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59" r:id="rId8"/>
    <p:sldId id="257" r:id="rId9"/>
    <p:sldId id="260" r:id="rId10"/>
    <p:sldId id="261" r:id="rId11"/>
    <p:sldId id="25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F017-C0AE-43E2-8CDC-9AC0F4EEEEA1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64F0-8CC0-49C3-87E6-A188C0CCC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90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F017-C0AE-43E2-8CDC-9AC0F4EEEEA1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64F0-8CC0-49C3-87E6-A188C0CCC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80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F017-C0AE-43E2-8CDC-9AC0F4EEEEA1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64F0-8CC0-49C3-87E6-A188C0CCC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7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F017-C0AE-43E2-8CDC-9AC0F4EEEEA1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64F0-8CC0-49C3-87E6-A188C0CCC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72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F017-C0AE-43E2-8CDC-9AC0F4EEEEA1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64F0-8CC0-49C3-87E6-A188C0CCC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4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F017-C0AE-43E2-8CDC-9AC0F4EEEEA1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64F0-8CC0-49C3-87E6-A188C0CCC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51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F017-C0AE-43E2-8CDC-9AC0F4EEEEA1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64F0-8CC0-49C3-87E6-A188C0CCC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8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F017-C0AE-43E2-8CDC-9AC0F4EEEEA1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64F0-8CC0-49C3-87E6-A188C0CCC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60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F017-C0AE-43E2-8CDC-9AC0F4EEEEA1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64F0-8CC0-49C3-87E6-A188C0CCC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3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F017-C0AE-43E2-8CDC-9AC0F4EEEEA1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64F0-8CC0-49C3-87E6-A188C0CCC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6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F017-C0AE-43E2-8CDC-9AC0F4EEEEA1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64F0-8CC0-49C3-87E6-A188C0CCC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5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0F017-C0AE-43E2-8CDC-9AC0F4EEEEA1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364F0-8CC0-49C3-87E6-A188C0CCC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3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F84585-EB4F-40E6-861B-AFB57F115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6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556" y="0"/>
            <a:ext cx="10515600" cy="1325563"/>
          </a:xfrm>
        </p:spPr>
        <p:txBody>
          <a:bodyPr/>
          <a:lstStyle/>
          <a:p>
            <a:r>
              <a:rPr lang="en-IN" dirty="0" smtClean="0"/>
              <a:t>Financials : Expenses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55" y="1540331"/>
            <a:ext cx="6087324" cy="50368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5" y="2166203"/>
            <a:ext cx="11237323" cy="28238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5" y="4990010"/>
            <a:ext cx="11237323" cy="13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7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Analytics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Adobe </a:t>
            </a:r>
            <a:r>
              <a:rPr lang="en-IN" dirty="0"/>
              <a:t>(Analytics, Target</a:t>
            </a:r>
            <a:r>
              <a:rPr lang="en-IN" dirty="0" smtClean="0"/>
              <a:t>)-Marketing Analytics</a:t>
            </a:r>
          </a:p>
          <a:p>
            <a:r>
              <a:rPr lang="en-IN" dirty="0" err="1" smtClean="0"/>
              <a:t>Inspectlet</a:t>
            </a:r>
            <a:r>
              <a:rPr lang="en-IN" dirty="0" smtClean="0"/>
              <a:t> - User-Interaction </a:t>
            </a:r>
            <a:r>
              <a:rPr lang="en-IN" dirty="0" smtClean="0"/>
              <a:t>Analytics</a:t>
            </a:r>
          </a:p>
          <a:p>
            <a:r>
              <a:rPr lang="en-IN" dirty="0" err="1" smtClean="0"/>
              <a:t>Mouseflow</a:t>
            </a:r>
            <a:r>
              <a:rPr lang="en-IN" dirty="0" smtClean="0"/>
              <a:t> - session </a:t>
            </a:r>
            <a:r>
              <a:rPr lang="en-IN" dirty="0"/>
              <a:t>replay and </a:t>
            </a:r>
            <a:r>
              <a:rPr lang="en-IN" dirty="0" err="1" smtClean="0"/>
              <a:t>heatmap</a:t>
            </a:r>
            <a:endParaRPr lang="en-IN" dirty="0" smtClean="0"/>
          </a:p>
          <a:p>
            <a:r>
              <a:rPr lang="en-IN" dirty="0" err="1" smtClean="0"/>
              <a:t>Mixpanel</a:t>
            </a:r>
            <a:r>
              <a:rPr lang="en-IN" dirty="0" smtClean="0"/>
              <a:t> - Customer </a:t>
            </a:r>
            <a:r>
              <a:rPr lang="en-IN" dirty="0" smtClean="0"/>
              <a:t>behaviour analytics</a:t>
            </a:r>
          </a:p>
          <a:p>
            <a:r>
              <a:rPr lang="en-IN" dirty="0" smtClean="0"/>
              <a:t>Brach Metrics</a:t>
            </a:r>
          </a:p>
          <a:p>
            <a:r>
              <a:rPr lang="en-IN" dirty="0" smtClean="0"/>
              <a:t>Yahoo Analytics(Flurry)-app's </a:t>
            </a:r>
            <a:r>
              <a:rPr lang="en-IN" dirty="0"/>
              <a:t>Session Length, Frequency of Use and Retention 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04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How can I contribute to the growth of the company?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can contribute my ability to streamline processes. </a:t>
            </a:r>
            <a:r>
              <a:rPr lang="en-IN" dirty="0" err="1" smtClean="0"/>
              <a:t>Makemytrip</a:t>
            </a:r>
            <a:r>
              <a:rPr lang="en-IN" dirty="0" smtClean="0"/>
              <a:t> deals with numerous dealers from different industries. I would love to bring my organisational skills to the company to increase the operational efficiency.</a:t>
            </a:r>
          </a:p>
          <a:p>
            <a:r>
              <a:rPr lang="en-IN" dirty="0" smtClean="0"/>
              <a:t>For make my trip  the business is all customer centric. I want to use data analysis at large. I believe I can add value to the company and I’d really love to continue to build upon my skills and grow with the company.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21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55C8-BD7F-4CA7-80F9-2695052C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03709-DD88-4B74-B6B2-DA8FB3C0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096"/>
            <a:ext cx="10515600" cy="520219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MakeMyTrip</a:t>
            </a:r>
            <a:r>
              <a:rPr lang="en-US" dirty="0"/>
              <a:t> is an Indian online travel company founded in 2000 Headquartered in Gurugram, Haryana.</a:t>
            </a:r>
          </a:p>
          <a:p>
            <a:r>
              <a:rPr lang="en-US" dirty="0"/>
              <a:t>MakeMyTrip was founded by Deep </a:t>
            </a:r>
            <a:r>
              <a:rPr lang="en-US" dirty="0" err="1"/>
              <a:t>Kalra</a:t>
            </a:r>
            <a:r>
              <a:rPr lang="en-US" dirty="0"/>
              <a:t>, an alumnus of IIM-Ahmedabad. </a:t>
            </a:r>
          </a:p>
          <a:p>
            <a:r>
              <a:rPr lang="en-US" dirty="0"/>
              <a:t>It was launched in the US market in 2000 to cater to the overseas Indian community for their US-to-India travel needs. </a:t>
            </a:r>
          </a:p>
          <a:p>
            <a:r>
              <a:rPr lang="en-US" dirty="0"/>
              <a:t>MakeMyTrip started its Indian operations in September 2005, offering online flight tickets to Indian travelers. </a:t>
            </a:r>
          </a:p>
          <a:p>
            <a:r>
              <a:rPr lang="en-US" dirty="0"/>
              <a:t>The company provides online travel services including flight tickets, domestic and international holiday packages, hotel reservations, rail and bus tickets, etc.</a:t>
            </a:r>
          </a:p>
          <a:p>
            <a:r>
              <a:rPr lang="en-US" dirty="0"/>
              <a:t> The company also operates through 51 retail stores across 47 cities in India, along with offices in New York City.</a:t>
            </a:r>
          </a:p>
          <a:p>
            <a:r>
              <a:rPr lang="en-US" dirty="0"/>
              <a:t>MakeMyTrip and </a:t>
            </a:r>
            <a:r>
              <a:rPr lang="en-US" dirty="0" err="1"/>
              <a:t>ibibo</a:t>
            </a:r>
            <a:r>
              <a:rPr lang="en-US" dirty="0"/>
              <a:t> group merged through a stock transaction, representing the coming together of India’s largest travel booking portals.</a:t>
            </a:r>
          </a:p>
          <a:p>
            <a:r>
              <a:rPr lang="en-US" dirty="0"/>
              <a:t>MMT shareholders own 60 % whereas </a:t>
            </a:r>
            <a:r>
              <a:rPr lang="en-US" dirty="0" err="1"/>
              <a:t>ibibo</a:t>
            </a:r>
            <a:r>
              <a:rPr lang="en-US" dirty="0"/>
              <a:t> Shareholders get a 40 % stake, making Naspers and Tencent the single largest shareholder in MakeMyTrip.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27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CAC1F-C942-4424-B7B9-08C06B3E8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" y="0"/>
            <a:ext cx="12010768" cy="6858000"/>
          </a:xfrm>
        </p:spPr>
      </p:pic>
    </p:spTree>
    <p:extLst>
      <p:ext uri="{BB962C8B-B14F-4D97-AF65-F5344CB8AC3E}">
        <p14:creationId xmlns:p14="http://schemas.microsoft.com/office/powerpoint/2010/main" val="204120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3238-6EA7-4324-9733-86B1D468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9D2A7-DADB-4CBE-8A2A-8D38E4491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6314"/>
            <a:ext cx="10853057" cy="4780649"/>
          </a:xfrm>
        </p:spPr>
        <p:txBody>
          <a:bodyPr>
            <a:normAutofit/>
          </a:bodyPr>
          <a:lstStyle/>
          <a:p>
            <a:r>
              <a:rPr lang="en-US" dirty="0"/>
              <a:t>International and Domestic Air Tickets</a:t>
            </a:r>
          </a:p>
          <a:p>
            <a:r>
              <a:rPr lang="en-US" dirty="0"/>
              <a:t>Holiday Packages and Hotels</a:t>
            </a:r>
          </a:p>
          <a:p>
            <a:r>
              <a:rPr lang="en-US" dirty="0"/>
              <a:t>Domestic Bus and Rail Tickets</a:t>
            </a:r>
          </a:p>
          <a:p>
            <a:r>
              <a:rPr lang="en-US" dirty="0"/>
              <a:t>Private Car and Taxi Rentals</a:t>
            </a:r>
          </a:p>
          <a:p>
            <a:r>
              <a:rPr lang="en-US" dirty="0"/>
              <a:t>MICE (Meetings, Incentives, Conferences &amp; Exhibitions)</a:t>
            </a:r>
          </a:p>
          <a:p>
            <a:r>
              <a:rPr lang="en-US" dirty="0" smtClean="0"/>
              <a:t>Travel insurance.</a:t>
            </a:r>
            <a:endParaRPr lang="en-US" dirty="0"/>
          </a:p>
          <a:p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dirty="0" smtClean="0"/>
              <a:t>2018</a:t>
            </a:r>
            <a:r>
              <a:rPr lang="en-US" dirty="0"/>
              <a:t>, MMT introduced corporate booking tool “</a:t>
            </a:r>
            <a:r>
              <a:rPr lang="en-US" dirty="0" err="1"/>
              <a:t>myBiz</a:t>
            </a:r>
            <a:r>
              <a:rPr lang="en-US" dirty="0"/>
              <a:t>” </a:t>
            </a:r>
            <a:r>
              <a:rPr lang="en-US" dirty="0" smtClean="0"/>
              <a:t>-a complete travel solution for corporates.</a:t>
            </a:r>
          </a:p>
        </p:txBody>
      </p:sp>
    </p:spTree>
    <p:extLst>
      <p:ext uri="{BB962C8B-B14F-4D97-AF65-F5344CB8AC3E}">
        <p14:creationId xmlns:p14="http://schemas.microsoft.com/office/powerpoint/2010/main" val="196860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8EC3-22C2-4EF7-B839-D9CFAC44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9336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Departments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203D-CE7D-4483-8288-E8B49C801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227"/>
            <a:ext cx="10515600" cy="500000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Business Development: </a:t>
            </a:r>
            <a:r>
              <a:rPr lang="en-US" dirty="0"/>
              <a:t>Their priority is to assist their companies acquire new customers and sell additional products or services to existing ones</a:t>
            </a:r>
            <a:endParaRPr lang="en-IN" dirty="0"/>
          </a:p>
          <a:p>
            <a:r>
              <a:rPr lang="en-IN" dirty="0"/>
              <a:t>CRM : Customer relationship management</a:t>
            </a:r>
          </a:p>
          <a:p>
            <a:r>
              <a:rPr lang="en-IN" dirty="0"/>
              <a:t>SMT:</a:t>
            </a:r>
            <a:r>
              <a:rPr lang="en-US" dirty="0"/>
              <a:t> </a:t>
            </a:r>
            <a:r>
              <a:rPr lang="en-IN" dirty="0"/>
              <a:t>Search engine marketing (</a:t>
            </a:r>
            <a:r>
              <a:rPr lang="en-IN" b="1" dirty="0"/>
              <a:t>SEM</a:t>
            </a:r>
            <a:r>
              <a:rPr lang="en-IN" dirty="0"/>
              <a:t>)</a:t>
            </a:r>
          </a:p>
          <a:p>
            <a:r>
              <a:rPr lang="en-IN" dirty="0"/>
              <a:t>Marketing &amp; Content: Push the limits of product marketing and entire customers with a booking experience like never before.</a:t>
            </a:r>
          </a:p>
          <a:p>
            <a:r>
              <a:rPr lang="en-IN" dirty="0"/>
              <a:t>Technology, UX &amp; online products: Riveting displays, inventive travel tech, poetic coding and wordplay. </a:t>
            </a:r>
          </a:p>
          <a:p>
            <a:r>
              <a:rPr lang="en-IN" dirty="0"/>
              <a:t>Customer Support: A great support system means taking care of finances , creating delight for customers.</a:t>
            </a:r>
          </a:p>
          <a:p>
            <a:r>
              <a:rPr lang="en-IN" dirty="0"/>
              <a:t>Travel: From ticketing to contracting new hotels and airlines.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69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EDFA3-B096-4F52-9B06-1D14AB01D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96"/>
            <a:ext cx="12047838" cy="6771503"/>
          </a:xfrm>
        </p:spPr>
      </p:pic>
    </p:spTree>
    <p:extLst>
      <p:ext uri="{BB962C8B-B14F-4D97-AF65-F5344CB8AC3E}">
        <p14:creationId xmlns:p14="http://schemas.microsoft.com/office/powerpoint/2010/main" val="295256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24794" cy="1325563"/>
          </a:xfrm>
        </p:spPr>
        <p:txBody>
          <a:bodyPr/>
          <a:lstStyle/>
          <a:p>
            <a:r>
              <a:rPr lang="en-IN" b="1" dirty="0" smtClean="0"/>
              <a:t>Revenue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57206" cy="4351338"/>
          </a:xfrm>
        </p:spPr>
        <p:txBody>
          <a:bodyPr/>
          <a:lstStyle/>
          <a:p>
            <a:r>
              <a:rPr lang="en-IN" dirty="0" smtClean="0"/>
              <a:t>Airline bookings</a:t>
            </a:r>
          </a:p>
          <a:p>
            <a:r>
              <a:rPr lang="en-IN" dirty="0" smtClean="0"/>
              <a:t>Hotel and packages revenue</a:t>
            </a:r>
          </a:p>
          <a:p>
            <a:r>
              <a:rPr lang="en-IN" dirty="0" smtClean="0"/>
              <a:t>% of Commission</a:t>
            </a:r>
          </a:p>
          <a:p>
            <a:r>
              <a:rPr lang="en-IN" dirty="0" smtClean="0"/>
              <a:t>Travel Insurance</a:t>
            </a:r>
          </a:p>
          <a:p>
            <a:r>
              <a:rPr lang="en-IN" dirty="0" smtClean="0"/>
              <a:t>Ticket Sales</a:t>
            </a:r>
          </a:p>
          <a:p>
            <a:r>
              <a:rPr lang="en-IN" dirty="0" err="1" smtClean="0"/>
              <a:t>Goibibo</a:t>
            </a:r>
            <a:endParaRPr lang="en-IN" dirty="0" smtClean="0"/>
          </a:p>
          <a:p>
            <a:r>
              <a:rPr lang="en-IN" dirty="0" err="1" smtClean="0"/>
              <a:t>Redbus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H="1">
            <a:off x="7757160" y="618309"/>
            <a:ext cx="3596640" cy="1072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/>
              <a:t>Expenses</a:t>
            </a:r>
            <a:endParaRPr lang="en-IN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29697" y="1825625"/>
            <a:ext cx="48572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Employee Expenses</a:t>
            </a:r>
          </a:p>
          <a:p>
            <a:r>
              <a:rPr lang="en-IN" dirty="0" smtClean="0"/>
              <a:t>Marketing expenses</a:t>
            </a:r>
          </a:p>
          <a:p>
            <a:r>
              <a:rPr lang="en-IN" dirty="0" smtClean="0"/>
              <a:t>Promotion expense(discounts)</a:t>
            </a:r>
          </a:p>
          <a:p>
            <a:r>
              <a:rPr lang="en-IN" dirty="0" smtClean="0"/>
              <a:t>Customer acquisition program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1109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5126" cy="4351338"/>
          </a:xfrm>
        </p:spPr>
        <p:txBody>
          <a:bodyPr>
            <a:normAutofit fontScale="92500" lnSpcReduction="10000"/>
          </a:bodyPr>
          <a:lstStyle/>
          <a:p>
            <a:r>
              <a:rPr lang="en-IN" sz="3200" dirty="0" smtClean="0"/>
              <a:t>Revenue </a:t>
            </a:r>
            <a:r>
              <a:rPr lang="en-IN" sz="3200" dirty="0"/>
              <a:t>L</a:t>
            </a:r>
            <a:r>
              <a:rPr lang="en-IN" sz="3200" dirty="0" smtClean="0"/>
              <a:t>ess Service </a:t>
            </a:r>
            <a:r>
              <a:rPr lang="en-IN" sz="3200" dirty="0" smtClean="0"/>
              <a:t>Cost- represent commission , fees</a:t>
            </a:r>
            <a:endParaRPr lang="en-IN" sz="3200" dirty="0" smtClean="0"/>
          </a:p>
          <a:p>
            <a:r>
              <a:rPr lang="en-IN" sz="3200" dirty="0" smtClean="0"/>
              <a:t>Gross bookings-Total amount paid by customers for the travel services </a:t>
            </a:r>
          </a:p>
          <a:p>
            <a:r>
              <a:rPr lang="en-IN" sz="3200" dirty="0" smtClean="0"/>
              <a:t>Number of Transactions</a:t>
            </a:r>
          </a:p>
          <a:p>
            <a:r>
              <a:rPr lang="en-IN" sz="3200" dirty="0" smtClean="0"/>
              <a:t>Monthly Average Active Mobile users</a:t>
            </a:r>
          </a:p>
          <a:p>
            <a:r>
              <a:rPr lang="en-IN" sz="3200" dirty="0" smtClean="0"/>
              <a:t>Monthly Shopper Visits via mobile &amp; web</a:t>
            </a:r>
          </a:p>
          <a:p>
            <a:r>
              <a:rPr lang="en-IN" sz="3200" dirty="0" smtClean="0"/>
              <a:t>Total Unique visitors</a:t>
            </a:r>
          </a:p>
          <a:p>
            <a:r>
              <a:rPr lang="en-IN" sz="3200" dirty="0" smtClean="0"/>
              <a:t>Retention rate</a:t>
            </a:r>
          </a:p>
          <a:p>
            <a:r>
              <a:rPr lang="en-IN" sz="3200" dirty="0" smtClean="0"/>
              <a:t>Conversion rate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911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Financials : Revenue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809" y="2168434"/>
            <a:ext cx="6087324" cy="50368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672123"/>
            <a:ext cx="11520247" cy="217419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816099"/>
            <a:ext cx="11520247" cy="44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316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Introduction</vt:lpstr>
      <vt:lpstr>PowerPoint Presentation</vt:lpstr>
      <vt:lpstr>Services</vt:lpstr>
      <vt:lpstr>Departments</vt:lpstr>
      <vt:lpstr>PowerPoint Presentation</vt:lpstr>
      <vt:lpstr>Revenue</vt:lpstr>
      <vt:lpstr>Key Metrics</vt:lpstr>
      <vt:lpstr>Financials : Revenue</vt:lpstr>
      <vt:lpstr>Financials : Expenses</vt:lpstr>
      <vt:lpstr>Analytics </vt:lpstr>
      <vt:lpstr>How can I contribute to the growth of the company?</vt:lpstr>
    </vt:vector>
  </TitlesOfParts>
  <Company>NetApp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katta manoj</dc:creator>
  <cp:lastModifiedBy>katta manoj</cp:lastModifiedBy>
  <cp:revision>15</cp:revision>
  <dcterms:created xsi:type="dcterms:W3CDTF">2018-06-28T16:10:11Z</dcterms:created>
  <dcterms:modified xsi:type="dcterms:W3CDTF">2018-06-29T04:49:47Z</dcterms:modified>
</cp:coreProperties>
</file>