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dirty="0"/>
              <a:t>APPLE</a:t>
            </a:r>
            <a:r>
              <a:rPr lang="en-US" sz="3600" baseline="0" dirty="0"/>
              <a:t> Services Revenue</a:t>
            </a:r>
            <a:endParaRPr lang="en-US" sz="3600" dirty="0"/>
          </a:p>
        </c:rich>
      </c:tx>
      <c:layout>
        <c:manualLayout>
          <c:xMode val="edge"/>
          <c:yMode val="edge"/>
          <c:x val="0.40741763712158674"/>
          <c:y val="3.22964244473956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7.0310097721666312E-2"/>
          <c:w val="0.79852335221662651"/>
          <c:h val="0.859642482381281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Sheet1!$F$13</c:f>
              <c:strCache>
                <c:ptCount val="1"/>
                <c:pt idx="0">
                  <c:v>Q2 2018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Sheet1!$F$14</c:f>
              <c:numCache>
                <c:formatCode>#,##0</c:formatCode>
                <c:ptCount val="1"/>
                <c:pt idx="0">
                  <c:v>9190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11-40B5-9F38-62DF31C887A5}"/>
            </c:ext>
          </c:extLst>
        </c:ser>
        <c:ser>
          <c:idx val="1"/>
          <c:order val="1"/>
          <c:tx>
            <c:strRef>
              <c:f>Sheet1!$G$13</c:f>
              <c:strCache>
                <c:ptCount val="1"/>
                <c:pt idx="0">
                  <c:v>Q1 2018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Sheet1!$G$14</c:f>
              <c:numCache>
                <c:formatCode>#,##0</c:formatCode>
                <c:ptCount val="1"/>
                <c:pt idx="0">
                  <c:v>8471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11-40B5-9F38-62DF31C887A5}"/>
            </c:ext>
          </c:extLst>
        </c:ser>
        <c:ser>
          <c:idx val="2"/>
          <c:order val="2"/>
          <c:tx>
            <c:strRef>
              <c:f>Sheet1!$H$13</c:f>
              <c:strCache>
                <c:ptCount val="1"/>
                <c:pt idx="0">
                  <c:v>Q2 2017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Sheet1!$H$14</c:f>
              <c:numCache>
                <c:formatCode>#,##0</c:formatCode>
                <c:ptCount val="1"/>
                <c:pt idx="0">
                  <c:v>7041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11-40B5-9F38-62DF31C887A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22205471"/>
        <c:axId val="822200895"/>
      </c:barChart>
      <c:catAx>
        <c:axId val="82220547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22200895"/>
        <c:crosses val="autoZero"/>
        <c:auto val="1"/>
        <c:lblAlgn val="ctr"/>
        <c:lblOffset val="100"/>
        <c:noMultiLvlLbl val="0"/>
      </c:catAx>
      <c:valAx>
        <c:axId val="822200895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extTo"/>
        <c:crossAx val="822205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5D90-3254-4BDA-8AC9-70DCD3C34C18}" type="datetimeFigureOut">
              <a:rPr lang="en-IN" smtClean="0"/>
              <a:t>03-07-2018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FB50-42DD-4469-ABDA-D870262ECA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66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5D90-3254-4BDA-8AC9-70DCD3C34C18}" type="datetimeFigureOut">
              <a:rPr lang="en-IN" smtClean="0"/>
              <a:t>03-07-2018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FB50-42DD-4469-ABDA-D870262ECA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707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5D90-3254-4BDA-8AC9-70DCD3C34C18}" type="datetimeFigureOut">
              <a:rPr lang="en-IN" smtClean="0"/>
              <a:t>03-07-2018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FB50-42DD-4469-ABDA-D870262ECA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33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5D90-3254-4BDA-8AC9-70DCD3C34C18}" type="datetimeFigureOut">
              <a:rPr lang="en-IN" smtClean="0"/>
              <a:t>03-07-2018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FB50-42DD-4469-ABDA-D870262ECA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565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5D90-3254-4BDA-8AC9-70DCD3C34C18}" type="datetimeFigureOut">
              <a:rPr lang="en-IN" smtClean="0"/>
              <a:t>03-07-2018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FB50-42DD-4469-ABDA-D870262ECA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67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5D90-3254-4BDA-8AC9-70DCD3C34C18}" type="datetimeFigureOut">
              <a:rPr lang="en-IN" smtClean="0"/>
              <a:t>03-07-2018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FB50-42DD-4469-ABDA-D870262ECA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746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5D90-3254-4BDA-8AC9-70DCD3C34C18}" type="datetimeFigureOut">
              <a:rPr lang="en-IN" smtClean="0"/>
              <a:t>03-07-2018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FB50-42DD-4469-ABDA-D870262ECA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6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5D90-3254-4BDA-8AC9-70DCD3C34C18}" type="datetimeFigureOut">
              <a:rPr lang="en-IN" smtClean="0"/>
              <a:t>03-07-2018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FB50-42DD-4469-ABDA-D870262ECA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51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5D90-3254-4BDA-8AC9-70DCD3C34C18}" type="datetimeFigureOut">
              <a:rPr lang="en-IN" smtClean="0"/>
              <a:t>03-07-2018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FB50-42DD-4469-ABDA-D870262ECA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584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5D90-3254-4BDA-8AC9-70DCD3C34C18}" type="datetimeFigureOut">
              <a:rPr lang="en-IN" smtClean="0"/>
              <a:t>03-07-2018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FB50-42DD-4469-ABDA-D870262ECA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716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5D90-3254-4BDA-8AC9-70DCD3C34C18}" type="datetimeFigureOut">
              <a:rPr lang="en-IN" smtClean="0"/>
              <a:t>03-07-2018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FB50-42DD-4469-ABDA-D870262ECA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050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C5D90-3254-4BDA-8AC9-70DCD3C34C18}" type="datetimeFigureOut">
              <a:rPr lang="en-IN" smtClean="0"/>
              <a:t>03-07-2018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DFB50-42DD-4469-ABDA-D870262ECA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247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4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Musicmetric</a:t>
            </a:r>
            <a:r>
              <a:rPr lang="en-IN" dirty="0" smtClean="0"/>
              <a:t>- </a:t>
            </a:r>
            <a:r>
              <a:rPr lang="en-IN" dirty="0"/>
              <a:t>industry clients to track data on </a:t>
            </a:r>
            <a:r>
              <a:rPr lang="en-IN" dirty="0" err="1" smtClean="0"/>
              <a:t>sales,downloads</a:t>
            </a:r>
            <a:endParaRPr lang="en-IN" dirty="0" smtClean="0"/>
          </a:p>
          <a:p>
            <a:r>
              <a:rPr lang="en-IN" smtClean="0"/>
              <a:t>iTunes </a:t>
            </a:r>
            <a:r>
              <a:rPr lang="en-IN" dirty="0" smtClean="0"/>
              <a:t>Connect 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454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4931"/>
            <a:ext cx="10515600" cy="1325563"/>
          </a:xfrm>
        </p:spPr>
        <p:txBody>
          <a:bodyPr/>
          <a:lstStyle/>
          <a:p>
            <a:r>
              <a:rPr lang="en-IN" b="1" dirty="0" smtClean="0"/>
              <a:t>OVERVIEW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37796"/>
            <a:ext cx="11821885" cy="4351338"/>
          </a:xfrm>
        </p:spPr>
        <p:txBody>
          <a:bodyPr>
            <a:noAutofit/>
          </a:bodyPr>
          <a:lstStyle/>
          <a:p>
            <a:r>
              <a:rPr lang="en-IN" dirty="0"/>
              <a:t>iTunes is the best way to organize and enjoy the music and movies you already have — and shop for the ones you want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iTunes</a:t>
            </a:r>
            <a:r>
              <a:rPr lang="en-IN" dirty="0"/>
              <a:t> is a media player, media library, Internet radio broadcaster, and mobile device management application </a:t>
            </a:r>
            <a:r>
              <a:rPr lang="en-IN" dirty="0" smtClean="0"/>
              <a:t>developed by Apple Inc.</a:t>
            </a:r>
            <a:endParaRPr lang="en-IN" b="1" dirty="0" smtClean="0"/>
          </a:p>
          <a:p>
            <a:r>
              <a:rPr lang="en-IN" dirty="0" smtClean="0"/>
              <a:t>Based on </a:t>
            </a:r>
            <a:r>
              <a:rPr lang="en-IN" dirty="0"/>
              <a:t> </a:t>
            </a:r>
            <a:r>
              <a:rPr lang="en-IN" b="1" dirty="0" err="1"/>
              <a:t>SoundJam</a:t>
            </a:r>
            <a:r>
              <a:rPr lang="en-IN" b="1" dirty="0"/>
              <a:t> </a:t>
            </a:r>
            <a:r>
              <a:rPr lang="en-IN" b="1" dirty="0" smtClean="0"/>
              <a:t>MP </a:t>
            </a:r>
            <a:r>
              <a:rPr lang="en-IN" dirty="0" smtClean="0"/>
              <a:t>by </a:t>
            </a:r>
            <a:r>
              <a:rPr lang="en-IN" dirty="0"/>
              <a:t> </a:t>
            </a:r>
            <a:r>
              <a:rPr lang="en-IN" b="1" dirty="0" err="1"/>
              <a:t>Casady</a:t>
            </a:r>
            <a:r>
              <a:rPr lang="en-IN" b="1" dirty="0"/>
              <a:t> &amp; </a:t>
            </a:r>
            <a:r>
              <a:rPr lang="en-IN" b="1" dirty="0" smtClean="0"/>
              <a:t>Greene</a:t>
            </a:r>
          </a:p>
          <a:p>
            <a:r>
              <a:rPr lang="en-IN" dirty="0" smtClean="0"/>
              <a:t>iTunes was launched in </a:t>
            </a:r>
            <a:r>
              <a:rPr lang="en-IN" b="1" dirty="0" smtClean="0"/>
              <a:t>2001</a:t>
            </a:r>
          </a:p>
          <a:p>
            <a:r>
              <a:rPr lang="en-IN" dirty="0" smtClean="0"/>
              <a:t>Initially it was a music player and later transformed itself as content manager, ecommerce platform.</a:t>
            </a:r>
          </a:p>
          <a:p>
            <a:r>
              <a:rPr lang="en-IN" b="1" dirty="0" smtClean="0"/>
              <a:t>45</a:t>
            </a:r>
            <a:r>
              <a:rPr lang="en-IN" dirty="0" smtClean="0"/>
              <a:t> </a:t>
            </a:r>
            <a:r>
              <a:rPr lang="en-IN" dirty="0"/>
              <a:t>million </a:t>
            </a:r>
            <a:r>
              <a:rPr lang="en-IN" dirty="0" smtClean="0"/>
              <a:t>songs</a:t>
            </a:r>
          </a:p>
          <a:p>
            <a:r>
              <a:rPr lang="en-IN" dirty="0"/>
              <a:t>iTunes </a:t>
            </a:r>
            <a:r>
              <a:rPr lang="en-IN" dirty="0" smtClean="0"/>
              <a:t>1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/>
              <a:t>iTunes </a:t>
            </a:r>
            <a:r>
              <a:rPr lang="en-IN" dirty="0" smtClean="0"/>
              <a:t>12.7.5.9</a:t>
            </a:r>
            <a:endParaRPr lang="en-IN" dirty="0"/>
          </a:p>
          <a:p>
            <a:r>
              <a:rPr lang="en-IN" dirty="0"/>
              <a:t>iTunes </a:t>
            </a:r>
            <a:r>
              <a:rPr lang="en-IN" dirty="0" smtClean="0"/>
              <a:t>accounts for </a:t>
            </a:r>
            <a:r>
              <a:rPr lang="en-IN" b="1" dirty="0" smtClean="0"/>
              <a:t>60% </a:t>
            </a:r>
            <a:r>
              <a:rPr lang="en-IN" dirty="0"/>
              <a:t>of the global digital music download </a:t>
            </a:r>
            <a:r>
              <a:rPr lang="en-IN" dirty="0" smtClean="0"/>
              <a:t>market.</a:t>
            </a:r>
            <a:endParaRPr lang="en-IN" b="1" dirty="0"/>
          </a:p>
        </p:txBody>
      </p:sp>
      <p:pic>
        <p:nvPicPr>
          <p:cNvPr id="1026" name="Picture 2" descr="ITunes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394" y="4429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4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iTunes Store</a:t>
            </a:r>
          </a:p>
          <a:p>
            <a:r>
              <a:rPr lang="en-IN" dirty="0" smtClean="0"/>
              <a:t>35-40 million Songs</a:t>
            </a:r>
          </a:p>
          <a:p>
            <a:r>
              <a:rPr lang="en-IN" dirty="0" smtClean="0"/>
              <a:t>2.2million Apps</a:t>
            </a:r>
          </a:p>
          <a:p>
            <a:r>
              <a:rPr lang="en-IN" dirty="0" smtClean="0"/>
              <a:t>25,000 TV shows</a:t>
            </a:r>
          </a:p>
          <a:p>
            <a:r>
              <a:rPr lang="en-IN" dirty="0" smtClean="0"/>
              <a:t>65,000 films</a:t>
            </a:r>
          </a:p>
          <a:p>
            <a:r>
              <a:rPr lang="en-IN" dirty="0" smtClean="0"/>
              <a:t>Apple Music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49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101103"/>
            <a:ext cx="10515600" cy="1325563"/>
          </a:xfrm>
        </p:spPr>
        <p:txBody>
          <a:bodyPr/>
          <a:lstStyle/>
          <a:p>
            <a:r>
              <a:rPr lang="en-IN" dirty="0" smtClean="0"/>
              <a:t>Services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03"/>
            <a:ext cx="12191999" cy="667512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5577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b="1" dirty="0" smtClean="0">
                <a:solidFill>
                  <a:schemeClr val="bg1"/>
                </a:solidFill>
              </a:rPr>
              <a:t>Services</a:t>
            </a:r>
            <a:endParaRPr lang="en-IN" sz="4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575" y="1273485"/>
            <a:ext cx="71192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Music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Special </a:t>
            </a:r>
            <a:r>
              <a:rPr lang="en-IN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playlists-</a:t>
            </a:r>
            <a:r>
              <a:rPr lang="en-IN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iTunes DJ</a:t>
            </a:r>
            <a:endParaRPr lang="en-IN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 </a:t>
            </a:r>
            <a:r>
              <a:rPr lang="en-IN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sharing-</a:t>
            </a:r>
            <a:r>
              <a:rPr lang="en-IN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Home Sharing</a:t>
            </a:r>
            <a:endParaRPr lang="en-IN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Artwork printing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Sound </a:t>
            </a:r>
            <a:r>
              <a:rPr lang="en-IN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processing- </a:t>
            </a:r>
            <a:r>
              <a:rPr lang="en-IN" sz="3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equalization</a:t>
            </a:r>
            <a:endParaRPr lang="en-IN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Video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iTunes </a:t>
            </a:r>
            <a:r>
              <a:rPr lang="en-IN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iTunes 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Internet </a:t>
            </a:r>
            <a:r>
              <a:rPr lang="en-IN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radio-</a:t>
            </a:r>
            <a:r>
              <a:rPr lang="en-IN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Beats </a:t>
            </a:r>
            <a:r>
              <a:rPr lang="en-IN" sz="3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endParaRPr lang="en-IN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I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26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Functions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Business specialist: marketing &amp; promotional</a:t>
            </a:r>
          </a:p>
          <a:p>
            <a:r>
              <a:rPr lang="en-IN" sz="3200" dirty="0" smtClean="0"/>
              <a:t>Technology Development</a:t>
            </a:r>
          </a:p>
          <a:p>
            <a:r>
              <a:rPr lang="en-IN" sz="3200" dirty="0" smtClean="0"/>
              <a:t>Visual Design-deliver end to end designs across iTunes</a:t>
            </a:r>
          </a:p>
          <a:p>
            <a:r>
              <a:rPr lang="en-IN" sz="3200" dirty="0" smtClean="0"/>
              <a:t>Finance</a:t>
            </a:r>
          </a:p>
          <a:p>
            <a:r>
              <a:rPr lang="en-IN" sz="3200" dirty="0" smtClean="0"/>
              <a:t>Data Science</a:t>
            </a:r>
          </a:p>
          <a:p>
            <a:r>
              <a:rPr lang="en-IN" sz="3200" dirty="0" smtClean="0"/>
              <a:t>Music &amp; TV programmer- curation &amp; discovery</a:t>
            </a:r>
          </a:p>
          <a:p>
            <a:r>
              <a:rPr lang="en-IN" sz="3200" dirty="0" smtClean="0"/>
              <a:t>Lega</a:t>
            </a:r>
            <a:r>
              <a:rPr lang="en-IN" sz="3200" dirty="0"/>
              <a:t>l</a:t>
            </a: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2167296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230085" y="1959429"/>
            <a:ext cx="3145971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Download latest version of iTunes 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06700" y="1959429"/>
            <a:ext cx="2275115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Open iTunes</a:t>
            </a:r>
          </a:p>
        </p:txBody>
      </p:sp>
      <p:sp>
        <p:nvSpPr>
          <p:cNvPr id="6" name="Rectangle 5"/>
          <p:cNvSpPr/>
          <p:nvPr/>
        </p:nvSpPr>
        <p:spPr>
          <a:xfrm>
            <a:off x="8512460" y="1959429"/>
            <a:ext cx="3145971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Open iTunes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8512460" y="3912494"/>
            <a:ext cx="3145971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Sync your phone to 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iTunes library</a:t>
            </a:r>
          </a:p>
        </p:txBody>
      </p:sp>
      <p:sp>
        <p:nvSpPr>
          <p:cNvPr id="8" name="Rectangle 7"/>
          <p:cNvSpPr/>
          <p:nvPr/>
        </p:nvSpPr>
        <p:spPr>
          <a:xfrm>
            <a:off x="4233537" y="3912494"/>
            <a:ext cx="3145971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Enjoy the music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4376056" y="2416629"/>
            <a:ext cx="9306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81816" y="2416629"/>
            <a:ext cx="9306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3"/>
          </p:cNvCxnSpPr>
          <p:nvPr/>
        </p:nvCxnSpPr>
        <p:spPr>
          <a:xfrm flipH="1">
            <a:off x="7379508" y="4369694"/>
            <a:ext cx="11329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3"/>
            <a:endCxn id="7" idx="3"/>
          </p:cNvCxnSpPr>
          <p:nvPr/>
        </p:nvCxnSpPr>
        <p:spPr>
          <a:xfrm>
            <a:off x="11658431" y="2416629"/>
            <a:ext cx="12700" cy="1953065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03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72286" cy="1325563"/>
          </a:xfrm>
        </p:spPr>
        <p:txBody>
          <a:bodyPr/>
          <a:lstStyle/>
          <a:p>
            <a:r>
              <a:rPr lang="en-IN" b="1" dirty="0" smtClean="0"/>
              <a:t>Revenue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05997" cy="2057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Subscription service</a:t>
            </a:r>
          </a:p>
          <a:p>
            <a:r>
              <a:rPr lang="en-IN" sz="3200" dirty="0" smtClean="0"/>
              <a:t>iTunes store</a:t>
            </a:r>
          </a:p>
          <a:p>
            <a:r>
              <a:rPr lang="en-IN" sz="3200" dirty="0" smtClean="0"/>
              <a:t>Music Downloads</a:t>
            </a:r>
          </a:p>
          <a:p>
            <a:r>
              <a:rPr lang="en-IN" sz="3200" dirty="0" smtClean="0"/>
              <a:t>iTunes video, </a:t>
            </a:r>
            <a:r>
              <a:rPr lang="en-IN" sz="3200" dirty="0"/>
              <a:t>book and </a:t>
            </a:r>
            <a:r>
              <a:rPr lang="en-IN" sz="3200" dirty="0" smtClean="0"/>
              <a:t>magazine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87154" y="500062"/>
            <a:ext cx="21722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/>
              <a:t>Costs</a:t>
            </a:r>
            <a:endParaRPr lang="en-IN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86004" y="1825625"/>
            <a:ext cx="3513406" cy="20570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/>
              <a:t>Employees</a:t>
            </a:r>
          </a:p>
          <a:p>
            <a:r>
              <a:rPr lang="en-IN" sz="3200" dirty="0" smtClean="0"/>
              <a:t>Musicians(0.33C)</a:t>
            </a:r>
          </a:p>
          <a:p>
            <a:r>
              <a:rPr lang="en-IN" sz="3200" dirty="0" smtClean="0"/>
              <a:t>Copyrights</a:t>
            </a:r>
          </a:p>
          <a:p>
            <a:r>
              <a:rPr lang="en-IN" sz="3200" dirty="0" smtClean="0"/>
              <a:t>Marketing</a:t>
            </a:r>
          </a:p>
          <a:p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1054042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Financials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400078"/>
              </p:ext>
            </p:extLst>
          </p:nvPr>
        </p:nvGraphicFramePr>
        <p:xfrm>
          <a:off x="563879" y="1690688"/>
          <a:ext cx="9808029" cy="5112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479280" y="2030706"/>
            <a:ext cx="2712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YOY- 31%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Revenue in millions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Q2 2017-7041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Q1 2018- 8471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Q2 2018- 9190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7799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METRICS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/>
              <a:t>The Number </a:t>
            </a:r>
            <a:r>
              <a:rPr lang="en-US" sz="3000" dirty="0" smtClean="0"/>
              <a:t>of subscribers</a:t>
            </a:r>
          </a:p>
          <a:p>
            <a:r>
              <a:rPr lang="en-IN" sz="3000" dirty="0"/>
              <a:t>In-App Purchases</a:t>
            </a:r>
            <a:endParaRPr lang="en-US" sz="3000" dirty="0"/>
          </a:p>
          <a:p>
            <a:r>
              <a:rPr lang="en-US" sz="3000" dirty="0" smtClean="0"/>
              <a:t>Downloads per user</a:t>
            </a:r>
          </a:p>
          <a:p>
            <a:r>
              <a:rPr lang="en-US" sz="3000" dirty="0" smtClean="0"/>
              <a:t>The </a:t>
            </a:r>
            <a:r>
              <a:rPr lang="en-US" sz="3000" dirty="0"/>
              <a:t>Retention Rate</a:t>
            </a:r>
          </a:p>
          <a:p>
            <a:r>
              <a:rPr lang="en-US" sz="3000" dirty="0"/>
              <a:t>Revenue per User - The revenue is going to be calculated off of your app’s downloading cost, any in-app purchases, and conversions.</a:t>
            </a:r>
          </a:p>
          <a:p>
            <a:r>
              <a:rPr lang="en-IN" sz="3000" dirty="0"/>
              <a:t>Active </a:t>
            </a:r>
            <a:r>
              <a:rPr lang="en-IN" sz="3000" dirty="0" smtClean="0"/>
              <a:t>Devices </a:t>
            </a:r>
            <a:r>
              <a:rPr lang="en-IN" sz="3000" dirty="0"/>
              <a:t>and Crashes </a:t>
            </a:r>
            <a:r>
              <a:rPr lang="en-IN" sz="3000" dirty="0" smtClean="0"/>
              <a:t>reports</a:t>
            </a:r>
          </a:p>
          <a:p>
            <a:r>
              <a:rPr lang="en-IN" sz="3000" dirty="0"/>
              <a:t>Product Page </a:t>
            </a:r>
            <a:r>
              <a:rPr lang="en-IN" sz="3000" dirty="0" smtClean="0"/>
              <a:t>Views-how many people tapped into our product.</a:t>
            </a:r>
            <a:endParaRPr lang="en-IN" sz="3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506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213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OVERVIEW</vt:lpstr>
      <vt:lpstr>Business Model</vt:lpstr>
      <vt:lpstr>Services</vt:lpstr>
      <vt:lpstr>Functions</vt:lpstr>
      <vt:lpstr>Process</vt:lpstr>
      <vt:lpstr>Revenue</vt:lpstr>
      <vt:lpstr>Financials</vt:lpstr>
      <vt:lpstr>KEY METRICS</vt:lpstr>
      <vt:lpstr>Analytics</vt:lpstr>
    </vt:vector>
  </TitlesOfParts>
  <Company>NetApp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katta manoj</dc:creator>
  <cp:lastModifiedBy>katta manoj</cp:lastModifiedBy>
  <cp:revision>18</cp:revision>
  <dcterms:created xsi:type="dcterms:W3CDTF">2018-07-02T13:42:22Z</dcterms:created>
  <dcterms:modified xsi:type="dcterms:W3CDTF">2018-07-03T08:55:16Z</dcterms:modified>
</cp:coreProperties>
</file>