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00" r:id="rId3"/>
    <p:sldId id="314" r:id="rId4"/>
    <p:sldId id="301" r:id="rId5"/>
    <p:sldId id="302" r:id="rId6"/>
    <p:sldId id="307" r:id="rId7"/>
    <p:sldId id="318" r:id="rId8"/>
    <p:sldId id="308" r:id="rId9"/>
    <p:sldId id="321" r:id="rId10"/>
    <p:sldId id="305" r:id="rId11"/>
    <p:sldId id="306" r:id="rId12"/>
    <p:sldId id="309" r:id="rId13"/>
    <p:sldId id="330" r:id="rId14"/>
    <p:sldId id="331" r:id="rId15"/>
    <p:sldId id="332" r:id="rId16"/>
    <p:sldId id="326" r:id="rId17"/>
    <p:sldId id="327" r:id="rId18"/>
    <p:sldId id="310" r:id="rId19"/>
    <p:sldId id="311" r:id="rId20"/>
    <p:sldId id="303" r:id="rId21"/>
    <p:sldId id="304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3469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shown in the above diagram workflow contains a series of data processing tools connected with each 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2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maintain inventory by focusing on the point of sale transaction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1200" dirty="0" smtClean="0"/>
              <a:t>In Association rule mining, we first find all frequent </a:t>
            </a:r>
            <a:r>
              <a:rPr lang="en-US" sz="1200" dirty="0" err="1" smtClean="0"/>
              <a:t>itemsets</a:t>
            </a:r>
            <a:r>
              <a:rPr lang="en-US" sz="1200" dirty="0" smtClean="0"/>
              <a:t> and then generate strong association rules from the frequent </a:t>
            </a:r>
            <a:r>
              <a:rPr lang="en-US" sz="1200" dirty="0" err="1" smtClean="0"/>
              <a:t>itemsets</a:t>
            </a:r>
            <a:endParaRPr lang="en-US" sz="1200" dirty="0" smtClean="0"/>
          </a:p>
          <a:p>
            <a:pPr>
              <a:lnSpc>
                <a:spcPct val="80000"/>
              </a:lnSpc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4/10/2017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4/10/2017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4/10/2017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4/10/2017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4/10/2017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747" y="1187355"/>
            <a:ext cx="10028883" cy="124963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Network Analysis Chart Visualization using Alteryx Designer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5546" y="3190361"/>
            <a:ext cx="8482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Presented By</a:t>
            </a:r>
          </a:p>
          <a:p>
            <a:pPr algn="ctr"/>
            <a:r>
              <a:rPr lang="en-US" sz="3200" dirty="0" smtClean="0"/>
              <a:t>ManojKumar Reddy Peddamallu</a:t>
            </a:r>
            <a:endParaRPr lang="en-US" sz="3200" dirty="0"/>
          </a:p>
          <a:p>
            <a:pPr algn="ctr"/>
            <a:r>
              <a:rPr lang="en-US" sz="3200" dirty="0" smtClean="0"/>
              <a:t>44-599-02 </a:t>
            </a:r>
            <a:r>
              <a:rPr lang="en-US" sz="3200" dirty="0"/>
              <a:t>Introduction to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"/>
            <a:ext cx="12192000" cy="68193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5450" y="523513"/>
            <a:ext cx="698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Sample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64" y="1444269"/>
            <a:ext cx="7248291" cy="43320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1034" y="5876694"/>
            <a:ext cx="40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data set consists of 1000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1877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Goal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9949" y="1316013"/>
            <a:ext cx="97945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To </a:t>
            </a:r>
            <a:r>
              <a:rPr lang="en-US" sz="3200" dirty="0"/>
              <a:t>find frequently purchased item sets from large </a:t>
            </a:r>
            <a:r>
              <a:rPr lang="en-US" sz="3200" dirty="0" smtClean="0"/>
              <a:t>transactional database</a:t>
            </a:r>
            <a:r>
              <a:rPr lang="en-US" sz="3200" dirty="0"/>
              <a:t> </a:t>
            </a:r>
            <a:r>
              <a:rPr lang="en-US" sz="3200" dirty="0" smtClean="0"/>
              <a:t>by making use of market basket analysis tool in Alteryx</a:t>
            </a:r>
            <a: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469418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Demo 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1373" y="1646898"/>
            <a:ext cx="9440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Aft>
                <a:spcPts val="1200"/>
              </a:spcAft>
            </a:pPr>
            <a:endParaRPr lang="en-US" sz="2800" b="1" dirty="0">
              <a:cs typeface="Times New Roman" panose="02020603050405020304" pitchFamily="18" charset="0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1930732"/>
            <a:ext cx="1156496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995" y="286212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The Apriori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76916" y="944139"/>
            <a:ext cx="9886537" cy="460851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400" b="1" dirty="0" smtClean="0"/>
              <a:t>Step1: </a:t>
            </a:r>
            <a:r>
              <a:rPr lang="en-US" sz="2400" dirty="0"/>
              <a:t>This step simply scans all</a:t>
            </a:r>
            <a:r>
              <a:rPr lang="en-US" sz="2400" i="1" dirty="0"/>
              <a:t> </a:t>
            </a:r>
            <a:r>
              <a:rPr lang="en-US" sz="2400" dirty="0"/>
              <a:t>of the transactions in order to count the number of occurrences of each item, named it as </a:t>
            </a:r>
            <a:r>
              <a:rPr lang="en-US" sz="2400" dirty="0" smtClean="0"/>
              <a:t>C1</a:t>
            </a:r>
            <a:endParaRPr lang="en-US" sz="2400" dirty="0"/>
          </a:p>
          <a:p>
            <a:pPr algn="just">
              <a:buNone/>
            </a:pPr>
            <a:r>
              <a:rPr lang="en-US" sz="2400" b="1" dirty="0" smtClean="0"/>
              <a:t>Step2:</a:t>
            </a:r>
            <a:r>
              <a:rPr lang="en-US" sz="2400" dirty="0" smtClean="0"/>
              <a:t> </a:t>
            </a:r>
            <a:r>
              <a:rPr lang="en-US" sz="2400" dirty="0"/>
              <a:t>Apply minimum support count, and  items set that satisfies the condition named as </a:t>
            </a:r>
            <a:r>
              <a:rPr lang="en-US" sz="2400" dirty="0" smtClean="0"/>
              <a:t>L1(min </a:t>
            </a:r>
            <a:r>
              <a:rPr lang="en-US" sz="2400" dirty="0"/>
              <a:t>support count =2)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597-CDC4-4665-8E37-3899668804F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 descr="tab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3" y="3200400"/>
            <a:ext cx="573172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597-CDC4-4665-8E37-3899668804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76917" y="2672573"/>
            <a:ext cx="10363200" cy="1464528"/>
          </a:xfrm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sz="2000" b="1" dirty="0" smtClean="0"/>
              <a:t>Step3:</a:t>
            </a:r>
            <a:r>
              <a:rPr lang="en-US" sz="2000" dirty="0" smtClean="0"/>
              <a:t>To </a:t>
            </a:r>
            <a:r>
              <a:rPr lang="en-US" sz="2000" dirty="0"/>
              <a:t>discover the set of frequent 2-itemsets, L2, the algorithm uses the </a:t>
            </a:r>
            <a:r>
              <a:rPr lang="en-US" sz="2000" dirty="0" smtClean="0"/>
              <a:t>join </a:t>
            </a:r>
            <a:r>
              <a:rPr lang="en-US" sz="2000" dirty="0"/>
              <a:t>to generate a candidate set of 2-itemsets, and count the occurrences of each </a:t>
            </a:r>
            <a:r>
              <a:rPr lang="en-US" sz="2000" dirty="0" smtClean="0"/>
              <a:t>set</a:t>
            </a:r>
            <a:endParaRPr lang="en-US" sz="2000" dirty="0"/>
          </a:p>
          <a:p>
            <a:pPr algn="just">
              <a:buNone/>
            </a:pPr>
            <a:r>
              <a:rPr lang="en-US" sz="2000" b="1" dirty="0" smtClean="0"/>
              <a:t>Step4: </a:t>
            </a:r>
            <a:r>
              <a:rPr lang="en-US" sz="2000" dirty="0"/>
              <a:t>Apply min support count on C2</a:t>
            </a:r>
            <a:r>
              <a:rPr lang="en-US" sz="2000" i="1" dirty="0"/>
              <a:t>,  </a:t>
            </a:r>
            <a:r>
              <a:rPr lang="en-US" sz="2000" dirty="0"/>
              <a:t>result will be 2-frequent item set </a:t>
            </a:r>
            <a:r>
              <a:rPr lang="en-US" sz="2000" dirty="0" smtClean="0"/>
              <a:t>L2</a:t>
            </a:r>
            <a:endParaRPr lang="en-US" sz="2000" dirty="0"/>
          </a:p>
        </p:txBody>
      </p:sp>
      <p:pic>
        <p:nvPicPr>
          <p:cNvPr id="14" name="Picture 13" descr="tabl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2" y="4469151"/>
            <a:ext cx="8605023" cy="1600200"/>
          </a:xfrm>
          <a:prstGeom prst="rect">
            <a:avLst/>
          </a:prstGeom>
        </p:spPr>
      </p:pic>
      <p:pic>
        <p:nvPicPr>
          <p:cNvPr id="15" name="Picture 14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70" y="1338752"/>
            <a:ext cx="8725829" cy="182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75835" y="446051"/>
            <a:ext cx="54949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The Apriori Algorithm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667215"/>
            <a:ext cx="10390717" cy="48693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Apriori </a:t>
            </a:r>
            <a:r>
              <a:rPr lang="en-US" dirty="0" smtClean="0"/>
              <a:t>Algorithm(Cont..)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73766" y="1447800"/>
            <a:ext cx="9222058" cy="4800600"/>
          </a:xfrm>
        </p:spPr>
        <p:txBody>
          <a:bodyPr/>
          <a:lstStyle/>
          <a:p>
            <a:pPr algn="just">
              <a:buNone/>
            </a:pPr>
            <a:r>
              <a:rPr lang="en-US" sz="2400" b="1" dirty="0" smtClean="0"/>
              <a:t>Step5:</a:t>
            </a:r>
            <a:r>
              <a:rPr lang="en-US" sz="2400" dirty="0" smtClean="0"/>
              <a:t>To </a:t>
            </a:r>
            <a:r>
              <a:rPr lang="en-US" sz="2400" dirty="0"/>
              <a:t>generate 2-frequent item set, generate </a:t>
            </a:r>
            <a:r>
              <a:rPr lang="en-US" sz="2400" dirty="0" smtClean="0"/>
              <a:t>3-item and </a:t>
            </a:r>
            <a:r>
              <a:rPr lang="en-US" sz="2400" dirty="0"/>
              <a:t>apply min support count which will be 3-frequent item </a:t>
            </a:r>
            <a:r>
              <a:rPr lang="en-US" sz="2400" dirty="0" smtClean="0"/>
              <a:t>set</a:t>
            </a:r>
            <a:endParaRPr lang="en-US" sz="2400" dirty="0"/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597-CDC4-4665-8E37-3899668804F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tabl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57708"/>
            <a:ext cx="8861501" cy="1600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0" y="5068488"/>
            <a:ext cx="8788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Step6:</a:t>
            </a:r>
            <a:r>
              <a:rPr lang="en-US" sz="2400" dirty="0" smtClean="0"/>
              <a:t>Use the frequent item sets to generate association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13676"/>
            <a:ext cx="10390717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Association rules</a:t>
            </a:r>
            <a:r>
              <a:rPr lang="en-US" dirty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70952"/>
              </p:ext>
            </p:extLst>
          </p:nvPr>
        </p:nvGraphicFramePr>
        <p:xfrm>
          <a:off x="2040673" y="1845939"/>
          <a:ext cx="8106939" cy="19312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9508"/>
                <a:gridCol w="1053269"/>
                <a:gridCol w="1116628"/>
                <a:gridCol w="851268"/>
                <a:gridCol w="1084180"/>
                <a:gridCol w="1006043"/>
                <a:gridCol w="1006043"/>
              </a:tblGrid>
              <a:tr h="368851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 description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999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851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Scarf</a:t>
                      </a:r>
                      <a:endParaRPr lang="en-US" dirty="0"/>
                    </a:p>
                  </a:txBody>
                  <a:tcPr/>
                </a:tc>
              </a:tr>
              <a:tr h="368851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92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3408" y="4059044"/>
            <a:ext cx="359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Associatio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ule: Trousers=&gt;Shirt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35978"/>
            <a:ext cx="10390717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Association rule(Cont..)</a:t>
            </a:r>
            <a:r>
              <a:rPr lang="en-US" dirty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29591"/>
              </p:ext>
            </p:extLst>
          </p:nvPr>
        </p:nvGraphicFramePr>
        <p:xfrm>
          <a:off x="1898185" y="2327670"/>
          <a:ext cx="8873893" cy="23491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8986"/>
                <a:gridCol w="992458"/>
                <a:gridCol w="1326995"/>
                <a:gridCol w="1148576"/>
                <a:gridCol w="1059366"/>
                <a:gridCol w="1037063"/>
                <a:gridCol w="1360449"/>
              </a:tblGrid>
              <a:tr h="85265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Scarf</a:t>
                      </a:r>
                      <a:endParaRPr lang="en-US" dirty="0"/>
                    </a:p>
                  </a:txBody>
                  <a:tcPr/>
                </a:tc>
              </a:tr>
              <a:tr h="321155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5399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9213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7627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5736" y="5491080"/>
            <a:ext cx="480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Support (</a:t>
            </a:r>
            <a:r>
              <a:rPr lang="en-US" b="1" u="sng" dirty="0"/>
              <a:t>Trousers=&gt;</a:t>
            </a:r>
            <a:r>
              <a:rPr lang="en-US" b="1" u="sng" dirty="0" smtClean="0"/>
              <a:t>Shirt):</a:t>
            </a:r>
          </a:p>
          <a:p>
            <a:endParaRPr lang="en-US" dirty="0" smtClean="0"/>
          </a:p>
          <a:p>
            <a:r>
              <a:rPr lang="en-US" dirty="0" smtClean="0"/>
              <a:t>P(A U B) /N= 2/4 = 0.5 = 50%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42565" y="5493090"/>
            <a:ext cx="4315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Confidence </a:t>
            </a:r>
            <a:r>
              <a:rPr lang="en-US" b="1" u="sng" dirty="0"/>
              <a:t>(Trousers=&gt;Shirt):</a:t>
            </a:r>
          </a:p>
          <a:p>
            <a:endParaRPr lang="en-US" dirty="0" smtClean="0"/>
          </a:p>
          <a:p>
            <a:r>
              <a:rPr lang="en-US" dirty="0" smtClean="0"/>
              <a:t>P(A </a:t>
            </a:r>
            <a:r>
              <a:rPr lang="en-US" dirty="0"/>
              <a:t>U B) </a:t>
            </a:r>
            <a:r>
              <a:rPr lang="en-US" dirty="0" smtClean="0"/>
              <a:t>/P(A) = 2/3 </a:t>
            </a:r>
            <a:r>
              <a:rPr lang="en-US" dirty="0"/>
              <a:t>= </a:t>
            </a:r>
            <a:r>
              <a:rPr lang="en-US" dirty="0" smtClean="0"/>
              <a:t>0.666 </a:t>
            </a:r>
            <a:r>
              <a:rPr lang="en-US" dirty="0"/>
              <a:t>= </a:t>
            </a:r>
            <a:r>
              <a:rPr lang="en-US" dirty="0" smtClean="0"/>
              <a:t>66.6%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385" y="1392743"/>
            <a:ext cx="8810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/>
              <a:t>This step simply scans all</a:t>
            </a:r>
            <a:r>
              <a:rPr lang="en-US" sz="2000" i="1" kern="0" dirty="0"/>
              <a:t> </a:t>
            </a:r>
            <a:r>
              <a:rPr lang="en-US" sz="2000" kern="0" dirty="0"/>
              <a:t>of the transactions in order to count the number of occurrences of each </a:t>
            </a:r>
            <a:r>
              <a:rPr lang="en-US" sz="2000" kern="0" dirty="0" smtClean="0"/>
              <a:t>item</a:t>
            </a:r>
            <a:r>
              <a:rPr lang="en-US" sz="2000" kern="0" dirty="0"/>
              <a:t>.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211008" y="46335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Minimum support = 40%</a:t>
            </a:r>
          </a:p>
          <a:p>
            <a:r>
              <a:rPr lang="en-US" dirty="0"/>
              <a:t>Minimum confidence = 65%</a:t>
            </a:r>
          </a:p>
        </p:txBody>
      </p:sp>
    </p:spTree>
    <p:extLst>
      <p:ext uri="{BB962C8B-B14F-4D97-AF65-F5344CB8AC3E}">
        <p14:creationId xmlns:p14="http://schemas.microsoft.com/office/powerpoint/2010/main" val="172538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76200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5449" y="412001"/>
            <a:ext cx="10349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Network Analysis Chart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7" y="1589809"/>
            <a:ext cx="8769928" cy="50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76200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5450" y="523513"/>
            <a:ext cx="8844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Network centrality measures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03" y="1528497"/>
            <a:ext cx="9241105" cy="48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713"/>
            <a:ext cx="12192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1022" y="135057"/>
            <a:ext cx="1954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Outline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6930" y="1142411"/>
            <a:ext cx="70756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Market Basket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Dataset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Apriori</a:t>
            </a:r>
            <a:r>
              <a:rPr lang="en-US" sz="2800" dirty="0"/>
              <a:t>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Association </a:t>
            </a:r>
            <a:r>
              <a:rPr lang="en-US" sz="2800" dirty="0" smtClean="0"/>
              <a:t>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Network centrality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Pros and Cons of Alteryx Designer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Lessons </a:t>
            </a:r>
            <a:r>
              <a:rPr lang="en-US" sz="2800" dirty="0"/>
              <a:t>learnt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8" y="-51516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5413" y="492193"/>
            <a:ext cx="9200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Pros and Cons of </a:t>
            </a:r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Alteryx Designer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7030A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777" y="1893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541" y="1453374"/>
            <a:ext cx="96248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Alteryx </a:t>
            </a:r>
            <a:r>
              <a:rPr lang="en-US" sz="2800" dirty="0"/>
              <a:t>Designer can access and blend data from various sources and of different formats at the same </a:t>
            </a:r>
            <a:r>
              <a:rPr lang="en-US" sz="2800" dirty="0" smtClean="0"/>
              <a:t>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Alteryx allows input and output of various data </a:t>
            </a:r>
            <a:r>
              <a:rPr lang="en-US" sz="2800" dirty="0" smtClean="0"/>
              <a:t>types </a:t>
            </a:r>
            <a:r>
              <a:rPr lang="en-US" sz="2800" dirty="0"/>
              <a:t>(.csv, .tab, .</a:t>
            </a:r>
            <a:r>
              <a:rPr lang="en-US" sz="2800" dirty="0" err="1"/>
              <a:t>shp</a:t>
            </a:r>
            <a:r>
              <a:rPr lang="en-US" sz="2800" dirty="0"/>
              <a:t>, .</a:t>
            </a:r>
            <a:r>
              <a:rPr lang="en-US" sz="2800" dirty="0" err="1"/>
              <a:t>png</a:t>
            </a:r>
            <a:r>
              <a:rPr lang="en-US" sz="2800" dirty="0"/>
              <a:t>, .</a:t>
            </a:r>
            <a:r>
              <a:rPr lang="en-US" sz="2800" dirty="0" err="1"/>
              <a:t>xlsx</a:t>
            </a:r>
            <a:r>
              <a:rPr lang="en-US" sz="2800" dirty="0"/>
              <a:t>, .</a:t>
            </a:r>
            <a:r>
              <a:rPr lang="en-US" sz="2800" dirty="0" err="1"/>
              <a:t>yxdb</a:t>
            </a:r>
            <a:r>
              <a:rPr lang="en-US" sz="2800" dirty="0"/>
              <a:t>, etc</a:t>
            </a:r>
            <a:r>
              <a:rPr lang="en-US" sz="2800" dirty="0" smtClean="0"/>
              <a:t>.)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</a:t>
            </a:r>
            <a:r>
              <a:rPr lang="en-US" sz="2800" dirty="0"/>
              <a:t>drag-and-drop </a:t>
            </a:r>
            <a:r>
              <a:rPr lang="en-US" sz="2800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60+ built-in tools for analysis of data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pPr>
              <a:spcAft>
                <a:spcPts val="1200"/>
              </a:spcAft>
            </a:pPr>
            <a:endParaRPr lang="en-US" sz="2800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" y="93422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287887" y="382014"/>
            <a:ext cx="6585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Pros and Cons (cont…)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777" y="1893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96827" y="1148404"/>
            <a:ext cx="9508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Cons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the operations on data increases, computational time also </a:t>
            </a:r>
            <a:r>
              <a:rPr lang="en-US" sz="2800" dirty="0" smtClean="0"/>
              <a:t>increases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generate sophisticated and wide range of charts like </a:t>
            </a:r>
            <a:r>
              <a:rPr lang="en-US" sz="2800" dirty="0" smtClean="0"/>
              <a:t>Tableau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Lack of </a:t>
            </a:r>
            <a:r>
              <a:rPr lang="en-US" sz="2800" smtClean="0"/>
              <a:t>better appearance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6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93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2432" y="537194"/>
            <a:ext cx="5560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Lessons Learnt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3502" y="1433656"/>
            <a:ext cx="95561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o analyze the data by making use of various tools in Alteryx Designer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generate Network chart and able to </a:t>
            </a:r>
            <a:r>
              <a:rPr lang="en-US" sz="2800" dirty="0" smtClean="0"/>
              <a:t>visualize how different nodes are connected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Tahoma" panose="020B0604030504040204" pitchFamily="34" charset="0"/>
                <a:cs typeface="Times New Roman" panose="02020603050405020304" pitchFamily="18" charset="0"/>
              </a:rPr>
              <a:t>To choose dataset </a:t>
            </a:r>
            <a:r>
              <a:rPr lang="en-US" sz="28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for network diagrams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pPr>
              <a:spcAft>
                <a:spcPts val="600"/>
              </a:spcAft>
            </a:pPr>
            <a:endParaRPr lang="en-US" sz="2800" dirty="0" smtClean="0"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-943189"/>
            <a:ext cx="12191999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2452" y="2608116"/>
            <a:ext cx="42723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505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9756" y="1277394"/>
            <a:ext cx="95373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Alteryx Designer is a data analytical and visualization tool which offers higher flexibility for data blending and data modification</a:t>
            </a:r>
          </a:p>
          <a:p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anose="02020603050405020304" pitchFamily="18" charset="0"/>
              </a:rPr>
              <a:t>It is one of the best data analytical and visualization tool ranked in a higher priority in Gartner Magic Quadrant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6725" y="466477"/>
            <a:ext cx="32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9756" y="1422358"/>
            <a:ext cx="95373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Alteryx is the fastest analytics </a:t>
            </a:r>
            <a:r>
              <a:rPr lang="en-US" sz="2800" dirty="0" smtClean="0"/>
              <a:t>platform to </a:t>
            </a:r>
            <a:r>
              <a:rPr lang="en-US" sz="2800" dirty="0"/>
              <a:t>empower data analysts &amp; their </a:t>
            </a:r>
            <a:r>
              <a:rPr lang="en-US" sz="2800" dirty="0" smtClean="0"/>
              <a:t>productivity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can </a:t>
            </a:r>
            <a:r>
              <a:rPr lang="en-US" sz="2800" dirty="0"/>
              <a:t>blend complex data, build analytics in a much easier way </a:t>
            </a:r>
            <a:r>
              <a:rPr lang="en-US" sz="2800" dirty="0" smtClean="0"/>
              <a:t>and </a:t>
            </a:r>
            <a:r>
              <a:rPr lang="en-US" sz="2800" dirty="0"/>
              <a:t>simplify how analytics insights are consumed by business </a:t>
            </a:r>
            <a:r>
              <a:rPr lang="en-US" sz="2800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time and enable your business to make the right </a:t>
            </a:r>
            <a:r>
              <a:rPr lang="en-US" sz="2800" dirty="0" smtClean="0"/>
              <a:t>decision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6724" y="466477"/>
            <a:ext cx="614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Introduction(</a:t>
            </a:r>
            <a:r>
              <a:rPr lang="en-US" sz="4400" dirty="0" err="1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Cont</a:t>
            </a:r>
            <a:r>
              <a:rPr lang="en-US" sz="40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…)</a:t>
            </a:r>
            <a:endParaRPr lang="en-US" sz="40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0" y="-12879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4825" y="466477"/>
            <a:ext cx="9410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Sample Workflow of Alteryx Designer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7030A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8462" y="6193742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 1:Sample workflow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" b="13808"/>
          <a:stretch/>
        </p:blipFill>
        <p:spPr>
          <a:xfrm>
            <a:off x="1484825" y="1551318"/>
            <a:ext cx="10229384" cy="45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9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690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Market Basket Analysis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6927" y="1628730"/>
            <a:ext cx="9965473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Market </a:t>
            </a:r>
            <a:r>
              <a:rPr lang="en-US" sz="2800" dirty="0"/>
              <a:t>Basket Analysis (Association Analysis) is a mathematical modeling technique based upon the theory that if you buy a certain group of items, you are likely to buy another group of </a:t>
            </a:r>
            <a:r>
              <a:rPr lang="en-US" sz="2800" dirty="0" smtClean="0"/>
              <a:t>items</a:t>
            </a:r>
          </a:p>
          <a:p>
            <a:pPr>
              <a:lnSpc>
                <a:spcPct val="80000"/>
              </a:lnSpc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defRPr/>
            </a:pPr>
            <a:endParaRPr lang="en-US" sz="2800" dirty="0" smtClean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analyze the customer purchasing behavior and helps in increasing the </a:t>
            </a:r>
            <a:r>
              <a:rPr lang="en-US" sz="2800" dirty="0" smtClean="0"/>
              <a:t>sales</a:t>
            </a:r>
          </a:p>
          <a:p>
            <a:pPr>
              <a:lnSpc>
                <a:spcPct val="80000"/>
              </a:lnSpc>
              <a:defRPr/>
            </a:pPr>
            <a:endParaRPr lang="en-US" sz="28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Given </a:t>
            </a:r>
            <a:r>
              <a:rPr lang="en-US" sz="2800" dirty="0"/>
              <a:t>a dataset, the Apriori Algorithm trains and identifies product baskets and product association rules </a:t>
            </a:r>
          </a:p>
          <a:p>
            <a:pPr>
              <a:lnSpc>
                <a:spcPct val="8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24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8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690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Market Basket Analysis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9949" y="1527885"/>
            <a:ext cx="97945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which products are bought together frequently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where to place the products in a store</a:t>
            </a: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products to be bundled in online purchases in order to drive the purchases</a:t>
            </a:r>
            <a:b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8239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Market Basket Analysis(Cont..)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9949" y="1316013"/>
            <a:ext cx="979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maz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48" y="1628730"/>
            <a:ext cx="9482852" cy="50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9"/>
            <a:ext cx="12192000" cy="6886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7212" y="453165"/>
            <a:ext cx="6905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Market Basket Analysis</a:t>
            </a:r>
            <a:endParaRPr lang="en-US" sz="4400" dirty="0">
              <a:solidFill>
                <a:srgbClr val="7030A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9DF-276D-4DDB-AFD5-164542A0D50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6927" y="1518023"/>
            <a:ext cx="9965473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/>
              <a:t>Transaction</a:t>
            </a:r>
            <a:r>
              <a:rPr lang="en-US" sz="2400" dirty="0" smtClean="0"/>
              <a:t>: It is </a:t>
            </a:r>
            <a:r>
              <a:rPr lang="en-US" sz="2400" dirty="0"/>
              <a:t>a set of </a:t>
            </a:r>
            <a:r>
              <a:rPr lang="en-US" sz="2400" dirty="0" smtClean="0"/>
              <a:t>items</a:t>
            </a:r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Confidence</a:t>
            </a:r>
            <a:r>
              <a:rPr lang="en-US" sz="2400" dirty="0"/>
              <a:t> : </a:t>
            </a:r>
            <a:r>
              <a:rPr lang="en-US" sz="2400" dirty="0" smtClean="0"/>
              <a:t>It </a:t>
            </a:r>
            <a:r>
              <a:rPr lang="en-US" sz="2400" dirty="0"/>
              <a:t>is the measure of uncertainty or trust worthiness associated with each discovered </a:t>
            </a:r>
            <a:r>
              <a:rPr lang="en-US" sz="2400" dirty="0" smtClean="0"/>
              <a:t>pattern</a:t>
            </a:r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Support</a:t>
            </a:r>
            <a:r>
              <a:rPr lang="en-US" sz="2400" dirty="0"/>
              <a:t> : It is the measure of how often the collection of items in an association occur together as percentage of all </a:t>
            </a:r>
            <a:r>
              <a:rPr lang="en-US" sz="2400" dirty="0" smtClean="0"/>
              <a:t>transactions</a:t>
            </a:r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Frequent </a:t>
            </a:r>
            <a:r>
              <a:rPr lang="en-US" sz="2400" b="1" dirty="0" smtClean="0"/>
              <a:t>item set </a:t>
            </a:r>
            <a:r>
              <a:rPr lang="en-US" sz="2400" dirty="0"/>
              <a:t>: If an </a:t>
            </a:r>
            <a:r>
              <a:rPr lang="en-US" sz="2400" dirty="0" smtClean="0"/>
              <a:t>item set </a:t>
            </a:r>
            <a:r>
              <a:rPr lang="en-US" sz="2400" dirty="0"/>
              <a:t>satisfies minimum support</a:t>
            </a:r>
            <a:r>
              <a:rPr lang="en-US" sz="2400" dirty="0" smtClean="0"/>
              <a:t>, then </a:t>
            </a:r>
            <a:r>
              <a:rPr lang="en-US" sz="2400" dirty="0"/>
              <a:t>it is a frequent </a:t>
            </a:r>
            <a:r>
              <a:rPr lang="en-US" sz="2400" dirty="0" smtClean="0"/>
              <a:t>item set</a:t>
            </a:r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 smtClean="0"/>
              <a:t>Association </a:t>
            </a:r>
            <a:r>
              <a:rPr lang="en-US" sz="2400" b="1" dirty="0"/>
              <a:t>rules: </a:t>
            </a:r>
            <a:r>
              <a:rPr lang="en-US" sz="2400" dirty="0"/>
              <a:t>Rules that satisfy both a </a:t>
            </a:r>
            <a:r>
              <a:rPr lang="en-US" sz="2400" dirty="0" smtClean="0"/>
              <a:t>minimum support </a:t>
            </a:r>
            <a:r>
              <a:rPr lang="en-US" sz="2400" dirty="0"/>
              <a:t>threshold and a minimum confidence </a:t>
            </a:r>
            <a:r>
              <a:rPr lang="en-US" sz="2400" dirty="0" smtClean="0"/>
              <a:t>threshold</a:t>
            </a: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    </a:t>
            </a:r>
            <a:endParaRPr lang="en-US" sz="2400" dirty="0"/>
          </a:p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5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7151</TotalTime>
  <Words>851</Words>
  <Application>Microsoft Office PowerPoint</Application>
  <PresentationFormat>Widescreen</PresentationFormat>
  <Paragraphs>202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Tahoma</vt:lpstr>
      <vt:lpstr>Times New Roman</vt:lpstr>
      <vt:lpstr>Wingdings</vt:lpstr>
      <vt:lpstr>Java theme</vt:lpstr>
      <vt:lpstr>Network Analysis Chart Visualization using Alteryx Designer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Apriori Algorithm </vt:lpstr>
      <vt:lpstr>PowerPoint Presentation</vt:lpstr>
      <vt:lpstr> The Apriori Algorithm(Cont..)</vt:lpstr>
      <vt:lpstr>Association rules </vt:lpstr>
      <vt:lpstr>Association rule(Cont..)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Peddamallu,Manojkumar Reddy</cp:lastModifiedBy>
  <cp:revision>234</cp:revision>
  <dcterms:created xsi:type="dcterms:W3CDTF">2015-10-19T05:39:56Z</dcterms:created>
  <dcterms:modified xsi:type="dcterms:W3CDTF">2017-04-11T04:55:02Z</dcterms:modified>
</cp:coreProperties>
</file>