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244" r:id="rId3"/>
    <p:sldId id="2249" r:id="rId4"/>
    <p:sldId id="2248" r:id="rId5"/>
    <p:sldId id="2240" r:id="rId6"/>
    <p:sldId id="1906" r:id="rId7"/>
    <p:sldId id="1861" r:id="rId8"/>
    <p:sldId id="1907" r:id="rId9"/>
    <p:sldId id="1893" r:id="rId10"/>
    <p:sldId id="22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61EB3-55BD-D547-951E-4FE7C76AB382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5CDE9-A7B5-164A-9B51-2195C01D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sp/800-145/fin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https://learn.microsoft.com/training/modules/describe-cloud-service-types/2-describe-infrastructure-service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more information on IaaS, go to </a:t>
            </a:r>
            <a:r>
              <a:rPr lang="en-IE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https://azure.microsoft.com/resources/cloud-computing-dictionary/what-is-iaas/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basic cloud computing services category.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pay-as-you-go IT infrastructure by renting servers, virtual machines, storage, networks, and operating systems from a cloud provider.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 computing infrastructure, provisioned and managed over the internet.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FD42E31-1AB7-4A76-A37A-1B5ABD0A2B94}" type="datetime8">
              <a:rPr lang="en-US" smtClean="0"/>
              <a:t>8/22/24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4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https://learn.microsoft.com/training/modules/describe-cloud-service-types/3-describe-platform-service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more information on PaaS, go to </a:t>
            </a:r>
            <a:r>
              <a:rPr lang="en-IE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https://azure.microsoft.com/resources/cloud-computing-dictionary/what-is-paas/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an environment for building, testing, and deploying software applications.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create applications quickly, without focusing on managing underlying infrastructure.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E829888-F0FD-4914-93EF-36AF9A992AC9}" type="datetime8">
              <a:rPr lang="en-US" smtClean="0"/>
              <a:t>8/22/24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2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https://learn.microsoft.com/training/modules/describe-cloud-service-types/4-describe-software-service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E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usage scenarios: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Microsoft SaaS services include Microsoft Office 365, Skype, and Microsoft Dynamics CRM Online.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more information on SaaS, go to </a:t>
            </a:r>
            <a:r>
              <a:rPr lang="en-IE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https://azure.microsoft.com/resources/cloud-computing-dictionary/what-is-saas/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A5EA8C1-60C8-4B30-9051-7568CB777DD7}" type="datetime8">
              <a:rPr lang="en-US" smtClean="0"/>
              <a:t>8/22/24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https://learn.microsoft.com/training/modules/describe-cloud-compute/3-what-cloud-compute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latin typeface="+mn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computing is: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model for enabling on-demand access to a shared pool of configurable computing resources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―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servers, network, storage, applications, and services.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Ubiquitous, convenient, on-demand network access.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Rapidly provisioned and released with minimal management effort or service provider interaction.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 can be found at: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NIST definition - https://csrc.nist.gov/publications/detail/sp/800-145/final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28CCCB-5AC6-42E2-9EBE-0BD71AB1012A}" type="datetime8">
              <a:rPr lang="en-US" smtClean="0"/>
              <a:t>8/22/24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8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Owned and operated by the organization that uses cloud resources.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Organizations create a cloud environment in their datacenter.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Self-service access to compute resources provided to users within the organization.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Organizations are responsible for operating the services they provide.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C8F1E90-FAC7-4AC5-A8B0-B39F5EEB76F6}" type="datetime8">
              <a:rPr lang="en-US" smtClean="0"/>
              <a:t>8/22/24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What are public, private, and hybrid clouds? - https://azure.microsoft.com/resources/cloud-computing-dictionary/what-are-private-public-hybrid-clouds/</a:t>
            </a:r>
          </a:p>
          <a:p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0C68561-265A-4CFA-82C0-8F6741715024}" type="datetime8">
              <a:rPr lang="en-US" smtClean="0"/>
              <a:t>8/22/24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11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11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Hybrid cloud models have the following characteristics: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location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Specific resources are run or used in a public cloud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―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 are run or used in a private cloud.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and efficiency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Hybrid cloud models allow an organization to leverage some of the benefits of cost, efficiency, and scale that are available with a public cloud model.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Organizations retain management control in private clouds.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Technical skills are still required to maintain the private cloud and ensure both cloud models can operate together.</a:t>
            </a:r>
          </a:p>
          <a:p>
            <a:pPr algn="l"/>
            <a:endParaRPr lang="en-US" sz="11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BA94334-184A-4297-981D-5507F1100F3B}" type="datetime8">
              <a:rPr lang="en-US" smtClean="0"/>
              <a:t>8/22/24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678B03A-D38A-4B1C-AB5B-DA7D3EA5BCD2}" type="datetime8">
              <a:rPr lang="en-US" smtClean="0"/>
              <a:t>8/22/24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1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https://learn.microsoft.com/training/modules/describe-cloud-compute/6-describe-consumption-based-model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Capital expenditure (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CapEx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Spend on physical infrastructure upfront.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Deduct the expense from your tax bill.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upfront cost, but the value of your investment reduces over time.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Operational expenditure (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OpEx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Spend on services or products as needed.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billed immediately.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Deduct the expense from your tax bill in the same year.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upfront cost, pay-as-you-use.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3BA3A1C-AE6D-43F8-BDDA-372FC880022B}" type="datetime8">
              <a:rPr lang="en-US" smtClean="0"/>
              <a:t>8/22/24 3:43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6E0-A9CA-EFB1-A7D9-0F76D75F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F3FE4-516D-F9D9-7BF0-25680A68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91E5-BEBB-4072-811A-1546B6A4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90ED-8C1E-706D-E172-67AE2598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1C36-82B0-719E-5A6B-4C5A70D3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E8D8-8B35-4544-FA24-CD6F8B6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D73D1-F965-9BB6-13B3-588EDA10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F0FB-E35F-08F1-01B5-FFD887BF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B073-6E0F-678D-672B-02B9031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2F9E-59A8-0D74-6257-E6B3E3A7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2EB0F-0524-4E53-9F62-9120FC465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C47E-6B06-2D51-204A-9B66B6DA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2DB4-ABF3-F85A-B4F5-E5614209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ACDE-3508-2A88-958C-C5EBFF71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1753-F2D3-EBFF-0BB4-7FE51574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F7E24-0716-000F-A23E-D45713ECDD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0DA7-1CDF-18F6-E151-AAB7769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C534918-4E28-3067-DE75-AAF487EA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74184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11011601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199" y="1386766"/>
            <a:ext cx="1101160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195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5E5F3DC3-1739-4680-A88C-C7B8F0E6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11044938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064000" y="1581150"/>
            <a:ext cx="7535862" cy="443072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17414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2085764"/>
            <a:ext cx="31728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087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286000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286000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2286000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183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5219700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20" y="1594155"/>
            <a:ext cx="5219700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2085764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0B703353-C9ED-0F6F-D7CB-28042BD0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27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2819-24C0-5AF6-4222-EDB1E99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6518-CD23-72F0-337C-2CD67733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8370B-5E98-5380-3640-782758A7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3FBF-9C46-E1B1-DAE2-E6C28672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8CD8-1983-0E00-727D-3097872A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F104-7547-A45E-2F8D-8A7B0825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F1F6F-8EBA-FAFA-FD9F-041BB7F7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93CE-FA0E-3B32-5556-58A4245F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7686-65E7-FCB4-6205-736BD4AC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9457-0292-2887-CB36-0373D74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78BF-43A2-55C9-F0E9-755992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264C-E1E8-6913-0990-36343C0F7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B3D6-89B0-3A1F-6C33-4A1A8CDF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5E69-4834-4ECE-812D-6C42A3BC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2D4F6-689A-A6B2-C5AE-4A107D23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4214-A1BA-D546-82BC-47C88D6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ECC7-01BA-C3F5-3139-097C52DB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9962-08B8-5A22-4F3E-9AB5C097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55BB9-5E4B-B7F8-58D9-BB1AD5FC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8AA92-DB2E-FFD2-2F69-A5220CC1B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EF9BF-5DF4-6EC7-F6F2-F1B5C8F60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2AA89-A64F-BAEC-48C4-E59F28B8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829D5-0050-5F11-35AA-3E36FF4A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8380A-6D27-59AD-B39B-FABD9224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906C-4D13-BCCF-43A5-9F53651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55E05-34C9-36F5-CBB5-AEB78311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0029C-3240-5B75-1347-1832A2ED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F9451-52E7-B0E4-42F0-AAD7AAD1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B2CD6-80E4-CC8F-5747-053010EE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FD6DD-FCE1-C61A-E4F6-1483398A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5838-DBCB-A10D-921F-DE4DA9AE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E3A5-5ABB-4920-8E8A-04811AAB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6DCE-FF1E-8A17-A047-D99F78FF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9FDC-6E0B-6F4B-39FE-A7E4769D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1912-E190-A1B2-CBE1-A9FCE894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09EE-B339-552D-2693-8CCB8EE8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0282-111B-C1DD-B9A6-EDF9C0C3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3BC9-A39A-5CD9-1900-4A579850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5621E-7DF7-DFA0-038E-9B5E3D2F0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C0C15-BE7D-A96A-A789-287A0A08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731FD-B7A5-E47C-22EB-40479A3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6969-B9AC-1551-1FE2-5DDB3649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AC32-3135-18E2-739A-23EB9D5A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EC6DB-5134-66ED-38D5-E6623D2D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AE62-8666-18BB-C348-D51DA7B9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B332-C107-FF4E-1F1B-121A2154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3A5CB-8761-D549-A0CE-D1B52940AF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A415-3989-B72B-70FF-A989C426A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A4BBD-41DB-8910-0344-FE3FD28C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46954-E3E9-8347-907D-7A2C5E29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iagram showing the responsibilities of the shared responsibility model.">
            <a:extLst>
              <a:ext uri="{FF2B5EF4-FFF2-40B4-BE49-F238E27FC236}">
                <a16:creationId xmlns:a16="http://schemas.microsoft.com/office/drawing/2014/main" id="{A1DAF7FF-1399-8CAC-C40A-6C17CDC4E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619" y="1608138"/>
            <a:ext cx="7859238" cy="46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24E909-BB9C-73C6-6C1A-2095E50C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</a:t>
            </a:r>
            <a:r>
              <a:rPr lang="en-US" dirty="0" err="1"/>
              <a:t>CapEx</a:t>
            </a:r>
            <a:r>
              <a:rPr lang="en-US" dirty="0"/>
              <a:t> vs. </a:t>
            </a:r>
            <a:r>
              <a:rPr lang="en-US" dirty="0" err="1"/>
              <a:t>OpEx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53F720-CF0F-546E-BBC8-8BA717CC93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5219700" cy="33855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Capital expenditure (</a:t>
            </a:r>
            <a:r>
              <a:rPr lang="en-US" sz="2200" dirty="0" err="1"/>
              <a:t>CapEx</a:t>
            </a:r>
            <a:r>
              <a:rPr lang="en-US" sz="2200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595DF6-683E-AAAA-1723-9BFE3512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4987096" cy="1261884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The upfront spending of money on physical infrastructure.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Costs from </a:t>
            </a:r>
            <a:r>
              <a:rPr lang="en-US" sz="1800" dirty="0" err="1"/>
              <a:t>CapEx</a:t>
            </a:r>
            <a:r>
              <a:rPr lang="en-US" sz="1800" dirty="0"/>
              <a:t> have a value that reduces over time.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A4416E-02E9-1C52-3091-510548D048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20" y="1594155"/>
            <a:ext cx="5219700" cy="33855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Operational expenditure (</a:t>
            </a:r>
            <a:r>
              <a:rPr lang="en-US" sz="2200" dirty="0" err="1"/>
              <a:t>OpEx</a:t>
            </a:r>
            <a:r>
              <a:rPr lang="en-US" sz="2200" dirty="0"/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624673-7BFE-0FCC-9002-3B4B5DFD1C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2085764"/>
            <a:ext cx="5187106" cy="984885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Spend on products and services as needed, </a:t>
            </a:r>
            <a:br>
              <a:rPr lang="en-US" sz="1800" dirty="0"/>
            </a:br>
            <a:r>
              <a:rPr lang="en-US" sz="1800" dirty="0"/>
              <a:t>pay-as-you-go. 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Get billed immediately.</a:t>
            </a:r>
          </a:p>
        </p:txBody>
      </p:sp>
      <p:pic>
        <p:nvPicPr>
          <p:cNvPr id="11" name="Picture 10" descr="Two sided graphic to show a larger dollar bill on the left, and several smaller dollar bills on the right.  This represents that CapEx (left) usually results in large bulk expenses; while OpEx (right) results in savings and many smaller expenses.">
            <a:extLst>
              <a:ext uri="{FF2B5EF4-FFF2-40B4-BE49-F238E27FC236}">
                <a16:creationId xmlns:a16="http://schemas.microsoft.com/office/drawing/2014/main" id="{0EA2DEDF-0035-4D5D-A0AD-40E5D03FD25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-11703" t="-11962" r="-11703" b="-11962"/>
          <a:stretch/>
        </p:blipFill>
        <p:spPr>
          <a:xfrm>
            <a:off x="586389" y="3624263"/>
            <a:ext cx="11013473" cy="22860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547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947E67-FC9D-6086-73F5-21C4DF1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 (Headings)"/>
              </a:rPr>
              <a:t>Infrastructure as a service (IaaS)</a:t>
            </a:r>
            <a:endParaRPr lang="en-US" sz="4000" dirty="0"/>
          </a:p>
        </p:txBody>
      </p:sp>
      <p:pic>
        <p:nvPicPr>
          <p:cNvPr id="12" name="Picture Placeholder 11" descr="IaaS is encompassing the following three icons: Servers and storage, Networking firewalls and security, and Datacenter physical plant and building.">
            <a:extLst>
              <a:ext uri="{FF2B5EF4-FFF2-40B4-BE49-F238E27FC236}">
                <a16:creationId xmlns:a16="http://schemas.microsoft.com/office/drawing/2014/main" id="{ED595AC7-03F2-1B01-8E1E-8141CC5EFA0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-53974" t="-1632" r="-53974" b="-1632"/>
          <a:stretch/>
        </p:blipFill>
        <p:spPr>
          <a:xfrm>
            <a:off x="0" y="1152525"/>
            <a:ext cx="12192000" cy="3444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1A114B-DE36-D6F3-A40B-4EF805204D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10854380" cy="6155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  <a:cs typeface="Segoe UI Semilight" panose="020B0402040204020203" pitchFamily="34" charset="0"/>
              </a:rPr>
              <a:t>Build pay-as-you-go IT infrastructure by renting servers, virtual machines, storage, networks, and operating systems from a cloud provider.</a:t>
            </a:r>
          </a:p>
        </p:txBody>
      </p:sp>
    </p:spTree>
    <p:extLst>
      <p:ext uri="{BB962C8B-B14F-4D97-AF65-F5344CB8AC3E}">
        <p14:creationId xmlns:p14="http://schemas.microsoft.com/office/powerpoint/2010/main" val="13201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570D2F-4BA7-BFBA-8192-459522F4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 (Headings)"/>
              </a:rPr>
              <a:t>Platform as a service (PaaS)</a:t>
            </a:r>
            <a:endParaRPr lang="en-US" sz="4000" dirty="0"/>
          </a:p>
        </p:txBody>
      </p:sp>
      <p:pic>
        <p:nvPicPr>
          <p:cNvPr id="12" name="Picture Placeholder 11" descr="PaaS encompassing all of IaaS from the previous slide, and adding Operating Systems and Development tools.">
            <a:extLst>
              <a:ext uri="{FF2B5EF4-FFF2-40B4-BE49-F238E27FC236}">
                <a16:creationId xmlns:a16="http://schemas.microsoft.com/office/drawing/2014/main" id="{805B335A-4315-7215-78F1-9E1574AB762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-27206" t="-5233" r="-27206" b="-766"/>
          <a:stretch/>
        </p:blipFill>
        <p:spPr>
          <a:xfrm>
            <a:off x="0" y="1152525"/>
            <a:ext cx="12192000" cy="3444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34E86A-F407-85F6-93CF-4B3B425664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10854380" cy="6155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  <a:cs typeface="Segoe UI Semilight" panose="020B0402040204020203" pitchFamily="34" charset="0"/>
              </a:rPr>
              <a:t>Provides an environment for building, testing, and deploying software applications; without focusing on managing underlying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2712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36C20-5667-BE3E-B338-92F1906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Semibold (Headings)"/>
              </a:rPr>
              <a:t>Software as a service (SaaS)</a:t>
            </a:r>
            <a:endParaRPr lang="en-US" dirty="0"/>
          </a:p>
        </p:txBody>
      </p:sp>
      <p:pic>
        <p:nvPicPr>
          <p:cNvPr id="10" name="Picture Placeholder 9" descr="SaaS encompassing all of  the PaaS and IaaS capabilities from the previous slide, and adding the ability to use Hosted applications on any device.">
            <a:extLst>
              <a:ext uri="{FF2B5EF4-FFF2-40B4-BE49-F238E27FC236}">
                <a16:creationId xmlns:a16="http://schemas.microsoft.com/office/drawing/2014/main" id="{F141DE03-5FB2-2EA6-5A8E-31DD5E234E8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-19767" t="990" r="-19767" b="990"/>
          <a:stretch/>
        </p:blipFill>
        <p:spPr>
          <a:xfrm>
            <a:off x="0" y="1152525"/>
            <a:ext cx="12192000" cy="3444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55D2D2-BC1A-EFDD-2241-228C0E8C35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10854380" cy="6155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  <a:cs typeface="Segoe UI Semilight" panose="020B0402040204020203" pitchFamily="34" charset="0"/>
              </a:rPr>
              <a:t>Users connect to and use cloud-based apps over the internet: for example, Microsoft Office 365, email, and calendars.</a:t>
            </a:r>
            <a:endParaRPr lang="en-US" sz="2000" dirty="0">
              <a:solidFill>
                <a:schemeClr val="bg1"/>
              </a:solidFill>
              <a:latin typeface="+mn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023429-03CD-84FB-ECA3-255619D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0D0A01-4012-5610-2FC5-53EC2C1114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199" y="1386766"/>
            <a:ext cx="11011601" cy="615553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+mn-lt"/>
              </a:rPr>
              <a:t>Cloud computing </a:t>
            </a:r>
            <a:r>
              <a:rPr lang="en-US" sz="2000" dirty="0">
                <a:latin typeface="+mn-lt"/>
              </a:rPr>
              <a:t>is the delivery of computing services over the internet, enabling faster innovation, flexible resources, and economies of scale.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B9271-8F2A-1A93-7584-0F057DD78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84199" y="2311427"/>
            <a:ext cx="11011601" cy="2667365"/>
          </a:xfrm>
          <a:prstGeom prst="rect">
            <a:avLst/>
          </a:prstGeom>
          <a:noFill/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 descr="Group of three icons representing the primary cloud computing services of Compute, Networking, and Storage.">
            <a:extLst>
              <a:ext uri="{FF2B5EF4-FFF2-40B4-BE49-F238E27FC236}">
                <a16:creationId xmlns:a16="http://schemas.microsoft.com/office/drawing/2014/main" id="{C05CDA2C-F177-4D7B-F45E-9D52F7BD61D6}"/>
              </a:ext>
            </a:extLst>
          </p:cNvPr>
          <p:cNvGrpSpPr/>
          <p:nvPr/>
        </p:nvGrpSpPr>
        <p:grpSpPr>
          <a:xfrm>
            <a:off x="2169517" y="2527550"/>
            <a:ext cx="7840965" cy="2235118"/>
            <a:chOff x="2169517" y="2527550"/>
            <a:chExt cx="7840965" cy="2235118"/>
          </a:xfrm>
        </p:grpSpPr>
        <p:pic>
          <p:nvPicPr>
            <p:cNvPr id="27" name="Picture 26" descr="Icon representing racks of servers for compute.">
              <a:extLst>
                <a:ext uri="{FF2B5EF4-FFF2-40B4-BE49-F238E27FC236}">
                  <a16:creationId xmlns:a16="http://schemas.microsoft.com/office/drawing/2014/main" id="{E069FACE-BAC3-3E36-041C-13939868A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9517" y="2529106"/>
              <a:ext cx="1660327" cy="1660327"/>
            </a:xfrm>
            <a:prstGeom prst="rect">
              <a:avLst/>
            </a:prstGeom>
          </p:spPr>
        </p:pic>
        <p:pic>
          <p:nvPicPr>
            <p:cNvPr id="25" name="Picture 24" descr="Bar graphic representing data being stored on cloud servers">
              <a:extLst>
                <a:ext uri="{FF2B5EF4-FFF2-40B4-BE49-F238E27FC236}">
                  <a16:creationId xmlns:a16="http://schemas.microsoft.com/office/drawing/2014/main" id="{2DFC2BF6-4973-7A1B-D107-B974D1A20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0154" y="2527550"/>
              <a:ext cx="1660328" cy="1663438"/>
            </a:xfrm>
            <a:prstGeom prst="rect">
              <a:avLst/>
            </a:prstGeom>
          </p:spPr>
        </p:pic>
        <p:pic>
          <p:nvPicPr>
            <p:cNvPr id="23" name="Picture 22" descr="Picture of two arrows showing data flowing on a network.">
              <a:extLst>
                <a:ext uri="{FF2B5EF4-FFF2-40B4-BE49-F238E27FC236}">
                  <a16:creationId xmlns:a16="http://schemas.microsoft.com/office/drawing/2014/main" id="{C919746F-3EAC-7C93-CBE3-FB1C19BF4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2814" y="2529106"/>
              <a:ext cx="1660327" cy="166032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9023A9-C852-CAA3-481D-C042C3EFA24A}"/>
                </a:ext>
              </a:extLst>
            </p:cNvPr>
            <p:cNvSpPr txBox="1"/>
            <p:nvPr/>
          </p:nvSpPr>
          <p:spPr>
            <a:xfrm>
              <a:off x="2372521" y="4430269"/>
              <a:ext cx="1254318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22442B-35DC-B065-3CF5-0BF4B61C7C2D}"/>
                </a:ext>
              </a:extLst>
            </p:cNvPr>
            <p:cNvSpPr txBox="1"/>
            <p:nvPr/>
          </p:nvSpPr>
          <p:spPr>
            <a:xfrm>
              <a:off x="8659117" y="4430269"/>
              <a:ext cx="1042401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Storage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25832A-B99A-AB1B-4EEF-CD70EFF6D57B}"/>
                </a:ext>
              </a:extLst>
            </p:cNvPr>
            <p:cNvSpPr txBox="1"/>
            <p:nvPr/>
          </p:nvSpPr>
          <p:spPr>
            <a:xfrm>
              <a:off x="5348337" y="4430269"/>
              <a:ext cx="1589281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Networking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9280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267A33-2D63-6B8D-43CE-675505D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 cloud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800F71-B561-BA25-3E83-782026B54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174143" cy="3077766"/>
          </a:xfrm>
        </p:spPr>
        <p:txBody>
          <a:bodyPr>
            <a:normAutofit lnSpcReduction="10000"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Organizations create a cloud environment in their datacenter.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Organizations are responsible for operating the services they provide.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Does not provide access to users outside of the organization.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68B9A-AC51-7099-4DDB-EB312B5F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064000" y="1581150"/>
            <a:ext cx="7535862" cy="44307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64348E1-2F3C-58EE-FE0B-D4A5F9107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533" t="-3425" r="-116533" b="-3425"/>
          <a:stretch/>
        </p:blipFill>
        <p:spPr>
          <a:xfrm>
            <a:off x="4064000" y="1581150"/>
            <a:ext cx="7535863" cy="443071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3488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591182-DBA0-D27C-33B1-169E4956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cloud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60A702-2E1B-F2B0-91FE-ED9BE5B51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289300" cy="2769989"/>
          </a:xfrm>
        </p:spPr>
        <p:txBody>
          <a:bodyPr>
            <a:normAutofit lnSpcReduction="10000"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Owned by cloud services or hosting provider.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Provides resources and services to multiple </a:t>
            </a:r>
            <a:r>
              <a:rPr lang="en-US" sz="2000">
                <a:latin typeface="+mn-lt"/>
              </a:rPr>
              <a:t>organizations and </a:t>
            </a:r>
            <a:r>
              <a:rPr lang="en-US" sz="2000" dirty="0">
                <a:latin typeface="+mn-lt"/>
              </a:rPr>
              <a:t>users.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Accessed via secure network connection (typically </a:t>
            </a:r>
            <a:r>
              <a:rPr lang="en-US" sz="2000">
                <a:latin typeface="+mn-lt"/>
              </a:rPr>
              <a:t>over the internet</a:t>
            </a:r>
            <a:r>
              <a:rPr lang="en-US" sz="2000" dirty="0">
                <a:latin typeface="+mn-lt"/>
              </a:rPr>
              <a:t>).</a:t>
            </a:r>
          </a:p>
        </p:txBody>
      </p:sp>
      <p:pic>
        <p:nvPicPr>
          <p:cNvPr id="12" name="Picture Placeholder 11" descr="Multiple hands hold data up to servers in the clouds.">
            <a:extLst>
              <a:ext uri="{FF2B5EF4-FFF2-40B4-BE49-F238E27FC236}">
                <a16:creationId xmlns:a16="http://schemas.microsoft.com/office/drawing/2014/main" id="{292D9EE7-2B7D-0F7F-E5EB-9499F60BBC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5" t="-20303" r="-19535" b="-20303"/>
          <a:stretch/>
        </p:blipFill>
        <p:spPr>
          <a:xfrm>
            <a:off x="4064000" y="1581150"/>
            <a:ext cx="7535863" cy="443071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096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DB7452-CCD5-7000-9ED8-2B97B75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3030"/>
                </a:solidFill>
                <a:latin typeface="Segoe UI Semibold (Headings)"/>
              </a:rPr>
              <a:t>Hybrid cloud</a:t>
            </a:r>
            <a:endParaRPr lang="en-US" dirty="0"/>
          </a:p>
        </p:txBody>
      </p:sp>
      <p:pic>
        <p:nvPicPr>
          <p:cNvPr id="12" name="Picture Placeholder 11" descr="The public cloud image and private cloud image are connected with a plus sign, demonstrating that a hybrid cloud is a combination of the two.">
            <a:extLst>
              <a:ext uri="{FF2B5EF4-FFF2-40B4-BE49-F238E27FC236}">
                <a16:creationId xmlns:a16="http://schemas.microsoft.com/office/drawing/2014/main" id="{82CE542A-F0AF-D7B4-7A47-48DD4BF3E71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171" t="-211" r="-44171" b="-211"/>
          <a:stretch/>
        </p:blipFill>
        <p:spPr>
          <a:xfrm>
            <a:off x="0" y="1152525"/>
            <a:ext cx="12192000" cy="3444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A639F9-40A9-E90F-85D5-7F33E4F00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10854380" cy="6155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Combines </a:t>
            </a:r>
            <a:r>
              <a:rPr lang="en-US" sz="2000" b="1" dirty="0"/>
              <a:t>public</a:t>
            </a:r>
            <a:r>
              <a:rPr lang="en-US" sz="2000" dirty="0"/>
              <a:t> and </a:t>
            </a:r>
            <a:r>
              <a:rPr lang="en-US" sz="2000" b="1" dirty="0"/>
              <a:t>private</a:t>
            </a:r>
            <a:r>
              <a:rPr lang="en-US" sz="2000" dirty="0"/>
              <a:t> clouds to allow applications to run in the most appropriate location.</a:t>
            </a:r>
          </a:p>
        </p:txBody>
      </p:sp>
    </p:spTree>
    <p:extLst>
      <p:ext uri="{BB962C8B-B14F-4D97-AF65-F5344CB8AC3E}">
        <p14:creationId xmlns:p14="http://schemas.microsoft.com/office/powerpoint/2010/main" val="33821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F7C73B-0D02-9A68-2D94-3B91B086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model comparison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C0CA6-2017-FF66-4253-744B870F9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33855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Public 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3C8FF0-A4BF-6895-4BF1-2164A2D19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286000"/>
            <a:ext cx="3420287" cy="1969770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No capital expenditures to scale up.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Applications can be quickly provisioned and deprovisioned.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Organizations pay only for what they use.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D8AD65-C9AC-E253-00F5-422B742E97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33855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Private cloud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4F6AB0-04DD-F798-F436-C854717C36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286000"/>
            <a:ext cx="3420287" cy="2523768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Hardware must be purchased for start-up and maintenance.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Organizations have complete control over resources and security. 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Organizations are responsible for hardware maintenance and updates.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2A8320-A7E3-06D2-F9AD-C31822CCC7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1594155"/>
            <a:ext cx="3479071" cy="33855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Hybrid cloud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DFD21B-DD00-B181-8984-4B9AFF9E0A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2286000"/>
            <a:ext cx="3420287" cy="1969770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Provides the most flexibility.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Organizations determine where to run their applications.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Organizations control security, compliance, or legal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1281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1190</Words>
  <Application>Microsoft Macintosh PowerPoint</Application>
  <PresentationFormat>Widescreen</PresentationFormat>
  <Paragraphs>124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Segoe UI</vt:lpstr>
      <vt:lpstr>Segoe UI Light</vt:lpstr>
      <vt:lpstr>Segoe UI Semibold (Headings)</vt:lpstr>
      <vt:lpstr>Office Theme</vt:lpstr>
      <vt:lpstr>PowerPoint Presentation</vt:lpstr>
      <vt:lpstr>Infrastructure as a service (IaaS)</vt:lpstr>
      <vt:lpstr>Platform as a service (PaaS)</vt:lpstr>
      <vt:lpstr>Software as a service (SaaS)</vt:lpstr>
      <vt:lpstr>What is cloud computing?</vt:lpstr>
      <vt:lpstr>Private cloud</vt:lpstr>
      <vt:lpstr>Public cloud</vt:lpstr>
      <vt:lpstr>Hybrid cloud</vt:lpstr>
      <vt:lpstr>Cloud model comparison</vt:lpstr>
      <vt:lpstr>Compare CapEx vs. OpEx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Kumar [UNext]</dc:creator>
  <cp:lastModifiedBy>Manoj Kumar [UNext]</cp:lastModifiedBy>
  <cp:revision>1</cp:revision>
  <dcterms:created xsi:type="dcterms:W3CDTF">2024-08-22T10:11:11Z</dcterms:created>
  <dcterms:modified xsi:type="dcterms:W3CDTF">2024-08-22T10:17:48Z</dcterms:modified>
</cp:coreProperties>
</file>