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3" r:id="rId5"/>
    <p:sldId id="264"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C0E2FB-1348-4AA1-BC9C-94D097CBA7C5}" v="170" dt="2021-06-16T04:48:38.5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73"/>
    <p:restoredTop sz="94643"/>
  </p:normalViewPr>
  <p:slideViewPr>
    <p:cSldViewPr snapToGrid="0" snapToObjects="1">
      <p:cViewPr varScale="1">
        <p:scale>
          <a:sx n="144" d="100"/>
          <a:sy n="144" d="100"/>
        </p:scale>
        <p:origin x="6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j Kumar V Sarangmath" userId="S::m0s0f7o@homeoffice.wal-mart.com::94d57b56-f75e-4576-97e5-84419af3b450" providerId="AD" clId="Web-{2DC0E2FB-1348-4AA1-BC9C-94D097CBA7C5}"/>
    <pc:docChg chg="modSld">
      <pc:chgData name="Manoj Kumar V Sarangmath" userId="S::m0s0f7o@homeoffice.wal-mart.com::94d57b56-f75e-4576-97e5-84419af3b450" providerId="AD" clId="Web-{2DC0E2FB-1348-4AA1-BC9C-94D097CBA7C5}" dt="2021-06-16T04:48:38.542" v="96" actId="1076"/>
      <pc:docMkLst>
        <pc:docMk/>
      </pc:docMkLst>
      <pc:sldChg chg="modSp">
        <pc:chgData name="Manoj Kumar V Sarangmath" userId="S::m0s0f7o@homeoffice.wal-mart.com::94d57b56-f75e-4576-97e5-84419af3b450" providerId="AD" clId="Web-{2DC0E2FB-1348-4AA1-BC9C-94D097CBA7C5}" dt="2021-06-16T04:48:38.542" v="96" actId="1076"/>
        <pc:sldMkLst>
          <pc:docMk/>
          <pc:sldMk cId="1710000989" sldId="263"/>
        </pc:sldMkLst>
        <pc:spChg chg="mod">
          <ac:chgData name="Manoj Kumar V Sarangmath" userId="S::m0s0f7o@homeoffice.wal-mart.com::94d57b56-f75e-4576-97e5-84419af3b450" providerId="AD" clId="Web-{2DC0E2FB-1348-4AA1-BC9C-94D097CBA7C5}" dt="2021-06-16T04:48:37.808" v="95" actId="20577"/>
          <ac:spMkLst>
            <pc:docMk/>
            <pc:sldMk cId="1710000989" sldId="263"/>
            <ac:spMk id="5" creationId="{3F556845-96D0-E34E-B0AA-44669FDC7419}"/>
          </ac:spMkLst>
        </pc:spChg>
        <pc:picChg chg="mod">
          <ac:chgData name="Manoj Kumar V Sarangmath" userId="S::m0s0f7o@homeoffice.wal-mart.com::94d57b56-f75e-4576-97e5-84419af3b450" providerId="AD" clId="Web-{2DC0E2FB-1348-4AA1-BC9C-94D097CBA7C5}" dt="2021-06-16T04:48:38.542" v="96" actId="1076"/>
          <ac:picMkLst>
            <pc:docMk/>
            <pc:sldMk cId="1710000989" sldId="263"/>
            <ac:picMk id="9" creationId="{C128AD7A-A187-CA41-8BE4-97D523465C7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2C3B-ED7A-2943-875B-3742CAD221F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9D2572F-8795-594F-BFB2-D2A9651EB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3460E94-920D-084F-825C-1FC159123A55}"/>
              </a:ext>
            </a:extLst>
          </p:cNvPr>
          <p:cNvSpPr>
            <a:spLocks noGrp="1"/>
          </p:cNvSpPr>
          <p:nvPr>
            <p:ph type="dt" sz="half" idx="10"/>
          </p:nvPr>
        </p:nvSpPr>
        <p:spPr/>
        <p:txBody>
          <a:bodyPr/>
          <a:lstStyle/>
          <a:p>
            <a:fld id="{0A8F0E0A-6FE8-E74C-A4A7-6D21E95693F5}" type="datetimeFigureOut">
              <a:rPr lang="en-US" smtClean="0"/>
              <a:t>6/16/21</a:t>
            </a:fld>
            <a:endParaRPr lang="en-US"/>
          </a:p>
        </p:txBody>
      </p:sp>
      <p:sp>
        <p:nvSpPr>
          <p:cNvPr id="5" name="Footer Placeholder 4">
            <a:extLst>
              <a:ext uri="{FF2B5EF4-FFF2-40B4-BE49-F238E27FC236}">
                <a16:creationId xmlns:a16="http://schemas.microsoft.com/office/drawing/2014/main" id="{5E027145-710F-E648-8770-A2954E1FA6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257D0B-E149-1749-9EA5-3CD0361448F4}"/>
              </a:ext>
            </a:extLst>
          </p:cNvPr>
          <p:cNvSpPr>
            <a:spLocks noGrp="1"/>
          </p:cNvSpPr>
          <p:nvPr>
            <p:ph type="sldNum" sz="quarter" idx="12"/>
          </p:nvPr>
        </p:nvSpPr>
        <p:spPr/>
        <p:txBody>
          <a:bodyPr/>
          <a:lstStyle/>
          <a:p>
            <a:fld id="{AF4192AE-95BC-134C-AF06-C0195E4B16D1}" type="slidenum">
              <a:rPr lang="en-US" smtClean="0"/>
              <a:t>‹#›</a:t>
            </a:fld>
            <a:endParaRPr lang="en-US"/>
          </a:p>
        </p:txBody>
      </p:sp>
    </p:spTree>
    <p:extLst>
      <p:ext uri="{BB962C8B-B14F-4D97-AF65-F5344CB8AC3E}">
        <p14:creationId xmlns:p14="http://schemas.microsoft.com/office/powerpoint/2010/main" val="1203945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783F4-64BE-5B4A-9B85-4147916C365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C653627-E456-5A4E-8D52-C324CF15DD5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3CE863-F90D-9C4A-AD3A-52D099E30804}"/>
              </a:ext>
            </a:extLst>
          </p:cNvPr>
          <p:cNvSpPr>
            <a:spLocks noGrp="1"/>
          </p:cNvSpPr>
          <p:nvPr>
            <p:ph type="dt" sz="half" idx="10"/>
          </p:nvPr>
        </p:nvSpPr>
        <p:spPr/>
        <p:txBody>
          <a:bodyPr/>
          <a:lstStyle/>
          <a:p>
            <a:fld id="{0A8F0E0A-6FE8-E74C-A4A7-6D21E95693F5}" type="datetimeFigureOut">
              <a:rPr lang="en-US" smtClean="0"/>
              <a:t>6/16/21</a:t>
            </a:fld>
            <a:endParaRPr lang="en-US"/>
          </a:p>
        </p:txBody>
      </p:sp>
      <p:sp>
        <p:nvSpPr>
          <p:cNvPr id="5" name="Footer Placeholder 4">
            <a:extLst>
              <a:ext uri="{FF2B5EF4-FFF2-40B4-BE49-F238E27FC236}">
                <a16:creationId xmlns:a16="http://schemas.microsoft.com/office/drawing/2014/main" id="{4602A698-AB47-C946-8C54-772B65105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92722-9E6B-AA43-809C-3A39C11BF647}"/>
              </a:ext>
            </a:extLst>
          </p:cNvPr>
          <p:cNvSpPr>
            <a:spLocks noGrp="1"/>
          </p:cNvSpPr>
          <p:nvPr>
            <p:ph type="sldNum" sz="quarter" idx="12"/>
          </p:nvPr>
        </p:nvSpPr>
        <p:spPr/>
        <p:txBody>
          <a:bodyPr/>
          <a:lstStyle/>
          <a:p>
            <a:fld id="{AF4192AE-95BC-134C-AF06-C0195E4B16D1}" type="slidenum">
              <a:rPr lang="en-US" smtClean="0"/>
              <a:t>‹#›</a:t>
            </a:fld>
            <a:endParaRPr lang="en-US"/>
          </a:p>
        </p:txBody>
      </p:sp>
    </p:spTree>
    <p:extLst>
      <p:ext uri="{BB962C8B-B14F-4D97-AF65-F5344CB8AC3E}">
        <p14:creationId xmlns:p14="http://schemas.microsoft.com/office/powerpoint/2010/main" val="2398228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33C43-4401-2247-87D3-F15ECC6E211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8D05430-6AD7-D64B-B840-07A0ED8D70F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D6CB3DB-0AF2-0943-8CC1-41C5DA289B67}"/>
              </a:ext>
            </a:extLst>
          </p:cNvPr>
          <p:cNvSpPr>
            <a:spLocks noGrp="1"/>
          </p:cNvSpPr>
          <p:nvPr>
            <p:ph type="dt" sz="half" idx="10"/>
          </p:nvPr>
        </p:nvSpPr>
        <p:spPr/>
        <p:txBody>
          <a:bodyPr/>
          <a:lstStyle/>
          <a:p>
            <a:fld id="{0A8F0E0A-6FE8-E74C-A4A7-6D21E95693F5}" type="datetimeFigureOut">
              <a:rPr lang="en-US" smtClean="0"/>
              <a:t>6/16/21</a:t>
            </a:fld>
            <a:endParaRPr lang="en-US"/>
          </a:p>
        </p:txBody>
      </p:sp>
      <p:sp>
        <p:nvSpPr>
          <p:cNvPr id="5" name="Footer Placeholder 4">
            <a:extLst>
              <a:ext uri="{FF2B5EF4-FFF2-40B4-BE49-F238E27FC236}">
                <a16:creationId xmlns:a16="http://schemas.microsoft.com/office/drawing/2014/main" id="{210A555E-B5B9-2C4E-96B4-E535E245A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CC4DA3-524B-7846-9C29-5426A827C100}"/>
              </a:ext>
            </a:extLst>
          </p:cNvPr>
          <p:cNvSpPr>
            <a:spLocks noGrp="1"/>
          </p:cNvSpPr>
          <p:nvPr>
            <p:ph type="sldNum" sz="quarter" idx="12"/>
          </p:nvPr>
        </p:nvSpPr>
        <p:spPr/>
        <p:txBody>
          <a:bodyPr/>
          <a:lstStyle/>
          <a:p>
            <a:fld id="{AF4192AE-95BC-134C-AF06-C0195E4B16D1}" type="slidenum">
              <a:rPr lang="en-US" smtClean="0"/>
              <a:t>‹#›</a:t>
            </a:fld>
            <a:endParaRPr lang="en-US"/>
          </a:p>
        </p:txBody>
      </p:sp>
    </p:spTree>
    <p:extLst>
      <p:ext uri="{BB962C8B-B14F-4D97-AF65-F5344CB8AC3E}">
        <p14:creationId xmlns:p14="http://schemas.microsoft.com/office/powerpoint/2010/main" val="4080673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2238B-E1B3-1647-B11E-6915251FE38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203765A-11A9-DE4B-B245-851F8A8FB1E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ADB4D5C-E2FC-A746-9E9E-18D3676C12B2}"/>
              </a:ext>
            </a:extLst>
          </p:cNvPr>
          <p:cNvSpPr>
            <a:spLocks noGrp="1"/>
          </p:cNvSpPr>
          <p:nvPr>
            <p:ph type="dt" sz="half" idx="10"/>
          </p:nvPr>
        </p:nvSpPr>
        <p:spPr/>
        <p:txBody>
          <a:bodyPr/>
          <a:lstStyle/>
          <a:p>
            <a:fld id="{0A8F0E0A-6FE8-E74C-A4A7-6D21E95693F5}" type="datetimeFigureOut">
              <a:rPr lang="en-US" smtClean="0"/>
              <a:t>6/16/21</a:t>
            </a:fld>
            <a:endParaRPr lang="en-US"/>
          </a:p>
        </p:txBody>
      </p:sp>
      <p:sp>
        <p:nvSpPr>
          <p:cNvPr id="5" name="Footer Placeholder 4">
            <a:extLst>
              <a:ext uri="{FF2B5EF4-FFF2-40B4-BE49-F238E27FC236}">
                <a16:creationId xmlns:a16="http://schemas.microsoft.com/office/drawing/2014/main" id="{76B384DA-9E54-4440-954F-3145286B2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65317-5607-314E-891A-7BA593DE001D}"/>
              </a:ext>
            </a:extLst>
          </p:cNvPr>
          <p:cNvSpPr>
            <a:spLocks noGrp="1"/>
          </p:cNvSpPr>
          <p:nvPr>
            <p:ph type="sldNum" sz="quarter" idx="12"/>
          </p:nvPr>
        </p:nvSpPr>
        <p:spPr/>
        <p:txBody>
          <a:bodyPr/>
          <a:lstStyle/>
          <a:p>
            <a:fld id="{AF4192AE-95BC-134C-AF06-C0195E4B16D1}" type="slidenum">
              <a:rPr lang="en-US" smtClean="0"/>
              <a:t>‹#›</a:t>
            </a:fld>
            <a:endParaRPr lang="en-US"/>
          </a:p>
        </p:txBody>
      </p:sp>
    </p:spTree>
    <p:extLst>
      <p:ext uri="{BB962C8B-B14F-4D97-AF65-F5344CB8AC3E}">
        <p14:creationId xmlns:p14="http://schemas.microsoft.com/office/powerpoint/2010/main" val="22406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589FB-0C83-4B41-8ED4-24C4AD2133E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E0198E0-B3BD-E84D-A9B6-9638D991CF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7266562-9098-E64B-B3C2-DD5C8A7DD8E5}"/>
              </a:ext>
            </a:extLst>
          </p:cNvPr>
          <p:cNvSpPr>
            <a:spLocks noGrp="1"/>
          </p:cNvSpPr>
          <p:nvPr>
            <p:ph type="dt" sz="half" idx="10"/>
          </p:nvPr>
        </p:nvSpPr>
        <p:spPr/>
        <p:txBody>
          <a:bodyPr/>
          <a:lstStyle/>
          <a:p>
            <a:fld id="{0A8F0E0A-6FE8-E74C-A4A7-6D21E95693F5}" type="datetimeFigureOut">
              <a:rPr lang="en-US" smtClean="0"/>
              <a:t>6/16/21</a:t>
            </a:fld>
            <a:endParaRPr lang="en-US"/>
          </a:p>
        </p:txBody>
      </p:sp>
      <p:sp>
        <p:nvSpPr>
          <p:cNvPr id="5" name="Footer Placeholder 4">
            <a:extLst>
              <a:ext uri="{FF2B5EF4-FFF2-40B4-BE49-F238E27FC236}">
                <a16:creationId xmlns:a16="http://schemas.microsoft.com/office/drawing/2014/main" id="{C4C9A01E-1CF0-B94F-AE33-53B450031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23893-57A1-964F-A920-1BBC539B1CDF}"/>
              </a:ext>
            </a:extLst>
          </p:cNvPr>
          <p:cNvSpPr>
            <a:spLocks noGrp="1"/>
          </p:cNvSpPr>
          <p:nvPr>
            <p:ph type="sldNum" sz="quarter" idx="12"/>
          </p:nvPr>
        </p:nvSpPr>
        <p:spPr/>
        <p:txBody>
          <a:bodyPr/>
          <a:lstStyle/>
          <a:p>
            <a:fld id="{AF4192AE-95BC-134C-AF06-C0195E4B16D1}" type="slidenum">
              <a:rPr lang="en-US" smtClean="0"/>
              <a:t>‹#›</a:t>
            </a:fld>
            <a:endParaRPr lang="en-US"/>
          </a:p>
        </p:txBody>
      </p:sp>
    </p:spTree>
    <p:extLst>
      <p:ext uri="{BB962C8B-B14F-4D97-AF65-F5344CB8AC3E}">
        <p14:creationId xmlns:p14="http://schemas.microsoft.com/office/powerpoint/2010/main" val="713929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93DE4-8BD0-9A45-BEE2-BF00B4A7EB7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3E56A74-15DB-3844-8637-A0CDB39D724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4523A6E-C931-D24F-B194-7C863A2D441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4D5EC47-6274-EC4D-AEC7-48E38509BC6E}"/>
              </a:ext>
            </a:extLst>
          </p:cNvPr>
          <p:cNvSpPr>
            <a:spLocks noGrp="1"/>
          </p:cNvSpPr>
          <p:nvPr>
            <p:ph type="dt" sz="half" idx="10"/>
          </p:nvPr>
        </p:nvSpPr>
        <p:spPr/>
        <p:txBody>
          <a:bodyPr/>
          <a:lstStyle/>
          <a:p>
            <a:fld id="{0A8F0E0A-6FE8-E74C-A4A7-6D21E95693F5}" type="datetimeFigureOut">
              <a:rPr lang="en-US" smtClean="0"/>
              <a:t>6/16/21</a:t>
            </a:fld>
            <a:endParaRPr lang="en-US"/>
          </a:p>
        </p:txBody>
      </p:sp>
      <p:sp>
        <p:nvSpPr>
          <p:cNvPr id="6" name="Footer Placeholder 5">
            <a:extLst>
              <a:ext uri="{FF2B5EF4-FFF2-40B4-BE49-F238E27FC236}">
                <a16:creationId xmlns:a16="http://schemas.microsoft.com/office/drawing/2014/main" id="{1DC7BE0F-BFB2-A44A-B4DC-AA2BAF96E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2144F3-0C06-6248-BA3C-A8DE6BE6C669}"/>
              </a:ext>
            </a:extLst>
          </p:cNvPr>
          <p:cNvSpPr>
            <a:spLocks noGrp="1"/>
          </p:cNvSpPr>
          <p:nvPr>
            <p:ph type="sldNum" sz="quarter" idx="12"/>
          </p:nvPr>
        </p:nvSpPr>
        <p:spPr/>
        <p:txBody>
          <a:bodyPr/>
          <a:lstStyle/>
          <a:p>
            <a:fld id="{AF4192AE-95BC-134C-AF06-C0195E4B16D1}" type="slidenum">
              <a:rPr lang="en-US" smtClean="0"/>
              <a:t>‹#›</a:t>
            </a:fld>
            <a:endParaRPr lang="en-US"/>
          </a:p>
        </p:txBody>
      </p:sp>
    </p:spTree>
    <p:extLst>
      <p:ext uri="{BB962C8B-B14F-4D97-AF65-F5344CB8AC3E}">
        <p14:creationId xmlns:p14="http://schemas.microsoft.com/office/powerpoint/2010/main" val="301347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19D9-5224-4845-BCE5-6239C2133FA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E56991F-BC37-4144-B965-2D87DCB9D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684AE82-B8E6-AB44-BCF3-E823F46EF8A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1C8E3F7-2BCA-6D4F-AB78-C22364DC3F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050873A-BE08-554F-A721-2A9C2C5841B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73F36F2-E955-984C-9B1D-464E28200D8E}"/>
              </a:ext>
            </a:extLst>
          </p:cNvPr>
          <p:cNvSpPr>
            <a:spLocks noGrp="1"/>
          </p:cNvSpPr>
          <p:nvPr>
            <p:ph type="dt" sz="half" idx="10"/>
          </p:nvPr>
        </p:nvSpPr>
        <p:spPr/>
        <p:txBody>
          <a:bodyPr/>
          <a:lstStyle/>
          <a:p>
            <a:fld id="{0A8F0E0A-6FE8-E74C-A4A7-6D21E95693F5}" type="datetimeFigureOut">
              <a:rPr lang="en-US" smtClean="0"/>
              <a:t>6/16/21</a:t>
            </a:fld>
            <a:endParaRPr lang="en-US"/>
          </a:p>
        </p:txBody>
      </p:sp>
      <p:sp>
        <p:nvSpPr>
          <p:cNvPr id="8" name="Footer Placeholder 7">
            <a:extLst>
              <a:ext uri="{FF2B5EF4-FFF2-40B4-BE49-F238E27FC236}">
                <a16:creationId xmlns:a16="http://schemas.microsoft.com/office/drawing/2014/main" id="{3222BE34-6CBF-F549-8E6F-B787535A6F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AD07A5-B80A-344C-BCD1-DF90E9F80A45}"/>
              </a:ext>
            </a:extLst>
          </p:cNvPr>
          <p:cNvSpPr>
            <a:spLocks noGrp="1"/>
          </p:cNvSpPr>
          <p:nvPr>
            <p:ph type="sldNum" sz="quarter" idx="12"/>
          </p:nvPr>
        </p:nvSpPr>
        <p:spPr/>
        <p:txBody>
          <a:bodyPr/>
          <a:lstStyle/>
          <a:p>
            <a:fld id="{AF4192AE-95BC-134C-AF06-C0195E4B16D1}" type="slidenum">
              <a:rPr lang="en-US" smtClean="0"/>
              <a:t>‹#›</a:t>
            </a:fld>
            <a:endParaRPr lang="en-US"/>
          </a:p>
        </p:txBody>
      </p:sp>
    </p:spTree>
    <p:extLst>
      <p:ext uri="{BB962C8B-B14F-4D97-AF65-F5344CB8AC3E}">
        <p14:creationId xmlns:p14="http://schemas.microsoft.com/office/powerpoint/2010/main" val="1646594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169E-095A-9349-B893-43BDDF13240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1997A9A-AD5C-864A-8F4C-19414E5C22A6}"/>
              </a:ext>
            </a:extLst>
          </p:cNvPr>
          <p:cNvSpPr>
            <a:spLocks noGrp="1"/>
          </p:cNvSpPr>
          <p:nvPr>
            <p:ph type="dt" sz="half" idx="10"/>
          </p:nvPr>
        </p:nvSpPr>
        <p:spPr/>
        <p:txBody>
          <a:bodyPr/>
          <a:lstStyle/>
          <a:p>
            <a:fld id="{0A8F0E0A-6FE8-E74C-A4A7-6D21E95693F5}" type="datetimeFigureOut">
              <a:rPr lang="en-US" smtClean="0"/>
              <a:t>6/16/21</a:t>
            </a:fld>
            <a:endParaRPr lang="en-US"/>
          </a:p>
        </p:txBody>
      </p:sp>
      <p:sp>
        <p:nvSpPr>
          <p:cNvPr id="4" name="Footer Placeholder 3">
            <a:extLst>
              <a:ext uri="{FF2B5EF4-FFF2-40B4-BE49-F238E27FC236}">
                <a16:creationId xmlns:a16="http://schemas.microsoft.com/office/drawing/2014/main" id="{FBD193EB-B665-BF44-B4FD-E13797ACF5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A74AEB-658B-5148-BC05-567B0C858B80}"/>
              </a:ext>
            </a:extLst>
          </p:cNvPr>
          <p:cNvSpPr>
            <a:spLocks noGrp="1"/>
          </p:cNvSpPr>
          <p:nvPr>
            <p:ph type="sldNum" sz="quarter" idx="12"/>
          </p:nvPr>
        </p:nvSpPr>
        <p:spPr/>
        <p:txBody>
          <a:bodyPr/>
          <a:lstStyle/>
          <a:p>
            <a:fld id="{AF4192AE-95BC-134C-AF06-C0195E4B16D1}" type="slidenum">
              <a:rPr lang="en-US" smtClean="0"/>
              <a:t>‹#›</a:t>
            </a:fld>
            <a:endParaRPr lang="en-US"/>
          </a:p>
        </p:txBody>
      </p:sp>
    </p:spTree>
    <p:extLst>
      <p:ext uri="{BB962C8B-B14F-4D97-AF65-F5344CB8AC3E}">
        <p14:creationId xmlns:p14="http://schemas.microsoft.com/office/powerpoint/2010/main" val="4120387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862B70-C28D-AA46-AA1A-5F34D0B273EE}"/>
              </a:ext>
            </a:extLst>
          </p:cNvPr>
          <p:cNvSpPr>
            <a:spLocks noGrp="1"/>
          </p:cNvSpPr>
          <p:nvPr>
            <p:ph type="dt" sz="half" idx="10"/>
          </p:nvPr>
        </p:nvSpPr>
        <p:spPr/>
        <p:txBody>
          <a:bodyPr/>
          <a:lstStyle/>
          <a:p>
            <a:fld id="{0A8F0E0A-6FE8-E74C-A4A7-6D21E95693F5}" type="datetimeFigureOut">
              <a:rPr lang="en-US" smtClean="0"/>
              <a:t>6/16/21</a:t>
            </a:fld>
            <a:endParaRPr lang="en-US"/>
          </a:p>
        </p:txBody>
      </p:sp>
      <p:sp>
        <p:nvSpPr>
          <p:cNvPr id="3" name="Footer Placeholder 2">
            <a:extLst>
              <a:ext uri="{FF2B5EF4-FFF2-40B4-BE49-F238E27FC236}">
                <a16:creationId xmlns:a16="http://schemas.microsoft.com/office/drawing/2014/main" id="{8238E48A-A21D-CD4D-B812-CAECB2564E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601999-4DF5-0148-999A-D07994DD0D86}"/>
              </a:ext>
            </a:extLst>
          </p:cNvPr>
          <p:cNvSpPr>
            <a:spLocks noGrp="1"/>
          </p:cNvSpPr>
          <p:nvPr>
            <p:ph type="sldNum" sz="quarter" idx="12"/>
          </p:nvPr>
        </p:nvSpPr>
        <p:spPr/>
        <p:txBody>
          <a:bodyPr/>
          <a:lstStyle/>
          <a:p>
            <a:fld id="{AF4192AE-95BC-134C-AF06-C0195E4B16D1}" type="slidenum">
              <a:rPr lang="en-US" smtClean="0"/>
              <a:t>‹#›</a:t>
            </a:fld>
            <a:endParaRPr lang="en-US"/>
          </a:p>
        </p:txBody>
      </p:sp>
    </p:spTree>
    <p:extLst>
      <p:ext uri="{BB962C8B-B14F-4D97-AF65-F5344CB8AC3E}">
        <p14:creationId xmlns:p14="http://schemas.microsoft.com/office/powerpoint/2010/main" val="930415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D53F-0C02-7642-B99A-4687045CC5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5C37C49-7584-A14D-AFC8-DDA575DCD7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CA19A48-FB18-5F49-AAD5-0446EAFD42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958A4B-4630-5341-94D5-AD452D705F48}"/>
              </a:ext>
            </a:extLst>
          </p:cNvPr>
          <p:cNvSpPr>
            <a:spLocks noGrp="1"/>
          </p:cNvSpPr>
          <p:nvPr>
            <p:ph type="dt" sz="half" idx="10"/>
          </p:nvPr>
        </p:nvSpPr>
        <p:spPr/>
        <p:txBody>
          <a:bodyPr/>
          <a:lstStyle/>
          <a:p>
            <a:fld id="{0A8F0E0A-6FE8-E74C-A4A7-6D21E95693F5}" type="datetimeFigureOut">
              <a:rPr lang="en-US" smtClean="0"/>
              <a:t>6/16/21</a:t>
            </a:fld>
            <a:endParaRPr lang="en-US"/>
          </a:p>
        </p:txBody>
      </p:sp>
      <p:sp>
        <p:nvSpPr>
          <p:cNvPr id="6" name="Footer Placeholder 5">
            <a:extLst>
              <a:ext uri="{FF2B5EF4-FFF2-40B4-BE49-F238E27FC236}">
                <a16:creationId xmlns:a16="http://schemas.microsoft.com/office/drawing/2014/main" id="{DEC6FD52-199F-1742-9A95-8CD54A96BB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6556F4-2C7F-3143-BCF9-9A2A2EE10C74}"/>
              </a:ext>
            </a:extLst>
          </p:cNvPr>
          <p:cNvSpPr>
            <a:spLocks noGrp="1"/>
          </p:cNvSpPr>
          <p:nvPr>
            <p:ph type="sldNum" sz="quarter" idx="12"/>
          </p:nvPr>
        </p:nvSpPr>
        <p:spPr/>
        <p:txBody>
          <a:bodyPr/>
          <a:lstStyle/>
          <a:p>
            <a:fld id="{AF4192AE-95BC-134C-AF06-C0195E4B16D1}" type="slidenum">
              <a:rPr lang="en-US" smtClean="0"/>
              <a:t>‹#›</a:t>
            </a:fld>
            <a:endParaRPr lang="en-US"/>
          </a:p>
        </p:txBody>
      </p:sp>
    </p:spTree>
    <p:extLst>
      <p:ext uri="{BB962C8B-B14F-4D97-AF65-F5344CB8AC3E}">
        <p14:creationId xmlns:p14="http://schemas.microsoft.com/office/powerpoint/2010/main" val="3396931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8CA04-0EAD-A940-B501-155E241E863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C66556A-22B2-434F-9CE1-9B45243258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F113AB-A207-4548-854A-5B47A9D86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BE45CA2-588D-244E-BEB4-59B8DE075A88}"/>
              </a:ext>
            </a:extLst>
          </p:cNvPr>
          <p:cNvSpPr>
            <a:spLocks noGrp="1"/>
          </p:cNvSpPr>
          <p:nvPr>
            <p:ph type="dt" sz="half" idx="10"/>
          </p:nvPr>
        </p:nvSpPr>
        <p:spPr/>
        <p:txBody>
          <a:bodyPr/>
          <a:lstStyle/>
          <a:p>
            <a:fld id="{0A8F0E0A-6FE8-E74C-A4A7-6D21E95693F5}" type="datetimeFigureOut">
              <a:rPr lang="en-US" smtClean="0"/>
              <a:t>6/16/21</a:t>
            </a:fld>
            <a:endParaRPr lang="en-US"/>
          </a:p>
        </p:txBody>
      </p:sp>
      <p:sp>
        <p:nvSpPr>
          <p:cNvPr id="6" name="Footer Placeholder 5">
            <a:extLst>
              <a:ext uri="{FF2B5EF4-FFF2-40B4-BE49-F238E27FC236}">
                <a16:creationId xmlns:a16="http://schemas.microsoft.com/office/drawing/2014/main" id="{676564CE-1D89-0B49-B21D-943003A0C0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0998E9-81E8-D143-994E-ABCB1DE46E4F}"/>
              </a:ext>
            </a:extLst>
          </p:cNvPr>
          <p:cNvSpPr>
            <a:spLocks noGrp="1"/>
          </p:cNvSpPr>
          <p:nvPr>
            <p:ph type="sldNum" sz="quarter" idx="12"/>
          </p:nvPr>
        </p:nvSpPr>
        <p:spPr/>
        <p:txBody>
          <a:bodyPr/>
          <a:lstStyle/>
          <a:p>
            <a:fld id="{AF4192AE-95BC-134C-AF06-C0195E4B16D1}" type="slidenum">
              <a:rPr lang="en-US" smtClean="0"/>
              <a:t>‹#›</a:t>
            </a:fld>
            <a:endParaRPr lang="en-US"/>
          </a:p>
        </p:txBody>
      </p:sp>
    </p:spTree>
    <p:extLst>
      <p:ext uri="{BB962C8B-B14F-4D97-AF65-F5344CB8AC3E}">
        <p14:creationId xmlns:p14="http://schemas.microsoft.com/office/powerpoint/2010/main" val="1726463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D1E998-2A95-6941-8E24-94DECA5D2C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E7DF8BA-0221-2545-A8A0-7E1B9259F4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4EF21CD-B468-854F-B96A-1B2CC98A05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8F0E0A-6FE8-E74C-A4A7-6D21E95693F5}" type="datetimeFigureOut">
              <a:rPr lang="en-US" smtClean="0"/>
              <a:t>6/16/21</a:t>
            </a:fld>
            <a:endParaRPr lang="en-US"/>
          </a:p>
        </p:txBody>
      </p:sp>
      <p:sp>
        <p:nvSpPr>
          <p:cNvPr id="5" name="Footer Placeholder 4">
            <a:extLst>
              <a:ext uri="{FF2B5EF4-FFF2-40B4-BE49-F238E27FC236}">
                <a16:creationId xmlns:a16="http://schemas.microsoft.com/office/drawing/2014/main" id="{247CB79A-8EEC-E04F-8A99-5E55E29D61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D6CCC5-588B-2740-8F2D-E414DDBDAB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4192AE-95BC-134C-AF06-C0195E4B16D1}" type="slidenum">
              <a:rPr lang="en-US" smtClean="0"/>
              <a:t>‹#›</a:t>
            </a:fld>
            <a:endParaRPr lang="en-US"/>
          </a:p>
        </p:txBody>
      </p:sp>
    </p:spTree>
    <p:extLst>
      <p:ext uri="{BB962C8B-B14F-4D97-AF65-F5344CB8AC3E}">
        <p14:creationId xmlns:p14="http://schemas.microsoft.com/office/powerpoint/2010/main" val="3817262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confluence.walmart.com/display/ARMADA/Current+-+Blob+Storage+Overview" TargetMode="External"/><Relationship Id="rId2" Type="http://schemas.openxmlformats.org/officeDocument/2006/relationships/hyperlink" Target="https://confluence.walmart.com/pages/viewpage.action?pageId=239118721#AzureStorageAccount(BlobStorage)-StorageAccountCreation"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1AD99B3-3BFB-8A46-8E81-6C41E6DC366A}"/>
              </a:ext>
            </a:extLst>
          </p:cNvPr>
          <p:cNvSpPr/>
          <p:nvPr/>
        </p:nvSpPr>
        <p:spPr>
          <a:xfrm>
            <a:off x="119743" y="1230086"/>
            <a:ext cx="5540828"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29F55A6-5285-BC41-BECD-1EE611B29D47}"/>
              </a:ext>
            </a:extLst>
          </p:cNvPr>
          <p:cNvPicPr>
            <a:picLocks noChangeAspect="1"/>
          </p:cNvPicPr>
          <p:nvPr/>
        </p:nvPicPr>
        <p:blipFill>
          <a:blip r:embed="rId2"/>
          <a:stretch>
            <a:fillRect/>
          </a:stretch>
        </p:blipFill>
        <p:spPr>
          <a:xfrm>
            <a:off x="251637" y="1313010"/>
            <a:ext cx="5277040" cy="3489277"/>
          </a:xfrm>
          <a:prstGeom prst="rect">
            <a:avLst/>
          </a:prstGeom>
        </p:spPr>
      </p:pic>
      <p:cxnSp>
        <p:nvCxnSpPr>
          <p:cNvPr id="6" name="Straight Arrow Connector 5">
            <a:extLst>
              <a:ext uri="{FF2B5EF4-FFF2-40B4-BE49-F238E27FC236}">
                <a16:creationId xmlns:a16="http://schemas.microsoft.com/office/drawing/2014/main" id="{844A9BE7-35FF-694D-9E03-A24604B28954}"/>
              </a:ext>
            </a:extLst>
          </p:cNvPr>
          <p:cNvCxnSpPr>
            <a:cxnSpLocks/>
          </p:cNvCxnSpPr>
          <p:nvPr/>
        </p:nvCxnSpPr>
        <p:spPr>
          <a:xfrm>
            <a:off x="5785757" y="3429000"/>
            <a:ext cx="62048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4FEDD651-C6E3-9D41-8CA0-D3A093ADDC4A}"/>
              </a:ext>
            </a:extLst>
          </p:cNvPr>
          <p:cNvSpPr txBox="1"/>
          <p:nvPr/>
        </p:nvSpPr>
        <p:spPr>
          <a:xfrm>
            <a:off x="9083955" y="4617621"/>
            <a:ext cx="300082" cy="369332"/>
          </a:xfrm>
          <a:prstGeom prst="rect">
            <a:avLst/>
          </a:prstGeom>
          <a:noFill/>
        </p:spPr>
        <p:txBody>
          <a:bodyPr wrap="none" rtlCol="0">
            <a:spAutoFit/>
          </a:bodyPr>
          <a:lstStyle/>
          <a:p>
            <a:r>
              <a:rPr lang="en-US" dirty="0"/>
              <a:t>+</a:t>
            </a:r>
          </a:p>
        </p:txBody>
      </p:sp>
      <p:sp>
        <p:nvSpPr>
          <p:cNvPr id="9" name="TextBox 8">
            <a:extLst>
              <a:ext uri="{FF2B5EF4-FFF2-40B4-BE49-F238E27FC236}">
                <a16:creationId xmlns:a16="http://schemas.microsoft.com/office/drawing/2014/main" id="{AACE71C8-64F2-E94D-A490-4BB3D2EC0175}"/>
              </a:ext>
            </a:extLst>
          </p:cNvPr>
          <p:cNvSpPr txBox="1"/>
          <p:nvPr/>
        </p:nvSpPr>
        <p:spPr>
          <a:xfrm>
            <a:off x="8196019" y="4986953"/>
            <a:ext cx="2376035" cy="369332"/>
          </a:xfrm>
          <a:prstGeom prst="rect">
            <a:avLst/>
          </a:prstGeom>
          <a:noFill/>
        </p:spPr>
        <p:txBody>
          <a:bodyPr wrap="none" rtlCol="0">
            <a:spAutoFit/>
          </a:bodyPr>
          <a:lstStyle/>
          <a:p>
            <a:r>
              <a:rPr lang="en-US" dirty="0"/>
              <a:t>Report (PDF/Excel/PPT)</a:t>
            </a:r>
          </a:p>
        </p:txBody>
      </p:sp>
      <p:pic>
        <p:nvPicPr>
          <p:cNvPr id="2" name="Picture 1">
            <a:extLst>
              <a:ext uri="{FF2B5EF4-FFF2-40B4-BE49-F238E27FC236}">
                <a16:creationId xmlns:a16="http://schemas.microsoft.com/office/drawing/2014/main" id="{A3DCAE31-34F7-8549-934E-B88C6BF2604B}"/>
              </a:ext>
            </a:extLst>
          </p:cNvPr>
          <p:cNvPicPr>
            <a:picLocks noChangeAspect="1"/>
          </p:cNvPicPr>
          <p:nvPr/>
        </p:nvPicPr>
        <p:blipFill>
          <a:blip r:embed="rId3"/>
          <a:stretch>
            <a:fillRect/>
          </a:stretch>
        </p:blipFill>
        <p:spPr>
          <a:xfrm>
            <a:off x="6531428" y="1871047"/>
            <a:ext cx="5540829" cy="2587042"/>
          </a:xfrm>
          <a:prstGeom prst="rect">
            <a:avLst/>
          </a:prstGeom>
        </p:spPr>
      </p:pic>
    </p:spTree>
    <p:extLst>
      <p:ext uri="{BB962C8B-B14F-4D97-AF65-F5344CB8AC3E}">
        <p14:creationId xmlns:p14="http://schemas.microsoft.com/office/powerpoint/2010/main" val="2293435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9ABE52F-14C9-6C41-B9B2-5041A88EA24A}"/>
              </a:ext>
            </a:extLst>
          </p:cNvPr>
          <p:cNvSpPr/>
          <p:nvPr/>
        </p:nvSpPr>
        <p:spPr>
          <a:xfrm>
            <a:off x="119743" y="2135904"/>
            <a:ext cx="3873193" cy="2751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13BEE7F-12A1-754A-9F51-AC9EB87BEB29}"/>
              </a:ext>
            </a:extLst>
          </p:cNvPr>
          <p:cNvPicPr>
            <a:picLocks noChangeAspect="1"/>
          </p:cNvPicPr>
          <p:nvPr/>
        </p:nvPicPr>
        <p:blipFill>
          <a:blip r:embed="rId2"/>
          <a:stretch>
            <a:fillRect/>
          </a:stretch>
        </p:blipFill>
        <p:spPr>
          <a:xfrm>
            <a:off x="208094" y="2307771"/>
            <a:ext cx="3673825" cy="2429202"/>
          </a:xfrm>
          <a:prstGeom prst="rect">
            <a:avLst/>
          </a:prstGeom>
        </p:spPr>
      </p:pic>
      <p:pic>
        <p:nvPicPr>
          <p:cNvPr id="1026" name="Picture 2" descr="Multi-Store - WHPOS System - Cloud Based POS System | Webhaus">
            <a:extLst>
              <a:ext uri="{FF2B5EF4-FFF2-40B4-BE49-F238E27FC236}">
                <a16:creationId xmlns:a16="http://schemas.microsoft.com/office/drawing/2014/main" id="{19937B0C-F5A3-4E41-9D23-506CC68340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4571" y="2543320"/>
            <a:ext cx="1771360" cy="177136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urved Connector 8">
            <a:extLst>
              <a:ext uri="{FF2B5EF4-FFF2-40B4-BE49-F238E27FC236}">
                <a16:creationId xmlns:a16="http://schemas.microsoft.com/office/drawing/2014/main" id="{165F2484-D2AD-F74E-8A66-01AFE8C4988F}"/>
              </a:ext>
            </a:extLst>
          </p:cNvPr>
          <p:cNvCxnSpPr/>
          <p:nvPr/>
        </p:nvCxnSpPr>
        <p:spPr>
          <a:xfrm flipV="1">
            <a:off x="4081287" y="3298371"/>
            <a:ext cx="1666370" cy="587829"/>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pic>
        <p:nvPicPr>
          <p:cNvPr id="11" name="Picture 2" descr="Database Cloud icon PNG and SVG Vector Free Download">
            <a:extLst>
              <a:ext uri="{FF2B5EF4-FFF2-40B4-BE49-F238E27FC236}">
                <a16:creationId xmlns:a16="http://schemas.microsoft.com/office/drawing/2014/main" id="{C8DBE948-568A-1C41-837F-D6074B5C2F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8546" y="1548819"/>
            <a:ext cx="769162" cy="758952"/>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urved Connector 11">
            <a:extLst>
              <a:ext uri="{FF2B5EF4-FFF2-40B4-BE49-F238E27FC236}">
                <a16:creationId xmlns:a16="http://schemas.microsoft.com/office/drawing/2014/main" id="{A7F33E58-3BF4-8741-95AB-11DD8615C607}"/>
              </a:ext>
            </a:extLst>
          </p:cNvPr>
          <p:cNvCxnSpPr>
            <a:cxnSpLocks/>
          </p:cNvCxnSpPr>
          <p:nvPr/>
        </p:nvCxnSpPr>
        <p:spPr>
          <a:xfrm flipV="1">
            <a:off x="7510287" y="1928295"/>
            <a:ext cx="2656970" cy="1054392"/>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45E31ADB-D85A-7144-A7C9-F9EB4CEA610F}"/>
              </a:ext>
            </a:extLst>
          </p:cNvPr>
          <p:cNvSpPr txBox="1"/>
          <p:nvPr/>
        </p:nvSpPr>
        <p:spPr>
          <a:xfrm>
            <a:off x="10156371" y="1132114"/>
            <a:ext cx="880369" cy="369332"/>
          </a:xfrm>
          <a:prstGeom prst="rect">
            <a:avLst/>
          </a:prstGeom>
          <a:noFill/>
        </p:spPr>
        <p:txBody>
          <a:bodyPr wrap="none" rtlCol="0">
            <a:spAutoFit/>
          </a:bodyPr>
          <a:lstStyle/>
          <a:p>
            <a:r>
              <a:rPr lang="en-US" dirty="0"/>
              <a:t>RDBMS</a:t>
            </a:r>
          </a:p>
        </p:txBody>
      </p:sp>
      <p:cxnSp>
        <p:nvCxnSpPr>
          <p:cNvPr id="16" name="Curved Connector 15">
            <a:extLst>
              <a:ext uri="{FF2B5EF4-FFF2-40B4-BE49-F238E27FC236}">
                <a16:creationId xmlns:a16="http://schemas.microsoft.com/office/drawing/2014/main" id="{BBDEBA67-476F-EC49-BF2D-4ABE0EDCB9C0}"/>
              </a:ext>
            </a:extLst>
          </p:cNvPr>
          <p:cNvCxnSpPr>
            <a:cxnSpLocks/>
          </p:cNvCxnSpPr>
          <p:nvPr/>
        </p:nvCxnSpPr>
        <p:spPr>
          <a:xfrm>
            <a:off x="7510287" y="3152936"/>
            <a:ext cx="2373942" cy="148437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pic>
        <p:nvPicPr>
          <p:cNvPr id="2" name="Picture 2" descr="Introduction to blob storage">
            <a:extLst>
              <a:ext uri="{FF2B5EF4-FFF2-40B4-BE49-F238E27FC236}">
                <a16:creationId xmlns:a16="http://schemas.microsoft.com/office/drawing/2014/main" id="{6F07740A-BE8B-4642-ADE2-F7959D2B79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6899" y="4278543"/>
            <a:ext cx="1924796" cy="91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310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1219625-ED40-2C48-8876-4F4E2C095311}"/>
              </a:ext>
            </a:extLst>
          </p:cNvPr>
          <p:cNvPicPr>
            <a:picLocks noChangeAspect="1"/>
          </p:cNvPicPr>
          <p:nvPr/>
        </p:nvPicPr>
        <p:blipFill>
          <a:blip r:embed="rId2"/>
          <a:stretch>
            <a:fillRect/>
          </a:stretch>
        </p:blipFill>
        <p:spPr>
          <a:xfrm>
            <a:off x="312965" y="1686378"/>
            <a:ext cx="2400300" cy="2984500"/>
          </a:xfrm>
          <a:prstGeom prst="rect">
            <a:avLst/>
          </a:prstGeom>
        </p:spPr>
      </p:pic>
      <p:sp>
        <p:nvSpPr>
          <p:cNvPr id="7" name="Frame 6">
            <a:extLst>
              <a:ext uri="{FF2B5EF4-FFF2-40B4-BE49-F238E27FC236}">
                <a16:creationId xmlns:a16="http://schemas.microsoft.com/office/drawing/2014/main" id="{0BC00E72-31AF-F541-898A-3B8DDF8577E3}"/>
              </a:ext>
            </a:extLst>
          </p:cNvPr>
          <p:cNvSpPr/>
          <p:nvPr/>
        </p:nvSpPr>
        <p:spPr>
          <a:xfrm>
            <a:off x="1306286" y="4103914"/>
            <a:ext cx="391885" cy="370115"/>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pic>
        <p:nvPicPr>
          <p:cNvPr id="8" name="Picture 2" descr="Multi-Store - WHPOS System - Cloud Based POS System | Webhaus">
            <a:extLst>
              <a:ext uri="{FF2B5EF4-FFF2-40B4-BE49-F238E27FC236}">
                <a16:creationId xmlns:a16="http://schemas.microsoft.com/office/drawing/2014/main" id="{86517E25-6259-E546-A664-AFC99610F1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2057" y="2086119"/>
            <a:ext cx="1771360" cy="177136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urved Connector 9">
            <a:extLst>
              <a:ext uri="{FF2B5EF4-FFF2-40B4-BE49-F238E27FC236}">
                <a16:creationId xmlns:a16="http://schemas.microsoft.com/office/drawing/2014/main" id="{E8E811A5-1362-F448-B697-06F243A21379}"/>
              </a:ext>
            </a:extLst>
          </p:cNvPr>
          <p:cNvCxnSpPr>
            <a:cxnSpLocks/>
          </p:cNvCxnSpPr>
          <p:nvPr/>
        </p:nvCxnSpPr>
        <p:spPr>
          <a:xfrm flipV="1">
            <a:off x="2833461" y="2590800"/>
            <a:ext cx="2413453" cy="380999"/>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7" name="Curved Connector 16">
            <a:extLst>
              <a:ext uri="{FF2B5EF4-FFF2-40B4-BE49-F238E27FC236}">
                <a16:creationId xmlns:a16="http://schemas.microsoft.com/office/drawing/2014/main" id="{3E0B4EB4-D18E-4546-940F-6A08DC7EBB37}"/>
              </a:ext>
            </a:extLst>
          </p:cNvPr>
          <p:cNvCxnSpPr>
            <a:cxnSpLocks/>
          </p:cNvCxnSpPr>
          <p:nvPr/>
        </p:nvCxnSpPr>
        <p:spPr>
          <a:xfrm flipV="1">
            <a:off x="7057118" y="2602827"/>
            <a:ext cx="2899054" cy="1"/>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9" name="Curved Connector 18">
            <a:extLst>
              <a:ext uri="{FF2B5EF4-FFF2-40B4-BE49-F238E27FC236}">
                <a16:creationId xmlns:a16="http://schemas.microsoft.com/office/drawing/2014/main" id="{BE8B9943-DEC2-454C-9686-7F1DC2C9F0BF}"/>
              </a:ext>
            </a:extLst>
          </p:cNvPr>
          <p:cNvCxnSpPr>
            <a:cxnSpLocks/>
          </p:cNvCxnSpPr>
          <p:nvPr/>
        </p:nvCxnSpPr>
        <p:spPr>
          <a:xfrm rot="10800000">
            <a:off x="7066122" y="2971799"/>
            <a:ext cx="2899054" cy="12700"/>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5" name="Curved Connector 24">
            <a:extLst>
              <a:ext uri="{FF2B5EF4-FFF2-40B4-BE49-F238E27FC236}">
                <a16:creationId xmlns:a16="http://schemas.microsoft.com/office/drawing/2014/main" id="{BAC5FD6D-19CA-2741-949F-291A8F34AA95}"/>
              </a:ext>
            </a:extLst>
          </p:cNvPr>
          <p:cNvCxnSpPr/>
          <p:nvPr/>
        </p:nvCxnSpPr>
        <p:spPr>
          <a:xfrm rot="10800000" flipV="1">
            <a:off x="2833461" y="3462559"/>
            <a:ext cx="2326368" cy="394919"/>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pic>
        <p:nvPicPr>
          <p:cNvPr id="2050" name="Picture 2" descr="Introduction to blob storage">
            <a:extLst>
              <a:ext uri="{FF2B5EF4-FFF2-40B4-BE49-F238E27FC236}">
                <a16:creationId xmlns:a16="http://schemas.microsoft.com/office/drawing/2014/main" id="{C755F43C-7D13-6147-BB68-1B27823860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5004" y="2285156"/>
            <a:ext cx="2096996" cy="992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130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C2F184-1C97-8847-B58E-5B566EED4B0B}"/>
              </a:ext>
            </a:extLst>
          </p:cNvPr>
          <p:cNvSpPr txBox="1"/>
          <p:nvPr/>
        </p:nvSpPr>
        <p:spPr>
          <a:xfrm>
            <a:off x="250372" y="152401"/>
            <a:ext cx="599844" cy="369332"/>
          </a:xfrm>
          <a:prstGeom prst="rect">
            <a:avLst/>
          </a:prstGeom>
          <a:noFill/>
        </p:spPr>
        <p:txBody>
          <a:bodyPr wrap="none" rtlCol="0">
            <a:spAutoFit/>
          </a:bodyPr>
          <a:lstStyle/>
          <a:p>
            <a:r>
              <a:rPr lang="en-US" b="1" dirty="0"/>
              <a:t>APIs</a:t>
            </a:r>
          </a:p>
        </p:txBody>
      </p:sp>
      <p:sp>
        <p:nvSpPr>
          <p:cNvPr id="5" name="TextBox 4">
            <a:extLst>
              <a:ext uri="{FF2B5EF4-FFF2-40B4-BE49-F238E27FC236}">
                <a16:creationId xmlns:a16="http://schemas.microsoft.com/office/drawing/2014/main" id="{3F556845-96D0-E34E-B0AA-44669FDC7419}"/>
              </a:ext>
            </a:extLst>
          </p:cNvPr>
          <p:cNvSpPr txBox="1"/>
          <p:nvPr/>
        </p:nvSpPr>
        <p:spPr>
          <a:xfrm>
            <a:off x="250372" y="521733"/>
            <a:ext cx="11691255" cy="2677656"/>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US" sz="1200" b="1" dirty="0"/>
              <a:t>getReportsByUser</a:t>
            </a:r>
            <a:r>
              <a:rPr lang="en-US" sz="1200" dirty="0"/>
              <a:t>: Will Fetch the Recent Reports Uploaded by the User</a:t>
            </a:r>
          </a:p>
          <a:p>
            <a:pPr marL="171450" indent="-171450">
              <a:buFont typeface="Arial" panose="020B0604020202020204" pitchFamily="34" charset="0"/>
              <a:buChar char="•"/>
            </a:pPr>
            <a:r>
              <a:rPr lang="en-US" sz="1200" b="1" dirty="0" err="1">
                <a:ea typeface="+mn-lt"/>
                <a:cs typeface="+mn-lt"/>
              </a:rPr>
              <a:t>getIconsList</a:t>
            </a:r>
            <a:r>
              <a:rPr lang="en-US" sz="1200" dirty="0">
                <a:ea typeface="+mn-lt"/>
                <a:cs typeface="+mn-lt"/>
              </a:rPr>
              <a:t>: Will fetch list of icons to select from</a:t>
            </a:r>
            <a:endParaRPr lang="en-US" sz="1200" dirty="0"/>
          </a:p>
          <a:p>
            <a:pPr marL="171450" indent="-171450">
              <a:buFont typeface="Arial" panose="020B0604020202020204" pitchFamily="34" charset="0"/>
              <a:buChar char="•"/>
            </a:pPr>
            <a:r>
              <a:rPr lang="en-US" sz="1200" b="1" dirty="0" err="1">
                <a:ea typeface="+mn-lt"/>
                <a:cs typeface="+mn-lt"/>
              </a:rPr>
              <a:t>getReportNameSuggetions</a:t>
            </a:r>
            <a:r>
              <a:rPr lang="en-US" sz="1200" dirty="0">
                <a:ea typeface="+mn-lt"/>
                <a:cs typeface="+mn-lt"/>
              </a:rPr>
              <a:t>: Will Fetch list of Suggestion Based on the input</a:t>
            </a:r>
            <a:endParaRPr lang="en-US" sz="1200" dirty="0"/>
          </a:p>
          <a:p>
            <a:pPr marL="171450" indent="-171450">
              <a:buFont typeface="Arial" panose="020B0604020202020204" pitchFamily="34" charset="0"/>
              <a:buChar char="•"/>
            </a:pPr>
            <a:r>
              <a:rPr lang="en-US" sz="1200" b="1" dirty="0" err="1">
                <a:ea typeface="+mn-lt"/>
                <a:cs typeface="+mn-lt"/>
              </a:rPr>
              <a:t>getReportByName</a:t>
            </a:r>
            <a:r>
              <a:rPr lang="en-US" sz="1200" dirty="0">
                <a:ea typeface="+mn-lt"/>
                <a:cs typeface="+mn-lt"/>
              </a:rPr>
              <a:t>: Will Fetch a Report/s By Name</a:t>
            </a:r>
            <a:endParaRPr lang="en-US" sz="1200" dirty="0"/>
          </a:p>
          <a:p>
            <a:pPr marL="171450" indent="-171450">
              <a:buFont typeface="Arial" panose="020B0604020202020204" pitchFamily="34" charset="0"/>
              <a:buChar char="•"/>
            </a:pPr>
            <a:r>
              <a:rPr lang="en-US" sz="1200" b="1" dirty="0" err="1">
                <a:ea typeface="+mn-lt"/>
                <a:cs typeface="+mn-lt"/>
              </a:rPr>
              <a:t>uploadReport</a:t>
            </a:r>
            <a:r>
              <a:rPr lang="en-US" sz="1200" dirty="0">
                <a:ea typeface="+mn-lt"/>
                <a:cs typeface="+mn-lt"/>
              </a:rPr>
              <a:t>: Will be used to upload report</a:t>
            </a:r>
          </a:p>
          <a:p>
            <a:pPr marL="171450" indent="-171450">
              <a:buFont typeface="Arial" panose="020B0604020202020204" pitchFamily="34" charset="0"/>
              <a:buChar char="•"/>
            </a:pPr>
            <a:r>
              <a:rPr lang="en-US" sz="1200" b="1" dirty="0" err="1">
                <a:ea typeface="+mn-lt"/>
                <a:cs typeface="+mn-lt"/>
              </a:rPr>
              <a:t>getBusinessTypes</a:t>
            </a:r>
            <a:r>
              <a:rPr lang="en-US" sz="1200" dirty="0">
                <a:ea typeface="+mn-lt"/>
                <a:cs typeface="+mn-lt"/>
              </a:rPr>
              <a:t>: Will Fetch list of Business Types</a:t>
            </a:r>
          </a:p>
          <a:p>
            <a:pPr marL="171450" indent="-171450">
              <a:buFont typeface="Arial" panose="020B0604020202020204" pitchFamily="34" charset="0"/>
              <a:buChar char="•"/>
            </a:pPr>
            <a:r>
              <a:rPr lang="en-US" sz="1200" b="1" dirty="0" err="1">
                <a:cs typeface="Calibri"/>
              </a:rPr>
              <a:t>getAccessTypes</a:t>
            </a:r>
            <a:r>
              <a:rPr lang="en-US" sz="1200" dirty="0">
                <a:cs typeface="Calibri"/>
              </a:rPr>
              <a:t>: </a:t>
            </a:r>
            <a:r>
              <a:rPr lang="en-US" sz="1200" dirty="0">
                <a:ea typeface="+mn-lt"/>
                <a:cs typeface="+mn-lt"/>
              </a:rPr>
              <a:t>Will Fetch list of  access Types</a:t>
            </a:r>
          </a:p>
          <a:p>
            <a:pPr marL="171450" indent="-171450">
              <a:buFont typeface="Arial" panose="020B0604020202020204" pitchFamily="34" charset="0"/>
              <a:buChar char="•"/>
            </a:pPr>
            <a:r>
              <a:rPr lang="en-US" sz="1200" b="1" dirty="0" err="1">
                <a:cs typeface="Calibri"/>
              </a:rPr>
              <a:t>getReportIconMapping</a:t>
            </a:r>
            <a:r>
              <a:rPr lang="en-US" sz="1200" dirty="0">
                <a:cs typeface="Calibri"/>
              </a:rPr>
              <a:t>: Will get </a:t>
            </a:r>
            <a:r>
              <a:rPr lang="en-US" sz="1200" dirty="0" err="1">
                <a:cs typeface="Calibri"/>
              </a:rPr>
              <a:t>ReportIcon</a:t>
            </a:r>
            <a:r>
              <a:rPr lang="en-US" sz="1200" dirty="0">
                <a:cs typeface="Calibri"/>
              </a:rPr>
              <a:t> mapping</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a:t>getReportsByPeers</a:t>
            </a:r>
            <a:r>
              <a:rPr lang="en-US" sz="1200" dirty="0"/>
              <a:t>: Will Fetch the Recent Report Uploaded By Others on Which the User has access</a:t>
            </a:r>
          </a:p>
          <a:p>
            <a:pPr marL="171450" indent="-171450">
              <a:buFont typeface="Arial" panose="020B0604020202020204" pitchFamily="34" charset="0"/>
              <a:buChar char="•"/>
            </a:pPr>
            <a:r>
              <a:rPr lang="en-US" sz="1200" b="1" dirty="0" err="1"/>
              <a:t>getPopularReports</a:t>
            </a:r>
            <a:r>
              <a:rPr lang="en-US" sz="1200" dirty="0"/>
              <a:t>: Will Fetch the Popular Reports Based on number of Downloads</a:t>
            </a:r>
            <a:endParaRPr lang="en-US" sz="1200" dirty="0">
              <a:cs typeface="Calibri"/>
            </a:endParaRPr>
          </a:p>
          <a:p>
            <a:pPr marL="171450" indent="-171450">
              <a:buFont typeface="Arial" panose="020B0604020202020204" pitchFamily="34" charset="0"/>
              <a:buChar char="•"/>
            </a:pPr>
            <a:r>
              <a:rPr lang="en-US" sz="1200" b="1" dirty="0" err="1"/>
              <a:t>getEmailSuggetions</a:t>
            </a:r>
            <a:r>
              <a:rPr lang="en-US" sz="1200" dirty="0"/>
              <a:t>: Will Fetch list of Email for Suggestion Based on </a:t>
            </a:r>
            <a:r>
              <a:rPr lang="en-US" sz="1200"/>
              <a:t>input  </a:t>
            </a:r>
            <a:endParaRPr lang="en-US" sz="1200" dirty="0">
              <a:cs typeface="Calibri"/>
            </a:endParaRPr>
          </a:p>
          <a:p>
            <a:pPr marL="171450" indent="-171450">
              <a:buFont typeface="Arial" panose="020B0604020202020204" pitchFamily="34" charset="0"/>
              <a:buChar char="•"/>
            </a:pPr>
            <a:r>
              <a:rPr lang="en-US" sz="1200" b="1" dirty="0"/>
              <a:t>updateReport</a:t>
            </a:r>
            <a:r>
              <a:rPr lang="en-US" sz="1200" dirty="0"/>
              <a:t>: Will be used to update Report Details</a:t>
            </a:r>
          </a:p>
          <a:p>
            <a:pPr marL="171450" indent="-171450">
              <a:buFont typeface="Arial" panose="020B0604020202020204" pitchFamily="34" charset="0"/>
              <a:buChar char="•"/>
            </a:pPr>
            <a:endParaRPr lang="en-US" sz="1200" dirty="0"/>
          </a:p>
        </p:txBody>
      </p:sp>
      <p:sp>
        <p:nvSpPr>
          <p:cNvPr id="6" name="TextBox 5">
            <a:extLst>
              <a:ext uri="{FF2B5EF4-FFF2-40B4-BE49-F238E27FC236}">
                <a16:creationId xmlns:a16="http://schemas.microsoft.com/office/drawing/2014/main" id="{DA95ADBF-7139-1947-8B7A-1DA959FCD9AB}"/>
              </a:ext>
            </a:extLst>
          </p:cNvPr>
          <p:cNvSpPr txBox="1"/>
          <p:nvPr/>
        </p:nvSpPr>
        <p:spPr>
          <a:xfrm>
            <a:off x="130630" y="4137354"/>
            <a:ext cx="3156826" cy="369332"/>
          </a:xfrm>
          <a:prstGeom prst="rect">
            <a:avLst/>
          </a:prstGeom>
          <a:noFill/>
        </p:spPr>
        <p:txBody>
          <a:bodyPr wrap="none" rtlCol="0">
            <a:spAutoFit/>
          </a:bodyPr>
          <a:lstStyle/>
          <a:p>
            <a:r>
              <a:rPr lang="en-US" dirty="0">
                <a:hlinkClick r:id="rId2"/>
              </a:rPr>
              <a:t>Azure Storage Account Creation</a:t>
            </a:r>
            <a:endParaRPr lang="en-US" dirty="0"/>
          </a:p>
        </p:txBody>
      </p:sp>
      <p:sp>
        <p:nvSpPr>
          <p:cNvPr id="8" name="TextBox 7">
            <a:extLst>
              <a:ext uri="{FF2B5EF4-FFF2-40B4-BE49-F238E27FC236}">
                <a16:creationId xmlns:a16="http://schemas.microsoft.com/office/drawing/2014/main" id="{94550CC2-9A7C-DC4B-B2DB-D9BEEB025100}"/>
              </a:ext>
            </a:extLst>
          </p:cNvPr>
          <p:cNvSpPr txBox="1"/>
          <p:nvPr/>
        </p:nvSpPr>
        <p:spPr>
          <a:xfrm>
            <a:off x="130630" y="3723077"/>
            <a:ext cx="2311274" cy="369332"/>
          </a:xfrm>
          <a:prstGeom prst="rect">
            <a:avLst/>
          </a:prstGeom>
          <a:noFill/>
        </p:spPr>
        <p:txBody>
          <a:bodyPr wrap="none" rtlCol="0">
            <a:spAutoFit/>
          </a:bodyPr>
          <a:lstStyle/>
          <a:p>
            <a:r>
              <a:rPr lang="en-IN" dirty="0">
                <a:hlinkClick r:id="rId3"/>
              </a:rPr>
              <a:t>Blob Storage Overview</a:t>
            </a:r>
            <a:endParaRPr lang="en-IN" dirty="0"/>
          </a:p>
        </p:txBody>
      </p:sp>
      <p:pic>
        <p:nvPicPr>
          <p:cNvPr id="9" name="Picture 8">
            <a:extLst>
              <a:ext uri="{FF2B5EF4-FFF2-40B4-BE49-F238E27FC236}">
                <a16:creationId xmlns:a16="http://schemas.microsoft.com/office/drawing/2014/main" id="{C128AD7A-A187-CA41-8BE4-97D523465C78}"/>
              </a:ext>
            </a:extLst>
          </p:cNvPr>
          <p:cNvPicPr>
            <a:picLocks noChangeAspect="1"/>
          </p:cNvPicPr>
          <p:nvPr/>
        </p:nvPicPr>
        <p:blipFill>
          <a:blip r:embed="rId4"/>
          <a:stretch>
            <a:fillRect/>
          </a:stretch>
        </p:blipFill>
        <p:spPr>
          <a:xfrm>
            <a:off x="4956627" y="3117476"/>
            <a:ext cx="6658430" cy="4192022"/>
          </a:xfrm>
          <a:prstGeom prst="rect">
            <a:avLst/>
          </a:prstGeom>
        </p:spPr>
      </p:pic>
    </p:spTree>
    <p:extLst>
      <p:ext uri="{BB962C8B-B14F-4D97-AF65-F5344CB8AC3E}">
        <p14:creationId xmlns:p14="http://schemas.microsoft.com/office/powerpoint/2010/main" val="1710000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872B13-B2A2-4C4E-8B51-851B7CA7B4B3}"/>
              </a:ext>
            </a:extLst>
          </p:cNvPr>
          <p:cNvSpPr txBox="1"/>
          <p:nvPr/>
        </p:nvSpPr>
        <p:spPr>
          <a:xfrm>
            <a:off x="5276740" y="247311"/>
            <a:ext cx="678840" cy="369332"/>
          </a:xfrm>
          <a:prstGeom prst="rect">
            <a:avLst/>
          </a:prstGeom>
          <a:noFill/>
        </p:spPr>
        <p:txBody>
          <a:bodyPr wrap="none" rtlCol="0">
            <a:spAutoFit/>
          </a:bodyPr>
          <a:lstStyle/>
          <a:p>
            <a:r>
              <a:rPr lang="en-US" b="1" dirty="0"/>
              <a:t>Icons</a:t>
            </a:r>
          </a:p>
        </p:txBody>
      </p:sp>
      <p:sp>
        <p:nvSpPr>
          <p:cNvPr id="5" name="TextBox 4">
            <a:extLst>
              <a:ext uri="{FF2B5EF4-FFF2-40B4-BE49-F238E27FC236}">
                <a16:creationId xmlns:a16="http://schemas.microsoft.com/office/drawing/2014/main" id="{37728C4B-9B37-AA4E-ADD7-6EAA244AC113}"/>
              </a:ext>
            </a:extLst>
          </p:cNvPr>
          <p:cNvSpPr txBox="1"/>
          <p:nvPr/>
        </p:nvSpPr>
        <p:spPr>
          <a:xfrm>
            <a:off x="119743" y="664028"/>
            <a:ext cx="11865428" cy="4247317"/>
          </a:xfrm>
          <a:prstGeom prst="rect">
            <a:avLst/>
          </a:prstGeom>
          <a:noFill/>
        </p:spPr>
        <p:txBody>
          <a:bodyPr wrap="square" rtlCol="0">
            <a:spAutoFit/>
          </a:bodyPr>
          <a:lstStyle/>
          <a:p>
            <a:r>
              <a:rPr lang="en-US" i="1" dirty="0">
                <a:solidFill>
                  <a:schemeClr val="accent2"/>
                </a:solidFill>
              </a:rPr>
              <a:t>Icons will be predefined, or It will be uploaded by Users, or It can be Both?</a:t>
            </a:r>
          </a:p>
          <a:p>
            <a:r>
              <a:rPr lang="en-US" i="1" dirty="0">
                <a:solidFill>
                  <a:schemeClr val="accent2"/>
                </a:solidFill>
              </a:rPr>
              <a:t>	-If Icons are uploaded by users, do we have a defined limit for </a:t>
            </a:r>
          </a:p>
          <a:p>
            <a:r>
              <a:rPr lang="en-US" i="1" dirty="0">
                <a:solidFill>
                  <a:schemeClr val="accent2"/>
                </a:solidFill>
              </a:rPr>
              <a:t>	  its dimensions and format?</a:t>
            </a:r>
          </a:p>
          <a:p>
            <a:endParaRPr lang="en-US" i="1" dirty="0">
              <a:solidFill>
                <a:schemeClr val="accent2"/>
              </a:solidFill>
            </a:endParaRPr>
          </a:p>
          <a:p>
            <a:r>
              <a:rPr lang="en-US" dirty="0"/>
              <a:t>If you see the journey icons will be selected by the user during the naming process. However, if the user does not select any icon the system should by default put any random icon. Also, if an icon has been used next time the same icon can be used but that color should not be available. </a:t>
            </a:r>
          </a:p>
          <a:p>
            <a:r>
              <a:rPr lang="en-US" dirty="0"/>
              <a:t>In order to pick colors to the icons, the only compatible format to do that would be SVG, the user cannot upload a JPG or PNG icon and then change its color… or as you said @</a:t>
            </a:r>
            <a:r>
              <a:rPr lang="en-US" dirty="0" err="1"/>
              <a:t>Ritesh</a:t>
            </a:r>
            <a:r>
              <a:rPr lang="en-US" dirty="0"/>
              <a:t> Gupta if the icon is already taken, force to pick another color, that’s not possible with bit map icons like JPG or PNG</a:t>
            </a:r>
          </a:p>
          <a:p>
            <a:r>
              <a:rPr lang="en-US" dirty="0"/>
              <a:t>Therefore, the only option is SVG, but average users don’t even know the SVG format exists… so we cannot expect them to upload such type of icons…</a:t>
            </a:r>
          </a:p>
          <a:p>
            <a:r>
              <a:rPr lang="en-US" dirty="0"/>
              <a:t>Then I think the solution is to provide them an icons catalog to choose from, that way the functionality can validate if the icons is taken or not, to select from colors and disabled those colors already used with that particular icon…</a:t>
            </a:r>
          </a:p>
          <a:p>
            <a:endParaRPr lang="en-US" dirty="0"/>
          </a:p>
        </p:txBody>
      </p:sp>
      <p:sp>
        <p:nvSpPr>
          <p:cNvPr id="6" name="TextBox 5">
            <a:extLst>
              <a:ext uri="{FF2B5EF4-FFF2-40B4-BE49-F238E27FC236}">
                <a16:creationId xmlns:a16="http://schemas.microsoft.com/office/drawing/2014/main" id="{660745B8-A903-4242-9D85-9F5894B525DB}"/>
              </a:ext>
            </a:extLst>
          </p:cNvPr>
          <p:cNvSpPr txBox="1"/>
          <p:nvPr/>
        </p:nvSpPr>
        <p:spPr>
          <a:xfrm>
            <a:off x="4881567" y="4837687"/>
            <a:ext cx="1469185" cy="369332"/>
          </a:xfrm>
          <a:prstGeom prst="rect">
            <a:avLst/>
          </a:prstGeom>
          <a:noFill/>
        </p:spPr>
        <p:txBody>
          <a:bodyPr wrap="none" rtlCol="0">
            <a:spAutoFit/>
          </a:bodyPr>
          <a:lstStyle/>
          <a:p>
            <a:r>
              <a:rPr lang="en-US" b="1" dirty="0"/>
              <a:t>File Size Limit</a:t>
            </a:r>
          </a:p>
        </p:txBody>
      </p:sp>
      <p:sp>
        <p:nvSpPr>
          <p:cNvPr id="7" name="TextBox 6">
            <a:extLst>
              <a:ext uri="{FF2B5EF4-FFF2-40B4-BE49-F238E27FC236}">
                <a16:creationId xmlns:a16="http://schemas.microsoft.com/office/drawing/2014/main" id="{8089F8C4-DE06-E948-BCE0-82F9C96A3D96}"/>
              </a:ext>
            </a:extLst>
          </p:cNvPr>
          <p:cNvSpPr txBox="1"/>
          <p:nvPr/>
        </p:nvSpPr>
        <p:spPr>
          <a:xfrm>
            <a:off x="119743" y="5133361"/>
            <a:ext cx="11925059" cy="1477328"/>
          </a:xfrm>
          <a:prstGeom prst="rect">
            <a:avLst/>
          </a:prstGeom>
          <a:noFill/>
        </p:spPr>
        <p:txBody>
          <a:bodyPr wrap="none" rtlCol="0">
            <a:spAutoFit/>
          </a:bodyPr>
          <a:lstStyle/>
          <a:p>
            <a:r>
              <a:rPr lang="en-IN" i="1" dirty="0">
                <a:solidFill>
                  <a:schemeClr val="accent2"/>
                </a:solidFill>
              </a:rPr>
              <a:t>What will be the max limit for the Report File Size and for the Icon Size? What is the File Size Range? Could you please provide </a:t>
            </a:r>
          </a:p>
          <a:p>
            <a:r>
              <a:rPr lang="en-IN" i="1" dirty="0">
                <a:solidFill>
                  <a:schemeClr val="accent2"/>
                </a:solidFill>
              </a:rPr>
              <a:t>some sample reports as well? </a:t>
            </a:r>
          </a:p>
          <a:p>
            <a:endParaRPr lang="en-US" dirty="0"/>
          </a:p>
          <a:p>
            <a:r>
              <a:rPr lang="en-US" dirty="0"/>
              <a:t>There is no limit to file size. Since the user will be uploading and we cannot restrict them on size. Reason being we want all </a:t>
            </a:r>
          </a:p>
          <a:p>
            <a:r>
              <a:rPr lang="en-US" dirty="0"/>
              <a:t>reports to reside there, and I am not sure if the user will be able to reduce the file size on their own</a:t>
            </a:r>
          </a:p>
        </p:txBody>
      </p:sp>
    </p:spTree>
    <p:extLst>
      <p:ext uri="{BB962C8B-B14F-4D97-AF65-F5344CB8AC3E}">
        <p14:creationId xmlns:p14="http://schemas.microsoft.com/office/powerpoint/2010/main" val="167005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43DD545-AEE7-7641-A76E-A5F0D9F4CE9F}"/>
              </a:ext>
            </a:extLst>
          </p:cNvPr>
          <p:cNvSpPr txBox="1"/>
          <p:nvPr/>
        </p:nvSpPr>
        <p:spPr>
          <a:xfrm>
            <a:off x="206829" y="489075"/>
            <a:ext cx="11518346" cy="1200329"/>
          </a:xfrm>
          <a:prstGeom prst="rect">
            <a:avLst/>
          </a:prstGeom>
          <a:noFill/>
        </p:spPr>
        <p:txBody>
          <a:bodyPr wrap="none" rtlCol="0">
            <a:spAutoFit/>
          </a:bodyPr>
          <a:lstStyle/>
          <a:p>
            <a:r>
              <a:rPr lang="en-US" i="1" dirty="0">
                <a:solidFill>
                  <a:schemeClr val="accent2"/>
                </a:solidFill>
              </a:rPr>
              <a:t>For now, we are uploading only PDF. Will it be permanent? Or is there any chance to have multiple file format for reports, </a:t>
            </a:r>
          </a:p>
          <a:p>
            <a:r>
              <a:rPr lang="en-US" i="1" dirty="0">
                <a:solidFill>
                  <a:schemeClr val="accent2"/>
                </a:solidFill>
              </a:rPr>
              <a:t>like PDF, PPT or Excel soon?</a:t>
            </a:r>
          </a:p>
          <a:p>
            <a:endParaRPr lang="en-US" i="1" dirty="0">
              <a:solidFill>
                <a:schemeClr val="accent2"/>
              </a:solidFill>
            </a:endParaRPr>
          </a:p>
          <a:p>
            <a:r>
              <a:rPr lang="en-US" dirty="0"/>
              <a:t>User should be able to upload pdf, excel and ppt</a:t>
            </a:r>
          </a:p>
        </p:txBody>
      </p:sp>
      <p:sp>
        <p:nvSpPr>
          <p:cNvPr id="7" name="TextBox 6">
            <a:extLst>
              <a:ext uri="{FF2B5EF4-FFF2-40B4-BE49-F238E27FC236}">
                <a16:creationId xmlns:a16="http://schemas.microsoft.com/office/drawing/2014/main" id="{B37E1419-31F7-2046-8510-4E1B2D5F9B19}"/>
              </a:ext>
            </a:extLst>
          </p:cNvPr>
          <p:cNvSpPr txBox="1"/>
          <p:nvPr/>
        </p:nvSpPr>
        <p:spPr>
          <a:xfrm>
            <a:off x="5007428" y="119743"/>
            <a:ext cx="1349921" cy="369332"/>
          </a:xfrm>
          <a:prstGeom prst="rect">
            <a:avLst/>
          </a:prstGeom>
          <a:noFill/>
        </p:spPr>
        <p:txBody>
          <a:bodyPr wrap="none" rtlCol="0">
            <a:spAutoFit/>
          </a:bodyPr>
          <a:lstStyle/>
          <a:p>
            <a:r>
              <a:rPr lang="en-US" b="1" dirty="0"/>
              <a:t>File Formats</a:t>
            </a:r>
          </a:p>
        </p:txBody>
      </p:sp>
      <p:sp>
        <p:nvSpPr>
          <p:cNvPr id="8" name="TextBox 7">
            <a:extLst>
              <a:ext uri="{FF2B5EF4-FFF2-40B4-BE49-F238E27FC236}">
                <a16:creationId xmlns:a16="http://schemas.microsoft.com/office/drawing/2014/main" id="{2463F1EB-8038-E64E-96F6-E7EA3820DAA8}"/>
              </a:ext>
            </a:extLst>
          </p:cNvPr>
          <p:cNvSpPr txBox="1"/>
          <p:nvPr/>
        </p:nvSpPr>
        <p:spPr>
          <a:xfrm>
            <a:off x="5007428" y="2307771"/>
            <a:ext cx="1213922" cy="369332"/>
          </a:xfrm>
          <a:prstGeom prst="rect">
            <a:avLst/>
          </a:prstGeom>
          <a:noFill/>
        </p:spPr>
        <p:txBody>
          <a:bodyPr wrap="none" rtlCol="0">
            <a:spAutoFit/>
          </a:bodyPr>
          <a:lstStyle/>
          <a:p>
            <a:r>
              <a:rPr lang="en-US" b="1" dirty="0"/>
              <a:t>Encryption</a:t>
            </a:r>
          </a:p>
        </p:txBody>
      </p:sp>
      <p:sp>
        <p:nvSpPr>
          <p:cNvPr id="9" name="TextBox 8">
            <a:extLst>
              <a:ext uri="{FF2B5EF4-FFF2-40B4-BE49-F238E27FC236}">
                <a16:creationId xmlns:a16="http://schemas.microsoft.com/office/drawing/2014/main" id="{E2233DBE-2DE0-B84E-8132-FBFB81105751}"/>
              </a:ext>
            </a:extLst>
          </p:cNvPr>
          <p:cNvSpPr txBox="1"/>
          <p:nvPr/>
        </p:nvSpPr>
        <p:spPr>
          <a:xfrm>
            <a:off x="206829" y="2830286"/>
            <a:ext cx="7909986" cy="923330"/>
          </a:xfrm>
          <a:prstGeom prst="rect">
            <a:avLst/>
          </a:prstGeom>
          <a:noFill/>
        </p:spPr>
        <p:txBody>
          <a:bodyPr wrap="none" rtlCol="0">
            <a:spAutoFit/>
          </a:bodyPr>
          <a:lstStyle/>
          <a:p>
            <a:r>
              <a:rPr lang="en-US" i="1" dirty="0">
                <a:solidFill>
                  <a:schemeClr val="accent2"/>
                </a:solidFill>
              </a:rPr>
              <a:t>Do We need to encrypt the data before Storing it? How much sensitive our Data is?</a:t>
            </a:r>
          </a:p>
          <a:p>
            <a:endParaRPr lang="en-US" i="1" dirty="0">
              <a:solidFill>
                <a:schemeClr val="accent2"/>
              </a:solidFill>
            </a:endParaRPr>
          </a:p>
          <a:p>
            <a:r>
              <a:rPr lang="en-US" i="1" dirty="0">
                <a:solidFill>
                  <a:schemeClr val="accent2"/>
                </a:solidFill>
              </a:rPr>
              <a:t> </a:t>
            </a:r>
            <a:r>
              <a:rPr lang="en-US" dirty="0"/>
              <a:t>If that’s a good practice will advise we should encrypt. Data is sensitive.</a:t>
            </a:r>
          </a:p>
        </p:txBody>
      </p:sp>
      <p:sp>
        <p:nvSpPr>
          <p:cNvPr id="10" name="TextBox 9">
            <a:extLst>
              <a:ext uri="{FF2B5EF4-FFF2-40B4-BE49-F238E27FC236}">
                <a16:creationId xmlns:a16="http://schemas.microsoft.com/office/drawing/2014/main" id="{3E32BF42-83B9-BF46-BCB3-4A51AF67B489}"/>
              </a:ext>
            </a:extLst>
          </p:cNvPr>
          <p:cNvSpPr txBox="1"/>
          <p:nvPr/>
        </p:nvSpPr>
        <p:spPr>
          <a:xfrm>
            <a:off x="4370265" y="4071257"/>
            <a:ext cx="2624245" cy="369332"/>
          </a:xfrm>
          <a:prstGeom prst="rect">
            <a:avLst/>
          </a:prstGeom>
          <a:noFill/>
        </p:spPr>
        <p:txBody>
          <a:bodyPr wrap="none" rtlCol="0">
            <a:spAutoFit/>
          </a:bodyPr>
          <a:lstStyle/>
          <a:p>
            <a:r>
              <a:rPr lang="en-US" b="1" dirty="0"/>
              <a:t>Report Name Uniqueness</a:t>
            </a:r>
          </a:p>
        </p:txBody>
      </p:sp>
      <p:sp>
        <p:nvSpPr>
          <p:cNvPr id="11" name="TextBox 10">
            <a:extLst>
              <a:ext uri="{FF2B5EF4-FFF2-40B4-BE49-F238E27FC236}">
                <a16:creationId xmlns:a16="http://schemas.microsoft.com/office/drawing/2014/main" id="{48F77C5E-43F8-C949-BC2B-FEADA6BC2BE2}"/>
              </a:ext>
            </a:extLst>
          </p:cNvPr>
          <p:cNvSpPr txBox="1"/>
          <p:nvPr/>
        </p:nvSpPr>
        <p:spPr>
          <a:xfrm>
            <a:off x="206829" y="4573564"/>
            <a:ext cx="12074139" cy="2031325"/>
          </a:xfrm>
          <a:prstGeom prst="rect">
            <a:avLst/>
          </a:prstGeom>
          <a:noFill/>
        </p:spPr>
        <p:txBody>
          <a:bodyPr wrap="none" rtlCol="0">
            <a:spAutoFit/>
          </a:bodyPr>
          <a:lstStyle/>
          <a:p>
            <a:r>
              <a:rPr lang="en-US" i="1" dirty="0">
                <a:solidFill>
                  <a:schemeClr val="accent2"/>
                </a:solidFill>
              </a:rPr>
              <a:t>Report Name will be unique throughout the App?  Or Report Name will be unique per User? Or It can be Duplicated?</a:t>
            </a:r>
          </a:p>
          <a:p>
            <a:endParaRPr lang="en-US" i="1" dirty="0">
              <a:solidFill>
                <a:schemeClr val="accent2"/>
              </a:solidFill>
            </a:endParaRPr>
          </a:p>
          <a:p>
            <a:r>
              <a:rPr lang="en-US" dirty="0"/>
              <a:t>Report name need not be unique, but the only restriction is the icon would change either in color or design and system should </a:t>
            </a:r>
          </a:p>
          <a:p>
            <a:r>
              <a:rPr lang="en-US" dirty="0"/>
              <a:t>give a popup on informing the user that this name exists, do you want to continue. For icon it will not allow user to use same</a:t>
            </a:r>
          </a:p>
          <a:p>
            <a:r>
              <a:rPr lang="en-US" dirty="0"/>
              <a:t> icon with colors already used.</a:t>
            </a:r>
          </a:p>
          <a:p>
            <a:endParaRPr lang="en-US" dirty="0"/>
          </a:p>
          <a:p>
            <a:r>
              <a:rPr lang="en-US" dirty="0"/>
              <a:t>Ambika: Report Name should be unique based on Business Type &amp; Access Type</a:t>
            </a:r>
          </a:p>
        </p:txBody>
      </p:sp>
    </p:spTree>
    <p:extLst>
      <p:ext uri="{BB962C8B-B14F-4D97-AF65-F5344CB8AC3E}">
        <p14:creationId xmlns:p14="http://schemas.microsoft.com/office/powerpoint/2010/main" val="1392564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EB3DCC-999E-6E49-AA30-BB4519B3938F}"/>
              </a:ext>
            </a:extLst>
          </p:cNvPr>
          <p:cNvSpPr txBox="1"/>
          <p:nvPr/>
        </p:nvSpPr>
        <p:spPr>
          <a:xfrm>
            <a:off x="315685" y="849086"/>
            <a:ext cx="6470682" cy="923330"/>
          </a:xfrm>
          <a:prstGeom prst="rect">
            <a:avLst/>
          </a:prstGeom>
          <a:noFill/>
        </p:spPr>
        <p:txBody>
          <a:bodyPr wrap="none" rtlCol="0">
            <a:spAutoFit/>
          </a:bodyPr>
          <a:lstStyle/>
          <a:p>
            <a:r>
              <a:rPr lang="en-US" b="1" dirty="0"/>
              <a:t>Notification</a:t>
            </a:r>
            <a:br>
              <a:rPr lang="en-US" b="1" dirty="0"/>
            </a:br>
            <a:br>
              <a:rPr lang="en-US" dirty="0"/>
            </a:br>
            <a:r>
              <a:rPr lang="en-US" dirty="0"/>
              <a:t>After uploading the report, App needs to Notify the Users via email</a:t>
            </a:r>
          </a:p>
        </p:txBody>
      </p:sp>
    </p:spTree>
    <p:extLst>
      <p:ext uri="{BB962C8B-B14F-4D97-AF65-F5344CB8AC3E}">
        <p14:creationId xmlns:p14="http://schemas.microsoft.com/office/powerpoint/2010/main" val="3879663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TotalTime>
  <Words>672</Words>
  <Application>Microsoft Macintosh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Aatish Azad</dc:creator>
  <cp:lastModifiedBy>Manoj Kumar V Sarangmath</cp:lastModifiedBy>
  <cp:revision>83</cp:revision>
  <dcterms:created xsi:type="dcterms:W3CDTF">2021-06-08T15:08:52Z</dcterms:created>
  <dcterms:modified xsi:type="dcterms:W3CDTF">2021-06-16T05:12:21Z</dcterms:modified>
</cp:coreProperties>
</file>