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56" r:id="rId4"/>
    <p:sldId id="258" r:id="rId5"/>
    <p:sldId id="259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3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0CB4-8D61-9A4A-92F3-6E388C140AD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5258-BC82-9D45-90E5-2C57A7156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7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C5258-BC82-9D45-90E5-2C57A7156D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4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2C3B-ED7A-2943-875B-3742CAD22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2572F-8795-594F-BFB2-D2A9651EB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60E94-920D-084F-825C-1FC15912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0E0A-6FE8-E74C-A4A7-6D21E95693F5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27145-710F-E648-8770-A2954E1F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7D0B-E149-1749-9EA5-3CD03614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92AE-95BC-134C-AF06-C0195E4B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4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83F4-64BE-5B4A-9B85-4147916C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53627-E456-5A4E-8D52-C324CF15D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CE863-F90D-9C4A-AD3A-52D099E3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0E0A-6FE8-E74C-A4A7-6D21E95693F5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2A698-AB47-C946-8C54-772B6510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92722-9E6B-AA43-809C-3A39C11B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92AE-95BC-134C-AF06-C0195E4B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2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33C43-4401-2247-87D3-F15ECC6E2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05430-6AD7-D64B-B840-07A0ED8D7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CB3DB-0AF2-0943-8CC1-41C5DA28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0E0A-6FE8-E74C-A4A7-6D21E95693F5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A555E-B5B9-2C4E-96B4-E535E245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C4DA3-524B-7846-9C29-5426A827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92AE-95BC-134C-AF06-C0195E4B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7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238B-E1B3-1647-B11E-6915251F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3765A-11A9-DE4B-B245-851F8A8FB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B4D5C-E2FC-A746-9E9E-18D3676C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0E0A-6FE8-E74C-A4A7-6D21E95693F5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384DA-9E54-4440-954F-3145286B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65317-5607-314E-891A-7BA593DE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92AE-95BC-134C-AF06-C0195E4B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8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89FB-0C83-4B41-8ED4-24C4AD213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198E0-B3BD-E84D-A9B6-9638D991C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66562-9098-E64B-B3C2-DD5C8A7D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0E0A-6FE8-E74C-A4A7-6D21E95693F5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A01E-1CF0-B94F-AE33-53B45003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23893-57A1-964F-A920-1BBC539B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92AE-95BC-134C-AF06-C0195E4B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2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93DE4-8BD0-9A45-BEE2-BF00B4A7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6A74-15DB-3844-8637-A0CDB39D7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23A6E-C931-D24F-B194-7C863A2D4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5EC47-6274-EC4D-AEC7-48E38509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0E0A-6FE8-E74C-A4A7-6D21E95693F5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7BE0F-BFB2-A44A-B4DC-AA2BAF96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144F3-0C06-6248-BA3C-A8DE6BE6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92AE-95BC-134C-AF06-C0195E4B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7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19D9-5224-4845-BCE5-6239C213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6991F-BC37-4144-B965-2D87DCB9D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4AE82-B8E6-AB44-BCF3-E823F46EF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8E3F7-2BCA-6D4F-AB78-C22364DC3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0873A-BE08-554F-A721-2A9C2C584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F36F2-E955-984C-9B1D-464E2820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0E0A-6FE8-E74C-A4A7-6D21E95693F5}" type="datetimeFigureOut">
              <a:rPr lang="en-US" smtClean="0"/>
              <a:t>8/17/21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2BE34-6CBF-F549-8E6F-B787535A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AD07A5-B80A-344C-BCD1-DF90E9F8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92AE-95BC-134C-AF06-C0195E4B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9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169E-095A-9349-B893-43BDDF13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97A9A-AD5C-864A-8F4C-19414E5C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0E0A-6FE8-E74C-A4A7-6D21E95693F5}" type="datetimeFigureOut">
              <a:rPr lang="en-US" smtClean="0"/>
              <a:t>8/17/21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193EB-B665-BF44-B4FD-E13797AC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74AEB-658B-5148-BC05-567B0C85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92AE-95BC-134C-AF06-C0195E4B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8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62B70-C28D-AA46-AA1A-5F34D0B2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0E0A-6FE8-E74C-A4A7-6D21E95693F5}" type="datetimeFigureOut">
              <a:rPr lang="en-US" smtClean="0"/>
              <a:t>8/17/21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8E48A-A21D-CD4D-B812-CAECB256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01999-4DF5-0148-999A-D07994DD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92AE-95BC-134C-AF06-C0195E4B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1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D53F-0C02-7642-B99A-4687045C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37C49-7584-A14D-AFC8-DDA575DCD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19A48-FB18-5F49-AAD5-0446EAFD4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58A4B-4630-5341-94D5-AD452D7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0E0A-6FE8-E74C-A4A7-6D21E95693F5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6FD52-199F-1742-9A95-8CD54A96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556F4-2C7F-3143-BCF9-9A2A2EE1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92AE-95BC-134C-AF06-C0195E4B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CA04-0EAD-A940-B501-155E241E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6556A-22B2-434F-9CE1-9B4524325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113AB-A207-4548-854A-5B47A9D86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45CA2-588D-244E-BEB4-59B8DE07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0E0A-6FE8-E74C-A4A7-6D21E95693F5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564CE-1D89-0B49-B21D-943003A0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998E9-81E8-D143-994E-ABCB1DE4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92AE-95BC-134C-AF06-C0195E4B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1E998-2A95-6941-8E24-94DECA5D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DF8BA-0221-2545-A8A0-7E1B9259F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F21CD-B468-854F-B96A-1B2CC98A0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F0E0A-6FE8-E74C-A4A7-6D21E95693F5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CB79A-8EEC-E04F-8A99-5E55E29D6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6CCC5-588B-2740-8F2D-E414DDBDA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192AE-95BC-134C-AF06-C0195E4B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6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CB54158-F66A-0044-B235-81F8D4B714B4}"/>
              </a:ext>
            </a:extLst>
          </p:cNvPr>
          <p:cNvSpPr/>
          <p:nvPr/>
        </p:nvSpPr>
        <p:spPr>
          <a:xfrm>
            <a:off x="4696093" y="1240760"/>
            <a:ext cx="2984872" cy="4822371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32" descr="Server Icon – Free Download, PNG and Vector">
            <a:extLst>
              <a:ext uri="{FF2B5EF4-FFF2-40B4-BE49-F238E27FC236}">
                <a16:creationId xmlns:a16="http://schemas.microsoft.com/office/drawing/2014/main" id="{A4B95A63-1750-8A40-994B-372665156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4" y="3200397"/>
            <a:ext cx="757983" cy="75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E2DF72-293F-6241-BF0E-9B15FAB0D82E}"/>
              </a:ext>
            </a:extLst>
          </p:cNvPr>
          <p:cNvSpPr txBox="1"/>
          <p:nvPr/>
        </p:nvSpPr>
        <p:spPr>
          <a:xfrm>
            <a:off x="5620387" y="402937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Other Report API</a:t>
            </a:r>
          </a:p>
        </p:txBody>
      </p:sp>
      <p:pic>
        <p:nvPicPr>
          <p:cNvPr id="21" name="Picture 2" descr="Database Cloud icon PNG and SVG Vector Free Download">
            <a:extLst>
              <a:ext uri="{FF2B5EF4-FFF2-40B4-BE49-F238E27FC236}">
                <a16:creationId xmlns:a16="http://schemas.microsoft.com/office/drawing/2014/main" id="{4F1D234F-37D9-BB41-A276-5B2706FE2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175" y="1418190"/>
            <a:ext cx="769162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ntroduction to blob storage">
            <a:extLst>
              <a:ext uri="{FF2B5EF4-FFF2-40B4-BE49-F238E27FC236}">
                <a16:creationId xmlns:a16="http://schemas.microsoft.com/office/drawing/2014/main" id="{DC796325-BCA5-3546-AD65-FCBF5B5E1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9" y="4844600"/>
            <a:ext cx="1924796" cy="91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PC Client Svg Png Icon Free Download (#88006) - OnlineWebFonts.COM">
            <a:extLst>
              <a:ext uri="{FF2B5EF4-FFF2-40B4-BE49-F238E27FC236}">
                <a16:creationId xmlns:a16="http://schemas.microsoft.com/office/drawing/2014/main" id="{804D67A4-517A-A344-9CE2-3D6DEDD00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47" y="3313274"/>
            <a:ext cx="757983" cy="75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4558A3E-23E6-814F-B894-1178B9481702}"/>
              </a:ext>
            </a:extLst>
          </p:cNvPr>
          <p:cNvSpPr txBox="1"/>
          <p:nvPr/>
        </p:nvSpPr>
        <p:spPr>
          <a:xfrm>
            <a:off x="9824939" y="2241222"/>
            <a:ext cx="1046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Azure SQL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87821E-BFFF-3E40-8CD9-D3D74AC42AF9}"/>
              </a:ext>
            </a:extLst>
          </p:cNvPr>
          <p:cNvCxnSpPr>
            <a:cxnSpLocks/>
          </p:cNvCxnSpPr>
          <p:nvPr/>
        </p:nvCxnSpPr>
        <p:spPr>
          <a:xfrm flipV="1">
            <a:off x="1730829" y="3579389"/>
            <a:ext cx="3505200" cy="8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E5829E-5EB2-1C4A-B2C0-9D971AADC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33" y="3414551"/>
            <a:ext cx="465734" cy="32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236A4BB-3D73-5342-92B2-8ACBA56876E5}"/>
              </a:ext>
            </a:extLst>
          </p:cNvPr>
          <p:cNvSpPr txBox="1"/>
          <p:nvPr/>
        </p:nvSpPr>
        <p:spPr>
          <a:xfrm>
            <a:off x="482009" y="4071257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React Client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1C5BE63F-DA4E-204C-84E0-4DBB2CE9C7FF}"/>
              </a:ext>
            </a:extLst>
          </p:cNvPr>
          <p:cNvCxnSpPr>
            <a:cxnSpLocks/>
          </p:cNvCxnSpPr>
          <p:nvPr/>
        </p:nvCxnSpPr>
        <p:spPr>
          <a:xfrm flipV="1">
            <a:off x="7141029" y="1785258"/>
            <a:ext cx="2683910" cy="169088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E5D04F85-69E3-2D42-8CF2-608290CE19EC}"/>
              </a:ext>
            </a:extLst>
          </p:cNvPr>
          <p:cNvCxnSpPr>
            <a:cxnSpLocks/>
          </p:cNvCxnSpPr>
          <p:nvPr/>
        </p:nvCxnSpPr>
        <p:spPr>
          <a:xfrm>
            <a:off x="7141029" y="3744228"/>
            <a:ext cx="2683910" cy="174308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B0759F3-2613-FB49-BCAF-DDF706F4507B}"/>
              </a:ext>
            </a:extLst>
          </p:cNvPr>
          <p:cNvSpPr/>
          <p:nvPr/>
        </p:nvSpPr>
        <p:spPr>
          <a:xfrm>
            <a:off x="1590841" y="3023798"/>
            <a:ext cx="45719" cy="12562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01356C0-C32D-9948-A8CD-8637DBFEEE0E}"/>
              </a:ext>
            </a:extLst>
          </p:cNvPr>
          <p:cNvSpPr/>
          <p:nvPr/>
        </p:nvSpPr>
        <p:spPr>
          <a:xfrm>
            <a:off x="5345418" y="3023798"/>
            <a:ext cx="45719" cy="12562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0999130-CC6D-4C41-A45F-301F7C050D16}"/>
              </a:ext>
            </a:extLst>
          </p:cNvPr>
          <p:cNvSpPr/>
          <p:nvPr/>
        </p:nvSpPr>
        <p:spPr>
          <a:xfrm>
            <a:off x="7015934" y="3023798"/>
            <a:ext cx="45719" cy="12562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5EE1BC-0482-7142-A3C1-48ABABDE4A6C}"/>
              </a:ext>
            </a:extLst>
          </p:cNvPr>
          <p:cNvSpPr txBox="1"/>
          <p:nvPr/>
        </p:nvSpPr>
        <p:spPr>
          <a:xfrm>
            <a:off x="5776001" y="1328909"/>
            <a:ext cx="720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WCNP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8477BD-81F2-B246-BEA8-84AC726DDD53}"/>
              </a:ext>
            </a:extLst>
          </p:cNvPr>
          <p:cNvSpPr txBox="1"/>
          <p:nvPr/>
        </p:nvSpPr>
        <p:spPr>
          <a:xfrm>
            <a:off x="5448693" y="1624807"/>
            <a:ext cx="13163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Cluster: SCUS/WUS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618E283-D1EE-254A-B63B-5C693303B06B}"/>
              </a:ext>
            </a:extLst>
          </p:cNvPr>
          <p:cNvSpPr txBox="1"/>
          <p:nvPr/>
        </p:nvSpPr>
        <p:spPr>
          <a:xfrm>
            <a:off x="9824939" y="2513051"/>
            <a:ext cx="13163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Cluster: SCUS/WUS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6B8661-74E0-AB42-9BC5-A0306B9D5C78}"/>
              </a:ext>
            </a:extLst>
          </p:cNvPr>
          <p:cNvSpPr txBox="1"/>
          <p:nvPr/>
        </p:nvSpPr>
        <p:spPr>
          <a:xfrm>
            <a:off x="9917565" y="5766288"/>
            <a:ext cx="13163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Cluster: SCUS/WUS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087417-7D34-6342-A658-EB229256F79B}"/>
              </a:ext>
            </a:extLst>
          </p:cNvPr>
          <p:cNvSpPr txBox="1"/>
          <p:nvPr/>
        </p:nvSpPr>
        <p:spPr>
          <a:xfrm>
            <a:off x="5168879" y="86161"/>
            <a:ext cx="193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Other Report Arch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E946D39-692D-154C-AE0E-43C7EC4E22C6}"/>
              </a:ext>
            </a:extLst>
          </p:cNvPr>
          <p:cNvSpPr txBox="1"/>
          <p:nvPr/>
        </p:nvSpPr>
        <p:spPr>
          <a:xfrm>
            <a:off x="283029" y="5083629"/>
            <a:ext cx="182934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Future Scope:</a:t>
            </a:r>
            <a:br>
              <a:rPr lang="en-US" sz="1100" b="1" dirty="0"/>
            </a:br>
            <a:r>
              <a:rPr lang="en-US" sz="1100" i="1" dirty="0"/>
              <a:t>* Kafka Implementation for </a:t>
            </a:r>
          </a:p>
          <a:p>
            <a:r>
              <a:rPr lang="en-US" sz="1100" i="1" dirty="0"/>
              <a:t>   Email Notifications</a:t>
            </a:r>
          </a:p>
        </p:txBody>
      </p:sp>
    </p:spTree>
    <p:extLst>
      <p:ext uri="{BB962C8B-B14F-4D97-AF65-F5344CB8AC3E}">
        <p14:creationId xmlns:p14="http://schemas.microsoft.com/office/powerpoint/2010/main" val="212841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86F94C-C3D2-7841-8671-E2CB950A7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700"/>
            <a:ext cx="12192000" cy="62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1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1AD99B3-3BFB-8A46-8E81-6C41E6DC366A}"/>
              </a:ext>
            </a:extLst>
          </p:cNvPr>
          <p:cNvSpPr/>
          <p:nvPr/>
        </p:nvSpPr>
        <p:spPr>
          <a:xfrm>
            <a:off x="119743" y="1230086"/>
            <a:ext cx="5540828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9F55A6-5285-BC41-BECD-1EE611B29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7" y="1313010"/>
            <a:ext cx="5277040" cy="34892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4A9BE7-35FF-694D-9E03-A24604B28954}"/>
              </a:ext>
            </a:extLst>
          </p:cNvPr>
          <p:cNvCxnSpPr>
            <a:cxnSpLocks/>
          </p:cNvCxnSpPr>
          <p:nvPr/>
        </p:nvCxnSpPr>
        <p:spPr>
          <a:xfrm>
            <a:off x="5785757" y="3429000"/>
            <a:ext cx="6204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EDD651-C6E3-9D41-8CA0-D3A093ADDC4A}"/>
              </a:ext>
            </a:extLst>
          </p:cNvPr>
          <p:cNvSpPr txBox="1"/>
          <p:nvPr/>
        </p:nvSpPr>
        <p:spPr>
          <a:xfrm>
            <a:off x="9083955" y="46176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CE71C8-64F2-E94D-A490-4BB3D2EC0175}"/>
              </a:ext>
            </a:extLst>
          </p:cNvPr>
          <p:cNvSpPr txBox="1"/>
          <p:nvPr/>
        </p:nvSpPr>
        <p:spPr>
          <a:xfrm>
            <a:off x="8196019" y="4986953"/>
            <a:ext cx="296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 (PDF/Excel/PPT/Word)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DCAE31-34F7-8549-934E-B88C6BF26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28" y="1871047"/>
            <a:ext cx="5540829" cy="258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3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ABE52F-14C9-6C41-B9B2-5041A88EA24A}"/>
              </a:ext>
            </a:extLst>
          </p:cNvPr>
          <p:cNvSpPr/>
          <p:nvPr/>
        </p:nvSpPr>
        <p:spPr>
          <a:xfrm>
            <a:off x="119743" y="2135904"/>
            <a:ext cx="3873193" cy="275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BEE7F-12A1-754A-9F51-AC9EB87BE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94" y="2307771"/>
            <a:ext cx="3673825" cy="2429202"/>
          </a:xfrm>
          <a:prstGeom prst="rect">
            <a:avLst/>
          </a:prstGeom>
        </p:spPr>
      </p:pic>
      <p:pic>
        <p:nvPicPr>
          <p:cNvPr id="1026" name="Picture 2" descr="Multi-Store - WHPOS System - Cloud Based POS System | Webhaus">
            <a:extLst>
              <a:ext uri="{FF2B5EF4-FFF2-40B4-BE49-F238E27FC236}">
                <a16:creationId xmlns:a16="http://schemas.microsoft.com/office/drawing/2014/main" id="{19937B0C-F5A3-4E41-9D23-506CC6834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571" y="2543320"/>
            <a:ext cx="1771360" cy="177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165F2484-D2AD-F74E-8A66-01AFE8C4988F}"/>
              </a:ext>
            </a:extLst>
          </p:cNvPr>
          <p:cNvCxnSpPr/>
          <p:nvPr/>
        </p:nvCxnSpPr>
        <p:spPr>
          <a:xfrm flipV="1">
            <a:off x="4081287" y="3298371"/>
            <a:ext cx="1666370" cy="58782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Database Cloud icon PNG and SVG Vector Free Download">
            <a:extLst>
              <a:ext uri="{FF2B5EF4-FFF2-40B4-BE49-F238E27FC236}">
                <a16:creationId xmlns:a16="http://schemas.microsoft.com/office/drawing/2014/main" id="{C8DBE948-568A-1C41-837F-D6074B5C2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546" y="1548819"/>
            <a:ext cx="769162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A7F33E58-3BF4-8741-95AB-11DD8615C607}"/>
              </a:ext>
            </a:extLst>
          </p:cNvPr>
          <p:cNvCxnSpPr>
            <a:cxnSpLocks/>
          </p:cNvCxnSpPr>
          <p:nvPr/>
        </p:nvCxnSpPr>
        <p:spPr>
          <a:xfrm flipV="1">
            <a:off x="7510287" y="1928295"/>
            <a:ext cx="2656970" cy="105439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E31ADB-D85A-7144-A7C9-F9EB4CEA610F}"/>
              </a:ext>
            </a:extLst>
          </p:cNvPr>
          <p:cNvSpPr txBox="1"/>
          <p:nvPr/>
        </p:nvSpPr>
        <p:spPr>
          <a:xfrm>
            <a:off x="10156371" y="113211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RDBMS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BBDEBA67-476F-EC49-BF2D-4ABE0EDCB9C0}"/>
              </a:ext>
            </a:extLst>
          </p:cNvPr>
          <p:cNvCxnSpPr>
            <a:cxnSpLocks/>
          </p:cNvCxnSpPr>
          <p:nvPr/>
        </p:nvCxnSpPr>
        <p:spPr>
          <a:xfrm>
            <a:off x="7510287" y="3152936"/>
            <a:ext cx="2373942" cy="148437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2" descr="Introduction to blob storage">
            <a:extLst>
              <a:ext uri="{FF2B5EF4-FFF2-40B4-BE49-F238E27FC236}">
                <a16:creationId xmlns:a16="http://schemas.microsoft.com/office/drawing/2014/main" id="{6F07740A-BE8B-4642-ADE2-F7959D2B7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899" y="4278543"/>
            <a:ext cx="1924796" cy="91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31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219625-ED40-2C48-8876-4F4E2C095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5" y="1686378"/>
            <a:ext cx="2400300" cy="2984500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0BC00E72-31AF-F541-898A-3B8DDF8577E3}"/>
              </a:ext>
            </a:extLst>
          </p:cNvPr>
          <p:cNvSpPr/>
          <p:nvPr/>
        </p:nvSpPr>
        <p:spPr>
          <a:xfrm>
            <a:off x="1306286" y="4103914"/>
            <a:ext cx="391885" cy="370115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2" descr="Multi-Store - WHPOS System - Cloud Based POS System | Webhaus">
            <a:extLst>
              <a:ext uri="{FF2B5EF4-FFF2-40B4-BE49-F238E27FC236}">
                <a16:creationId xmlns:a16="http://schemas.microsoft.com/office/drawing/2014/main" id="{86517E25-6259-E546-A664-AFC99610F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057" y="2086119"/>
            <a:ext cx="1771360" cy="177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8E811A5-1362-F448-B697-06F243A21379}"/>
              </a:ext>
            </a:extLst>
          </p:cNvPr>
          <p:cNvCxnSpPr>
            <a:cxnSpLocks/>
          </p:cNvCxnSpPr>
          <p:nvPr/>
        </p:nvCxnSpPr>
        <p:spPr>
          <a:xfrm flipV="1">
            <a:off x="2833461" y="2590800"/>
            <a:ext cx="2413453" cy="38099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3E0B4EB4-D18E-4546-940F-6A08DC7EBB37}"/>
              </a:ext>
            </a:extLst>
          </p:cNvPr>
          <p:cNvCxnSpPr>
            <a:cxnSpLocks/>
          </p:cNvCxnSpPr>
          <p:nvPr/>
        </p:nvCxnSpPr>
        <p:spPr>
          <a:xfrm flipV="1">
            <a:off x="7057118" y="2602827"/>
            <a:ext cx="2899054" cy="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BE8B9943-DEC2-454C-9686-7F1DC2C9F0BF}"/>
              </a:ext>
            </a:extLst>
          </p:cNvPr>
          <p:cNvCxnSpPr>
            <a:cxnSpLocks/>
          </p:cNvCxnSpPr>
          <p:nvPr/>
        </p:nvCxnSpPr>
        <p:spPr>
          <a:xfrm rot="10800000">
            <a:off x="7066122" y="2971799"/>
            <a:ext cx="2899054" cy="1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BAC5FD6D-19CA-2741-949F-291A8F34AA95}"/>
              </a:ext>
            </a:extLst>
          </p:cNvPr>
          <p:cNvCxnSpPr/>
          <p:nvPr/>
        </p:nvCxnSpPr>
        <p:spPr>
          <a:xfrm rot="10800000" flipV="1">
            <a:off x="2833461" y="3462559"/>
            <a:ext cx="2326368" cy="39491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Introduction to blob storage">
            <a:extLst>
              <a:ext uri="{FF2B5EF4-FFF2-40B4-BE49-F238E27FC236}">
                <a16:creationId xmlns:a16="http://schemas.microsoft.com/office/drawing/2014/main" id="{C755F43C-7D13-6147-BB68-1B2782386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004" y="2285156"/>
            <a:ext cx="2096996" cy="99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13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AB99A9-2C23-0E48-8235-DC03691D6F5A}"/>
              </a:ext>
            </a:extLst>
          </p:cNvPr>
          <p:cNvSpPr txBox="1"/>
          <p:nvPr/>
        </p:nvSpPr>
        <p:spPr>
          <a:xfrm>
            <a:off x="228600" y="54649"/>
            <a:ext cx="117347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1400" b="1" dirty="0"/>
              <a:t>Owner</a:t>
            </a:r>
            <a:r>
              <a:rPr lang="en-IN" sz="1400" dirty="0"/>
              <a:t>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/>
              <a:t>Can create/update/delete report under his businessTypes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/>
              <a:t>Can see all reports under his businessType in "MyReports" Section of UI (either created by him/or other owners/other admins of same businessType )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/>
              <a:t>Can add new admins via Sail Point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/>
              <a:t>Can add new users also remove users to report under his businessType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/>
              <a:t>Can view all reports shared with owner(but Not created by Owner) under "Shared With me" section of UI but only reports of businessType which the owner is having accessTo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/>
              <a:t>Reports under "Shared With Me" cannot be edited but only downloadable at UI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/>
              <a:t>Reports under MyReports section can be downloadable by Owner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/>
              <a:t>Can archive any of the reports under his businessType(either created by him/or other owners/other </a:t>
            </a:r>
          </a:p>
          <a:p>
            <a:pPr fontAlgn="base"/>
            <a:r>
              <a:rPr lang="en-IN" sz="1400" dirty="0"/>
              <a:t>      admins of same businessType )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/>
              <a:t>Can restore any of the archived reports under his businessType </a:t>
            </a:r>
          </a:p>
          <a:p>
            <a:pPr fontAlgn="base"/>
            <a:r>
              <a:rPr lang="en-IN" sz="1400" dirty="0"/>
              <a:t> </a:t>
            </a:r>
          </a:p>
          <a:p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731CE2-CB12-9B4C-869A-5D093DEAB549}"/>
              </a:ext>
            </a:extLst>
          </p:cNvPr>
          <p:cNvSpPr/>
          <p:nvPr/>
        </p:nvSpPr>
        <p:spPr>
          <a:xfrm>
            <a:off x="228600" y="2814628"/>
            <a:ext cx="117347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1400" b="1" dirty="0"/>
              <a:t>Normal User</a:t>
            </a:r>
            <a:r>
              <a:rPr lang="en-IN" sz="1400" dirty="0"/>
              <a:t>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/>
              <a:t>Cannot see "MyReports" section of UI since he does not have permissions to create/edit/update report.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/>
              <a:t>Can see all the reports shared with user under "Shared With me" section of UI but only reports of businessType which the Normal User is having accessTo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/>
              <a:t>Reports under "Shared With Me" cannot be edited but only downloadable at UI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/>
              <a:t>Reports under MyReports section can be downloadable by Normal User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/>
              <a:t>Cannot archived or restore reports and cannot see archive tab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45B02E-8B27-3D42-9172-B9D95E0010AD}"/>
              </a:ext>
            </a:extLst>
          </p:cNvPr>
          <p:cNvSpPr/>
          <p:nvPr/>
        </p:nvSpPr>
        <p:spPr>
          <a:xfrm>
            <a:off x="228600" y="4199623"/>
            <a:ext cx="1187631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1400" b="1" dirty="0"/>
              <a:t>Admin</a:t>
            </a:r>
            <a:r>
              <a:rPr lang="en-IN" sz="1400" dirty="0"/>
              <a:t>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/>
              <a:t>Can create/update/delete report under his businessType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/>
              <a:t>Can see all reports which are only created by him only under his businessTypes in MyReports Section of UI.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/>
              <a:t>Cannot add other admins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/>
              <a:t>Can add new users also remove users to report under his businessType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/>
              <a:t>Can view all reports shared with Admin(but Not created by Admin) under "Shared With me" section of UI but only reports of businessType which the Admin is having accessTo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/>
              <a:t>Reports under "Shared With Me" cannot be edited but only downloadable at UI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/>
              <a:t>Reports under MyReports section can be downloadable by Admin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/>
              <a:t>Can archive only the reports created by Admin himself under his businessType(only created by him but not other admins or owners )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/>
              <a:t>Can restore the archived reports under his businessType (only created by him but not other admins or owners )  </a:t>
            </a:r>
          </a:p>
        </p:txBody>
      </p:sp>
    </p:spTree>
    <p:extLst>
      <p:ext uri="{BB962C8B-B14F-4D97-AF65-F5344CB8AC3E}">
        <p14:creationId xmlns:p14="http://schemas.microsoft.com/office/powerpoint/2010/main" val="89401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A4ADC8-4B68-0541-B8BB-A185F6A3B958}"/>
              </a:ext>
            </a:extLst>
          </p:cNvPr>
          <p:cNvSpPr/>
          <p:nvPr/>
        </p:nvSpPr>
        <p:spPr>
          <a:xfrm>
            <a:off x="125186" y="679379"/>
            <a:ext cx="1194162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Constraints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en-IN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</a:rPr>
              <a:t>Unique_icon – To ensure icon_id and icon_color combination to be unique for each report </a:t>
            </a:r>
            <a:endParaRPr lang="en-IN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</a:rPr>
              <a:t>Unique_Report_Icon – To ensure report Name should be unique for combination of icon and icon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color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en-IN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</a:rPr>
              <a:t>Each report can have multiple users but the combination of report and user cannot be repetitive. So report_id and 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email_id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</a:rPr>
              <a:t> combination is made unique in [irpc].[tbl_report_email_mapping] table </a:t>
            </a:r>
            <a:endParaRPr lang="en-IN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</a:rPr>
              <a:t>Each business can have multiple functionTypes but the combination of businessType and functionType should be unique. </a:t>
            </a:r>
            <a:endParaRPr lang="en-IN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</a:rPr>
              <a:t>Under each user businessType each user can have only one role </a:t>
            </a:r>
            <a:endParaRPr lang="en-IN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just" fontAlgn="base"/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</a:rPr>
              <a:t>  	For example - Under Sams Club, user can have either Owner/Admin/Nomal User permission but not combination of 	them under this businessType. </a:t>
            </a:r>
            <a:endParaRPr lang="en-IN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</a:rPr>
              <a:t>But a user can have multiple roles of different businessType </a:t>
            </a:r>
            <a:endParaRPr lang="en-IN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just" fontAlgn="base"/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</a:rPr>
              <a:t>  	For example - Owner of Sam’s Club and Admin of Enterprise. </a:t>
            </a:r>
            <a:endParaRPr lang="en-IN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41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609</Words>
  <Application>Microsoft Macintosh PowerPoint</Application>
  <PresentationFormat>Widescreen</PresentationFormat>
  <Paragraphs>51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Aatish Azad</dc:creator>
  <cp:lastModifiedBy>Aatish Azad</cp:lastModifiedBy>
  <cp:revision>75</cp:revision>
  <dcterms:created xsi:type="dcterms:W3CDTF">2021-06-08T15:08:52Z</dcterms:created>
  <dcterms:modified xsi:type="dcterms:W3CDTF">2021-08-17T07:33:25Z</dcterms:modified>
</cp:coreProperties>
</file>