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3" r:id="rId3"/>
    <p:sldId id="258" r:id="rId4"/>
    <p:sldId id="259" r:id="rId5"/>
    <p:sldId id="260" r:id="rId6"/>
    <p:sldId id="262" r:id="rId7"/>
    <p:sldId id="261" r:id="rId8"/>
    <p:sldId id="270" r:id="rId9"/>
    <p:sldId id="269" r:id="rId10"/>
    <p:sldId id="271" r:id="rId11"/>
    <p:sldId id="272" r:id="rId12"/>
    <p:sldId id="266" r:id="rId13"/>
    <p:sldId id="267" r:id="rId14"/>
    <p:sldId id="264" r:id="rId15"/>
    <p:sldId id="268"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114"/>
      </p:cViewPr>
      <p:guideLst/>
    </p:cSldViewPr>
  </p:slideViewPr>
  <p:notesTextViewPr>
    <p:cViewPr>
      <p:scale>
        <a:sx n="1" d="1"/>
        <a:sy n="1" d="1"/>
      </p:scale>
      <p:origin x="0" y="0"/>
    </p:cViewPr>
  </p:notesTextViewPr>
  <p:notesViewPr>
    <p:cSldViewPr snapToGrid="0">
      <p:cViewPr varScale="1">
        <p:scale>
          <a:sx n="97" d="100"/>
          <a:sy n="97" d="100"/>
        </p:scale>
        <p:origin x="35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8A9E1-F618-4E54-A5F1-EEB57968E396}" type="datetimeFigureOut">
              <a:rPr lang="en-GB" smtClean="0"/>
              <a:t>21/05/2018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50719-DB2A-47C1-BF97-C279A5CE1FA2}" type="slidenum">
              <a:rPr lang="en-GB" smtClean="0"/>
              <a:t>‹#›</a:t>
            </a:fld>
            <a:endParaRPr lang="en-GB"/>
          </a:p>
        </p:txBody>
      </p:sp>
    </p:spTree>
    <p:extLst>
      <p:ext uri="{BB962C8B-B14F-4D97-AF65-F5344CB8AC3E}">
        <p14:creationId xmlns:p14="http://schemas.microsoft.com/office/powerpoint/2010/main" val="1606925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0E78A-20AA-4C98-99DD-5F463F9E5460}" type="datetimeFigureOut">
              <a:rPr lang="en-GB" smtClean="0"/>
              <a:t>21/05/2018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7A205-5EC1-4BA2-845A-4C45B99F9E35}" type="slidenum">
              <a:rPr lang="en-GB" smtClean="0"/>
              <a:t>‹#›</a:t>
            </a:fld>
            <a:endParaRPr lang="en-GB"/>
          </a:p>
        </p:txBody>
      </p:sp>
    </p:spTree>
    <p:extLst>
      <p:ext uri="{BB962C8B-B14F-4D97-AF65-F5344CB8AC3E}">
        <p14:creationId xmlns:p14="http://schemas.microsoft.com/office/powerpoint/2010/main" val="400763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F4C5D2A-7AF2-44F7-9B81-7E7C203CB33B}"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343168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4C5D2A-7AF2-44F7-9B81-7E7C203CB33B}"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374030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4C5D2A-7AF2-44F7-9B81-7E7C203CB33B}"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297162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4C5D2A-7AF2-44F7-9B81-7E7C203CB33B}"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18F1F-6455-4679-A279-0E5AA8CE39A0}" type="slidenum">
              <a:rPr lang="en-GB" smtClean="0"/>
              <a:t>‹#›</a:t>
            </a:fld>
            <a:endParaRPr lang="en-GB"/>
          </a:p>
        </p:txBody>
      </p:sp>
      <p:cxnSp>
        <p:nvCxnSpPr>
          <p:cNvPr id="7" name="Straight Connector 6"/>
          <p:cNvCxnSpPr/>
          <p:nvPr userDrawn="1"/>
        </p:nvCxnSpPr>
        <p:spPr>
          <a:xfrm>
            <a:off x="0" y="1224502"/>
            <a:ext cx="12192000" cy="0"/>
          </a:xfrm>
          <a:prstGeom prst="line">
            <a:avLst/>
          </a:prstGeom>
          <a:ln w="28575">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0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4C5D2A-7AF2-44F7-9B81-7E7C203CB33B}" type="datetimeFigureOut">
              <a:rPr lang="en-GB" smtClean="0"/>
              <a:t>21/05/2018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267886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F4C5D2A-7AF2-44F7-9B81-7E7C203CB33B}" type="datetimeFigureOut">
              <a:rPr lang="en-GB" smtClean="0"/>
              <a:t>21/05/2018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214539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F4C5D2A-7AF2-44F7-9B81-7E7C203CB33B}" type="datetimeFigureOut">
              <a:rPr lang="en-GB" smtClean="0"/>
              <a:t>21/05/2018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293627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F4C5D2A-7AF2-44F7-9B81-7E7C203CB33B}" type="datetimeFigureOut">
              <a:rPr lang="en-GB" smtClean="0"/>
              <a:t>21/05/2018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380479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C5D2A-7AF2-44F7-9B81-7E7C203CB33B}" type="datetimeFigureOut">
              <a:rPr lang="en-GB" smtClean="0"/>
              <a:t>21/05/2018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1073797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4C5D2A-7AF2-44F7-9B81-7E7C203CB33B}" type="datetimeFigureOut">
              <a:rPr lang="en-GB" smtClean="0"/>
              <a:t>21/05/2018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38613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4C5D2A-7AF2-44F7-9B81-7E7C203CB33B}" type="datetimeFigureOut">
              <a:rPr lang="en-GB" smtClean="0"/>
              <a:t>21/05/2018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718F1F-6455-4679-A279-0E5AA8CE39A0}" type="slidenum">
              <a:rPr lang="en-GB" smtClean="0"/>
              <a:t>‹#›</a:t>
            </a:fld>
            <a:endParaRPr lang="en-GB"/>
          </a:p>
        </p:txBody>
      </p:sp>
    </p:spTree>
    <p:extLst>
      <p:ext uri="{BB962C8B-B14F-4D97-AF65-F5344CB8AC3E}">
        <p14:creationId xmlns:p14="http://schemas.microsoft.com/office/powerpoint/2010/main" val="16032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859376"/>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463040"/>
            <a:ext cx="10515600" cy="471392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C5D2A-7AF2-44F7-9B81-7E7C203CB33B}" type="datetimeFigureOut">
              <a:rPr lang="en-GB" smtClean="0"/>
              <a:t>21/05/2018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18F1F-6455-4679-A279-0E5AA8CE39A0}" type="slidenum">
              <a:rPr lang="en-GB" smtClean="0"/>
              <a:t>‹#›</a:t>
            </a:fld>
            <a:endParaRPr lang="en-GB"/>
          </a:p>
        </p:txBody>
      </p:sp>
    </p:spTree>
    <p:extLst>
      <p:ext uri="{BB962C8B-B14F-4D97-AF65-F5344CB8AC3E}">
        <p14:creationId xmlns:p14="http://schemas.microsoft.com/office/powerpoint/2010/main" val="75244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5">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image" Target="../media/image11.png"/><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coursera.org/learn/machine-learning" TargetMode="External"/><Relationship Id="rId3" Type="http://schemas.openxmlformats.org/officeDocument/2006/relationships/hyperlink" Target="https://www.autonlab.org/_media/tutorials/introreg05.pdf" TargetMode="External"/><Relationship Id="rId7" Type="http://schemas.openxmlformats.org/officeDocument/2006/relationships/hyperlink" Target="https://doi.org/10.1147/rd.33.0210" TargetMode="External"/><Relationship Id="rId2" Type="http://schemas.openxmlformats.org/officeDocument/2006/relationships/hyperlink" Target="http://www.cs.cmu.edu/~aarti/Class/10701/lecs.html" TargetMode="External"/><Relationship Id="rId1" Type="http://schemas.openxmlformats.org/officeDocument/2006/relationships/slideLayout" Target="../slideLayouts/slideLayout2.xml"/><Relationship Id="rId6" Type="http://schemas.openxmlformats.org/officeDocument/2006/relationships/hyperlink" Target="https://doi.org/10.1016/j.ijinfomgt.2014.10.007" TargetMode="External"/><Relationship Id="rId5" Type="http://schemas.openxmlformats.org/officeDocument/2006/relationships/hyperlink" Target="https://pn.is.tuebingen.mpg.de/person/phennig" TargetMode="External"/><Relationship Id="rId4" Type="http://schemas.openxmlformats.org/officeDocument/2006/relationships/hyperlink" Target="https://www.coursera.org/learn/ml-foundations" TargetMode="External"/><Relationship Id="rId9" Type="http://schemas.openxmlformats.org/officeDocument/2006/relationships/hyperlink" Target="http://students.brown.edu/seeing-theory/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8000" dirty="0" smtClean="0"/>
              <a:t>A brief introduction to </a:t>
            </a:r>
            <a:r>
              <a:rPr lang="en-GB" sz="8000" dirty="0"/>
              <a:t>d</a:t>
            </a:r>
            <a:r>
              <a:rPr lang="en-GB" sz="8000" dirty="0" smtClean="0"/>
              <a:t>ata analysis</a:t>
            </a:r>
            <a:endParaRPr lang="en-GB" sz="8000" dirty="0"/>
          </a:p>
        </p:txBody>
      </p:sp>
      <p:sp>
        <p:nvSpPr>
          <p:cNvPr id="3" name="Subtitle 2"/>
          <p:cNvSpPr>
            <a:spLocks noGrp="1"/>
          </p:cNvSpPr>
          <p:nvPr>
            <p:ph type="subTitle" idx="1"/>
          </p:nvPr>
        </p:nvSpPr>
        <p:spPr/>
        <p:txBody>
          <a:bodyPr/>
          <a:lstStyle/>
          <a:p>
            <a:r>
              <a:rPr lang="en-GB" dirty="0" smtClean="0"/>
              <a:t>DLM seminar, </a:t>
            </a:r>
          </a:p>
          <a:p>
            <a:r>
              <a:rPr lang="en-GB" dirty="0" smtClean="0"/>
              <a:t>WMG, University of Warwick</a:t>
            </a:r>
          </a:p>
          <a:p>
            <a:r>
              <a:rPr lang="en-GB" dirty="0" smtClean="0"/>
              <a:t>18/05/2018</a:t>
            </a:r>
            <a:endParaRPr lang="en-GB" dirty="0"/>
          </a:p>
        </p:txBody>
      </p:sp>
    </p:spTree>
    <p:extLst>
      <p:ext uri="{BB962C8B-B14F-4D97-AF65-F5344CB8AC3E}">
        <p14:creationId xmlns:p14="http://schemas.microsoft.com/office/powerpoint/2010/main" val="517778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Polynomial regression</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2078235505"/>
              </p:ext>
            </p:extLst>
          </p:nvPr>
        </p:nvGraphicFramePr>
        <p:xfrm>
          <a:off x="284302" y="2185032"/>
          <a:ext cx="6365875" cy="942975"/>
        </p:xfrm>
        <a:graphic>
          <a:graphicData uri="http://schemas.openxmlformats.org/presentationml/2006/ole">
            <mc:AlternateContent xmlns:mc="http://schemas.openxmlformats.org/markup-compatibility/2006">
              <mc:Choice xmlns:v="urn:schemas-microsoft-com:vml" Requires="v">
                <p:oleObj spid="_x0000_s4121" name="Equation" r:id="rId3" imgW="2400120" imgH="355320" progId="Equation.DSMT4">
                  <p:embed/>
                </p:oleObj>
              </mc:Choice>
              <mc:Fallback>
                <p:oleObj name="Equation" r:id="rId3" imgW="2400120" imgH="355320" progId="Equation.DSMT4">
                  <p:embed/>
                  <p:pic>
                    <p:nvPicPr>
                      <p:cNvPr id="4" name="Object 3"/>
                      <p:cNvPicPr/>
                      <p:nvPr/>
                    </p:nvPicPr>
                    <p:blipFill>
                      <a:blip r:embed="rId4"/>
                      <a:stretch>
                        <a:fillRect/>
                      </a:stretch>
                    </p:blipFill>
                    <p:spPr>
                      <a:xfrm>
                        <a:off x="284302" y="2185032"/>
                        <a:ext cx="6365875" cy="94297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Content Placeholder 2"/>
              <p:cNvSpPr txBox="1">
                <a:spLocks/>
              </p:cNvSpPr>
              <p:nvPr/>
            </p:nvSpPr>
            <p:spPr>
              <a:xfrm>
                <a:off x="308366" y="3134874"/>
                <a:ext cx="6317748" cy="2719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function </a:t>
                </a:r>
                <a:r>
                  <a:rPr lang="en-GB" i="1" dirty="0" smtClean="0"/>
                  <a:t>f </a:t>
                </a:r>
                <a:r>
                  <a:rPr lang="en-GB" dirty="0" smtClean="0"/>
                  <a:t>is a linear function of weight (</a:t>
                </a:r>
                <a:r>
                  <a:rPr lang="en-GB" i="1" dirty="0" smtClean="0">
                    <a:latin typeface="Cambria Math" panose="02040503050406030204" pitchFamily="18" charset="0"/>
                    <a:ea typeface="Cambria Math" panose="02040503050406030204" pitchFamily="18" charset="0"/>
                  </a:rPr>
                  <a:t>w</a:t>
                </a:r>
                <a:r>
                  <a:rPr lang="en-GB" dirty="0" smtClean="0">
                    <a:latin typeface="Cambria Math" panose="02040503050406030204" pitchFamily="18" charset="0"/>
                    <a:ea typeface="Cambria Math" panose="02040503050406030204" pitchFamily="18" charset="0"/>
                  </a:rPr>
                  <a:t>)</a:t>
                </a:r>
              </a:p>
              <a:p>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smtClean="0">
                    <a:latin typeface="Cambria Math" panose="02040503050406030204" pitchFamily="18" charset="0"/>
                    <a:ea typeface="Cambria Math" panose="02040503050406030204" pitchFamily="18" charset="0"/>
                  </a:rPr>
                  <a:t>(.) </a:t>
                </a:r>
                <a:r>
                  <a:rPr lang="en-GB" dirty="0" smtClean="0">
                    <a:ea typeface="Cambria Math" panose="02040503050406030204" pitchFamily="18" charset="0"/>
                  </a:rPr>
                  <a:t>is a function of input </a:t>
                </a:r>
                <a:r>
                  <a:rPr lang="en-GB" i="1" dirty="0" smtClean="0">
                    <a:latin typeface="Cambria Math" panose="02040503050406030204" pitchFamily="18" charset="0"/>
                    <a:ea typeface="Cambria Math" panose="02040503050406030204" pitchFamily="18" charset="0"/>
                  </a:rPr>
                  <a:t>x</a:t>
                </a:r>
              </a:p>
              <a:p>
                <a:r>
                  <a:rPr lang="en-GB" dirty="0" smtClean="0">
                    <a:ea typeface="Cambria Math" panose="02040503050406030204" pitchFamily="18" charset="0"/>
                  </a:rPr>
                  <a:t>If the data is centred the constant term w</a:t>
                </a:r>
                <a:r>
                  <a:rPr lang="en-GB" baseline="-25000" dirty="0" smtClean="0">
                    <a:ea typeface="Cambria Math" panose="02040503050406030204" pitchFamily="18" charset="0"/>
                  </a:rPr>
                  <a:t>o</a:t>
                </a:r>
                <a:r>
                  <a:rPr lang="en-GB" dirty="0" smtClean="0">
                    <a:ea typeface="Cambria Math" panose="02040503050406030204" pitchFamily="18" charset="0"/>
                  </a:rPr>
                  <a:t> approaches zero</a:t>
                </a:r>
                <a:endParaRPr lang="en-GB" dirty="0">
                  <a:ea typeface="Cambria Math" panose="02040503050406030204" pitchFamily="18" charset="0"/>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08366" y="3134874"/>
                <a:ext cx="6317748" cy="2719460"/>
              </a:xfrm>
              <a:prstGeom prst="rect">
                <a:avLst/>
              </a:prstGeom>
              <a:blipFill>
                <a:blip r:embed="rId5"/>
                <a:stretch>
                  <a:fillRect l="-1737" t="-3587"/>
                </a:stretch>
              </a:blipFill>
            </p:spPr>
            <p:txBody>
              <a:bodyPr/>
              <a:lstStyle/>
              <a:p>
                <a:r>
                  <a:rPr lang="en-GB">
                    <a:noFill/>
                  </a:rPr>
                  <a:t> </a:t>
                </a:r>
              </a:p>
            </p:txBody>
          </p:sp>
        </mc:Fallback>
      </mc:AlternateContent>
      <p:pic>
        <p:nvPicPr>
          <p:cNvPr id="6" name="Picture 5"/>
          <p:cNvPicPr>
            <a:picLocks noChangeAspect="1"/>
          </p:cNvPicPr>
          <p:nvPr/>
        </p:nvPicPr>
        <p:blipFill>
          <a:blip r:embed="rId6"/>
          <a:stretch>
            <a:fillRect/>
          </a:stretch>
        </p:blipFill>
        <p:spPr>
          <a:xfrm>
            <a:off x="6295061" y="1778801"/>
            <a:ext cx="5439001" cy="4082400"/>
          </a:xfrm>
          <a:prstGeom prst="rect">
            <a:avLst/>
          </a:prstGeom>
        </p:spPr>
      </p:pic>
      <p:sp>
        <p:nvSpPr>
          <p:cNvPr id="8" name="Content Placeholder 2"/>
          <p:cNvSpPr>
            <a:spLocks noGrp="1"/>
          </p:cNvSpPr>
          <p:nvPr>
            <p:ph idx="1"/>
          </p:nvPr>
        </p:nvSpPr>
        <p:spPr>
          <a:xfrm>
            <a:off x="308366" y="1309674"/>
            <a:ext cx="10515600" cy="938254"/>
          </a:xfrm>
        </p:spPr>
        <p:txBody>
          <a:bodyPr/>
          <a:lstStyle/>
          <a:p>
            <a:r>
              <a:rPr lang="en-GB" dirty="0" smtClean="0"/>
              <a:t>Matlab demo</a:t>
            </a:r>
          </a:p>
          <a:p>
            <a:endParaRPr lang="en-GB" dirty="0"/>
          </a:p>
          <a:p>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2807323376"/>
              </p:ext>
            </p:extLst>
          </p:nvPr>
        </p:nvGraphicFramePr>
        <p:xfrm>
          <a:off x="1074738" y="5584825"/>
          <a:ext cx="3165475" cy="808038"/>
        </p:xfrm>
        <a:graphic>
          <a:graphicData uri="http://schemas.openxmlformats.org/presentationml/2006/ole">
            <mc:AlternateContent xmlns:mc="http://schemas.openxmlformats.org/markup-compatibility/2006">
              <mc:Choice xmlns:v="urn:schemas-microsoft-com:vml" Requires="v">
                <p:oleObj spid="_x0000_s4122" name="Equation" r:id="rId7" imgW="1193760" imgH="304560" progId="Equation.DSMT4">
                  <p:embed/>
                </p:oleObj>
              </mc:Choice>
              <mc:Fallback>
                <p:oleObj name="Equation" r:id="rId7" imgW="1193760" imgH="304560" progId="Equation.DSMT4">
                  <p:embed/>
                  <p:pic>
                    <p:nvPicPr>
                      <p:cNvPr id="4" name="Object 3"/>
                      <p:cNvPicPr/>
                      <p:nvPr/>
                    </p:nvPicPr>
                    <p:blipFill>
                      <a:blip r:embed="rId8"/>
                      <a:stretch>
                        <a:fillRect/>
                      </a:stretch>
                    </p:blipFill>
                    <p:spPr>
                      <a:xfrm>
                        <a:off x="1074738" y="5584825"/>
                        <a:ext cx="3165475" cy="808038"/>
                      </a:xfrm>
                      <a:prstGeom prst="rect">
                        <a:avLst/>
                      </a:prstGeom>
                    </p:spPr>
                  </p:pic>
                </p:oleObj>
              </mc:Fallback>
            </mc:AlternateContent>
          </a:graphicData>
        </a:graphic>
      </p:graphicFrame>
    </p:spTree>
    <p:extLst>
      <p:ext uri="{BB962C8B-B14F-4D97-AF65-F5344CB8AC3E}">
        <p14:creationId xmlns:p14="http://schemas.microsoft.com/office/powerpoint/2010/main" val="21106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GB" dirty="0" smtClean="0"/>
              <a:t>Radial Basis Function function regression</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3372932158"/>
              </p:ext>
            </p:extLst>
          </p:nvPr>
        </p:nvGraphicFramePr>
        <p:xfrm>
          <a:off x="838200" y="3894719"/>
          <a:ext cx="4489739" cy="1944600"/>
        </p:xfrm>
        <a:graphic>
          <a:graphicData uri="http://schemas.openxmlformats.org/presentationml/2006/ole">
            <mc:AlternateContent xmlns:mc="http://schemas.openxmlformats.org/markup-compatibility/2006">
              <mc:Choice xmlns:v="urn:schemas-microsoft-com:vml" Requires="v">
                <p:oleObj spid="_x0000_s5131" name="Equation" r:id="rId3" imgW="939600" imgH="406080" progId="Equation.DSMT4">
                  <p:embed/>
                </p:oleObj>
              </mc:Choice>
              <mc:Fallback>
                <p:oleObj name="Equation" r:id="rId3" imgW="939600" imgH="406080" progId="Equation.DSMT4">
                  <p:embed/>
                  <p:pic>
                    <p:nvPicPr>
                      <p:cNvPr id="4" name="Object 3"/>
                      <p:cNvPicPr/>
                      <p:nvPr/>
                    </p:nvPicPr>
                    <p:blipFill>
                      <a:blip r:embed="rId4"/>
                      <a:stretch>
                        <a:fillRect/>
                      </a:stretch>
                    </p:blipFill>
                    <p:spPr>
                      <a:xfrm>
                        <a:off x="838200" y="3894719"/>
                        <a:ext cx="4489739" cy="1944600"/>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314587" y="1917033"/>
            <a:ext cx="6305550" cy="2014537"/>
          </a:xfrm>
          <a:prstGeom prst="rect">
            <a:avLst/>
          </a:prstGeom>
        </p:spPr>
      </p:pic>
      <p:pic>
        <p:nvPicPr>
          <p:cNvPr id="7" name="Picture 6"/>
          <p:cNvPicPr>
            <a:picLocks noChangeAspect="1"/>
          </p:cNvPicPr>
          <p:nvPr/>
        </p:nvPicPr>
        <p:blipFill>
          <a:blip r:embed="rId6"/>
          <a:stretch>
            <a:fillRect/>
          </a:stretch>
        </p:blipFill>
        <p:spPr>
          <a:xfrm>
            <a:off x="6620137" y="1917033"/>
            <a:ext cx="4733663" cy="3299692"/>
          </a:xfrm>
          <a:prstGeom prst="rect">
            <a:avLst/>
          </a:prstGeom>
        </p:spPr>
      </p:pic>
      <p:sp>
        <p:nvSpPr>
          <p:cNvPr id="8" name="Content Placeholder 2"/>
          <p:cNvSpPr>
            <a:spLocks noGrp="1"/>
          </p:cNvSpPr>
          <p:nvPr>
            <p:ph idx="1"/>
          </p:nvPr>
        </p:nvSpPr>
        <p:spPr>
          <a:xfrm>
            <a:off x="308366" y="1309674"/>
            <a:ext cx="10515600" cy="938254"/>
          </a:xfrm>
        </p:spPr>
        <p:txBody>
          <a:bodyPr/>
          <a:lstStyle/>
          <a:p>
            <a:r>
              <a:rPr lang="en-GB" dirty="0" smtClean="0"/>
              <a:t>Matlab demo</a:t>
            </a:r>
          </a:p>
          <a:p>
            <a:endParaRPr lang="en-GB" dirty="0"/>
          </a:p>
          <a:p>
            <a:endParaRPr lang="en-GB" dirty="0"/>
          </a:p>
        </p:txBody>
      </p:sp>
    </p:spTree>
    <p:extLst>
      <p:ext uri="{BB962C8B-B14F-4D97-AF65-F5344CB8AC3E}">
        <p14:creationId xmlns:p14="http://schemas.microsoft.com/office/powerpoint/2010/main" val="314779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Introduction to Bayes theorem</a:t>
            </a:r>
            <a:endParaRPr lang="en-GB" dirty="0"/>
          </a:p>
        </p:txBody>
      </p:sp>
    </p:spTree>
    <p:extLst>
      <p:ext uri="{BB962C8B-B14F-4D97-AF65-F5344CB8AC3E}">
        <p14:creationId xmlns:p14="http://schemas.microsoft.com/office/powerpoint/2010/main" val="3537248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 equation</a:t>
            </a:r>
            <a:r>
              <a:rPr lang="en-GB" baseline="30000" dirty="0" smtClean="0"/>
              <a:t>[12]</a:t>
            </a:r>
            <a:endParaRPr lang="en-GB" baseline="30000" dirty="0"/>
          </a:p>
        </p:txBody>
      </p:sp>
      <p:sp>
        <p:nvSpPr>
          <p:cNvPr id="18" name="Rectangle 17"/>
          <p:cNvSpPr/>
          <p:nvPr/>
        </p:nvSpPr>
        <p:spPr>
          <a:xfrm>
            <a:off x="523874" y="1390650"/>
            <a:ext cx="11363326" cy="2862322"/>
          </a:xfrm>
          <a:prstGeom prst="rect">
            <a:avLst/>
          </a:prstGeom>
        </p:spPr>
        <p:txBody>
          <a:bodyPr wrap="square">
            <a:spAutoFit/>
          </a:bodyPr>
          <a:lstStyle/>
          <a:p>
            <a:endParaRPr lang="en-GB" dirty="0"/>
          </a:p>
          <a:p>
            <a:pPr marL="285750" indent="-285750">
              <a:buFont typeface="Arial" panose="020B0604020202020204" pitchFamily="34" charset="0"/>
              <a:buChar char="•"/>
            </a:pPr>
            <a:r>
              <a:rPr lang="en-GB" dirty="0" smtClean="0"/>
              <a:t>The </a:t>
            </a:r>
            <a:r>
              <a:rPr lang="en-GB" dirty="0"/>
              <a:t>prior distribution is the distribution of the parameter(s) before any data is observed, i.e. p ( </a:t>
            </a:r>
            <a:r>
              <a:rPr lang="el-GR" dirty="0" smtClean="0"/>
              <a:t>θ</a:t>
            </a:r>
            <a:r>
              <a:rPr lang="en-GB" dirty="0" smtClean="0"/>
              <a:t>) </a:t>
            </a:r>
          </a:p>
          <a:p>
            <a:pPr marL="285750" indent="-285750">
              <a:buFont typeface="Arial" panose="020B0604020202020204" pitchFamily="34" charset="0"/>
              <a:buChar char="•"/>
            </a:pPr>
            <a:r>
              <a:rPr lang="en-GB" dirty="0" smtClean="0"/>
              <a:t>The </a:t>
            </a:r>
            <a:r>
              <a:rPr lang="en-GB" dirty="0"/>
              <a:t>sampling distribution is the distribution of the observed data conditional on its parameters, i.e. p ( X ∣ </a:t>
            </a:r>
            <a:r>
              <a:rPr lang="el-GR" dirty="0"/>
              <a:t>θ </a:t>
            </a:r>
            <a:r>
              <a:rPr lang="el-GR" dirty="0" smtClean="0"/>
              <a:t>)</a:t>
            </a:r>
            <a:r>
              <a:rPr lang="en-GB" dirty="0" smtClean="0"/>
              <a:t>.</a:t>
            </a:r>
            <a:r>
              <a:rPr lang="el-GR" dirty="0" smtClean="0"/>
              <a:t> </a:t>
            </a:r>
            <a:r>
              <a:rPr lang="en-GB" dirty="0" smtClean="0"/>
              <a:t>This </a:t>
            </a:r>
            <a:r>
              <a:rPr lang="en-GB" dirty="0"/>
              <a:t>is also termed the likelihood, especially when viewed as a function of the parameter(s), sometimes written L ⁡ ( </a:t>
            </a:r>
            <a:r>
              <a:rPr lang="el-GR" dirty="0"/>
              <a:t>θ ∣ </a:t>
            </a:r>
            <a:r>
              <a:rPr lang="en-GB" dirty="0"/>
              <a:t>X ) = p ( X ∣ </a:t>
            </a:r>
            <a:r>
              <a:rPr lang="el-GR" dirty="0"/>
              <a:t>θ </a:t>
            </a:r>
            <a:r>
              <a:rPr lang="el-GR" dirty="0" smtClean="0"/>
              <a:t>)</a:t>
            </a:r>
            <a:endParaRPr lang="en-GB" dirty="0"/>
          </a:p>
          <a:p>
            <a:pPr marL="285750" indent="-285750">
              <a:buFont typeface="Arial" panose="020B0604020202020204" pitchFamily="34" charset="0"/>
              <a:buChar char="•"/>
            </a:pPr>
            <a:r>
              <a:rPr lang="en-GB" dirty="0" smtClean="0"/>
              <a:t>The </a:t>
            </a:r>
            <a:r>
              <a:rPr lang="en-GB" dirty="0"/>
              <a:t>marginal likelihood (sometimes also termed the evidence) is the distribution of the observed data marginalized over the parameter(s), i.e. p ( X </a:t>
            </a:r>
            <a:r>
              <a:rPr lang="el-GR" dirty="0" smtClean="0"/>
              <a:t> </a:t>
            </a:r>
            <a:r>
              <a:rPr lang="el-GR" dirty="0"/>
              <a:t>) = ∫ θ </a:t>
            </a:r>
            <a:r>
              <a:rPr lang="en-GB" dirty="0"/>
              <a:t>p ( X ∣ </a:t>
            </a:r>
            <a:r>
              <a:rPr lang="el-GR" dirty="0"/>
              <a:t>θ ) </a:t>
            </a:r>
            <a:r>
              <a:rPr lang="en-GB" dirty="0"/>
              <a:t>p ( </a:t>
            </a:r>
            <a:r>
              <a:rPr lang="el-GR" dirty="0"/>
              <a:t>θ </a:t>
            </a:r>
            <a:r>
              <a:rPr lang="el-GR" dirty="0" smtClean="0"/>
              <a:t> </a:t>
            </a:r>
            <a:r>
              <a:rPr lang="el-GR" dirty="0"/>
              <a:t>) </a:t>
            </a:r>
            <a:r>
              <a:rPr lang="en-GB" dirty="0"/>
              <a:t>d </a:t>
            </a:r>
            <a:r>
              <a:rPr lang="el-GR" dirty="0" smtClean="0"/>
              <a:t>θ</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a:t>
            </a:r>
            <a:r>
              <a:rPr lang="en-GB" dirty="0"/>
              <a:t>posterior distribution is the distribution of the parameter(s) after taking into account the observed data. This is determined by Bayes' rule, which forms the heart of Bayesian inference:</a:t>
            </a:r>
          </a:p>
        </p:txBody>
      </p:sp>
      <p:graphicFrame>
        <p:nvGraphicFramePr>
          <p:cNvPr id="21" name="Object 20"/>
          <p:cNvGraphicFramePr>
            <a:graphicFrameLocks noChangeAspect="1"/>
          </p:cNvGraphicFramePr>
          <p:nvPr>
            <p:extLst>
              <p:ext uri="{D42A27DB-BD31-4B8C-83A1-F6EECF244321}">
                <p14:modId xmlns:p14="http://schemas.microsoft.com/office/powerpoint/2010/main" val="2722199358"/>
              </p:ext>
            </p:extLst>
          </p:nvPr>
        </p:nvGraphicFramePr>
        <p:xfrm>
          <a:off x="2828925" y="4514850"/>
          <a:ext cx="5603875" cy="982663"/>
        </p:xfrm>
        <a:graphic>
          <a:graphicData uri="http://schemas.openxmlformats.org/presentationml/2006/ole">
            <mc:AlternateContent xmlns:mc="http://schemas.openxmlformats.org/markup-compatibility/2006">
              <mc:Choice xmlns:v="urn:schemas-microsoft-com:vml" Requires="v">
                <p:oleObj spid="_x0000_s6160" name="Equation" r:id="rId3" imgW="2679480" imgH="469800" progId="Equation.DSMT4">
                  <p:embed/>
                </p:oleObj>
              </mc:Choice>
              <mc:Fallback>
                <p:oleObj name="Equation" r:id="rId3" imgW="2679480" imgH="469800" progId="Equation.DSMT4">
                  <p:embed/>
                  <p:pic>
                    <p:nvPicPr>
                      <p:cNvPr id="0" name=""/>
                      <p:cNvPicPr/>
                      <p:nvPr/>
                    </p:nvPicPr>
                    <p:blipFill>
                      <a:blip r:embed="rId4"/>
                      <a:stretch>
                        <a:fillRect/>
                      </a:stretch>
                    </p:blipFill>
                    <p:spPr>
                      <a:xfrm>
                        <a:off x="2828925" y="4514850"/>
                        <a:ext cx="5603875" cy="982663"/>
                      </a:xfrm>
                      <a:prstGeom prst="rect">
                        <a:avLst/>
                      </a:prstGeom>
                    </p:spPr>
                  </p:pic>
                </p:oleObj>
              </mc:Fallback>
            </mc:AlternateContent>
          </a:graphicData>
        </a:graphic>
      </p:graphicFrame>
    </p:spTree>
    <p:extLst>
      <p:ext uri="{BB962C8B-B14F-4D97-AF65-F5344CB8AC3E}">
        <p14:creationId xmlns:p14="http://schemas.microsoft.com/office/powerpoint/2010/main" val="298562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431"/>
            <a:ext cx="10515600" cy="859376"/>
          </a:xfrm>
        </p:spPr>
        <p:txBody>
          <a:bodyPr>
            <a:normAutofit fontScale="90000"/>
          </a:bodyPr>
          <a:lstStyle/>
          <a:p>
            <a:r>
              <a:rPr lang="en-GB" dirty="0" smtClean="0"/>
              <a:t>Finding the mean of an Gaussian distribution with known variance</a:t>
            </a:r>
            <a:r>
              <a:rPr lang="en-GB" baseline="30000" dirty="0" smtClean="0"/>
              <a:t>[10]</a:t>
            </a:r>
            <a:endParaRPr lang="en-GB" baseline="30000" dirty="0"/>
          </a:p>
        </p:txBody>
      </p:sp>
      <p:sp>
        <p:nvSpPr>
          <p:cNvPr id="3" name="Content Placeholder 2"/>
          <p:cNvSpPr>
            <a:spLocks noGrp="1"/>
          </p:cNvSpPr>
          <p:nvPr>
            <p:ph idx="1"/>
          </p:nvPr>
        </p:nvSpPr>
        <p:spPr/>
        <p:txBody>
          <a:bodyPr/>
          <a:lstStyle/>
          <a:p>
            <a:r>
              <a:rPr lang="en-GB" dirty="0" smtClean="0"/>
              <a:t>Matlab demo</a:t>
            </a:r>
            <a:endParaRPr lang="en-GB" dirty="0"/>
          </a:p>
        </p:txBody>
      </p:sp>
      <p:pic>
        <p:nvPicPr>
          <p:cNvPr id="4" name="Picture 3"/>
          <p:cNvPicPr>
            <a:picLocks noChangeAspect="1"/>
          </p:cNvPicPr>
          <p:nvPr/>
        </p:nvPicPr>
        <p:blipFill>
          <a:blip r:embed="rId2"/>
          <a:stretch>
            <a:fillRect/>
          </a:stretch>
        </p:blipFill>
        <p:spPr>
          <a:xfrm>
            <a:off x="675647" y="2056639"/>
            <a:ext cx="10840703" cy="1425144"/>
          </a:xfrm>
          <a:prstGeom prst="rect">
            <a:avLst/>
          </a:prstGeom>
        </p:spPr>
      </p:pic>
      <p:pic>
        <p:nvPicPr>
          <p:cNvPr id="5" name="Picture 4"/>
          <p:cNvPicPr>
            <a:picLocks noChangeAspect="1"/>
          </p:cNvPicPr>
          <p:nvPr/>
        </p:nvPicPr>
        <p:blipFill>
          <a:blip r:embed="rId3"/>
          <a:stretch>
            <a:fillRect/>
          </a:stretch>
        </p:blipFill>
        <p:spPr>
          <a:xfrm>
            <a:off x="2786742" y="3652899"/>
            <a:ext cx="6926489" cy="903455"/>
          </a:xfrm>
          <a:prstGeom prst="rect">
            <a:avLst/>
          </a:prstGeom>
        </p:spPr>
      </p:pic>
      <p:sp>
        <p:nvSpPr>
          <p:cNvPr id="6" name="Content Placeholder 2"/>
          <p:cNvSpPr txBox="1">
            <a:spLocks/>
          </p:cNvSpPr>
          <p:nvPr/>
        </p:nvSpPr>
        <p:spPr>
          <a:xfrm>
            <a:off x="838199" y="3652899"/>
            <a:ext cx="10515600" cy="2133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Prior:</a:t>
            </a:r>
            <a:endParaRPr lang="en-GB" dirty="0"/>
          </a:p>
        </p:txBody>
      </p:sp>
      <p:pic>
        <p:nvPicPr>
          <p:cNvPr id="7" name="Picture 6"/>
          <p:cNvPicPr>
            <a:picLocks noChangeAspect="1"/>
          </p:cNvPicPr>
          <p:nvPr/>
        </p:nvPicPr>
        <p:blipFill>
          <a:blip r:embed="rId4"/>
          <a:stretch>
            <a:fillRect/>
          </a:stretch>
        </p:blipFill>
        <p:spPr>
          <a:xfrm>
            <a:off x="4360093" y="4977001"/>
            <a:ext cx="3014890" cy="809260"/>
          </a:xfrm>
          <a:prstGeom prst="rect">
            <a:avLst/>
          </a:prstGeom>
        </p:spPr>
      </p:pic>
      <p:pic>
        <p:nvPicPr>
          <p:cNvPr id="8" name="Picture 7"/>
          <p:cNvPicPr>
            <a:picLocks noChangeAspect="1"/>
          </p:cNvPicPr>
          <p:nvPr/>
        </p:nvPicPr>
        <p:blipFill>
          <a:blip r:embed="rId5"/>
          <a:stretch>
            <a:fillRect/>
          </a:stretch>
        </p:blipFill>
        <p:spPr>
          <a:xfrm>
            <a:off x="2524212" y="5004219"/>
            <a:ext cx="1777826" cy="597996"/>
          </a:xfrm>
          <a:prstGeom prst="rect">
            <a:avLst/>
          </a:prstGeom>
        </p:spPr>
      </p:pic>
      <p:sp>
        <p:nvSpPr>
          <p:cNvPr id="9" name="Content Placeholder 2"/>
          <p:cNvSpPr txBox="1">
            <a:spLocks/>
          </p:cNvSpPr>
          <p:nvPr/>
        </p:nvSpPr>
        <p:spPr>
          <a:xfrm>
            <a:off x="838198" y="5078042"/>
            <a:ext cx="10515600" cy="8296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Posterior:</a:t>
            </a:r>
            <a:endParaRPr lang="en-GB" dirty="0"/>
          </a:p>
        </p:txBody>
      </p:sp>
      <p:pic>
        <p:nvPicPr>
          <p:cNvPr id="10" name="Picture 9"/>
          <p:cNvPicPr>
            <a:picLocks noChangeAspect="1"/>
          </p:cNvPicPr>
          <p:nvPr/>
        </p:nvPicPr>
        <p:blipFill>
          <a:blip r:embed="rId6"/>
          <a:stretch>
            <a:fillRect/>
          </a:stretch>
        </p:blipFill>
        <p:spPr>
          <a:xfrm>
            <a:off x="1148355" y="5907674"/>
            <a:ext cx="2126204" cy="832639"/>
          </a:xfrm>
          <a:prstGeom prst="rect">
            <a:avLst/>
          </a:prstGeom>
        </p:spPr>
      </p:pic>
      <p:pic>
        <p:nvPicPr>
          <p:cNvPr id="11" name="Picture 10"/>
          <p:cNvPicPr>
            <a:picLocks noChangeAspect="1"/>
          </p:cNvPicPr>
          <p:nvPr/>
        </p:nvPicPr>
        <p:blipFill>
          <a:blip r:embed="rId7"/>
          <a:stretch>
            <a:fillRect/>
          </a:stretch>
        </p:blipFill>
        <p:spPr>
          <a:xfrm>
            <a:off x="4761818" y="5826114"/>
            <a:ext cx="1334180" cy="955830"/>
          </a:xfrm>
          <a:prstGeom prst="rect">
            <a:avLst/>
          </a:prstGeom>
        </p:spPr>
      </p:pic>
      <p:pic>
        <p:nvPicPr>
          <p:cNvPr id="12" name="Picture 11"/>
          <p:cNvPicPr>
            <a:picLocks noChangeAspect="1"/>
          </p:cNvPicPr>
          <p:nvPr/>
        </p:nvPicPr>
        <p:blipFill>
          <a:blip r:embed="rId8"/>
          <a:stretch>
            <a:fillRect/>
          </a:stretch>
        </p:blipFill>
        <p:spPr>
          <a:xfrm>
            <a:off x="6298064" y="5885555"/>
            <a:ext cx="1800225" cy="836947"/>
          </a:xfrm>
          <a:prstGeom prst="rect">
            <a:avLst/>
          </a:prstGeom>
        </p:spPr>
      </p:pic>
    </p:spTree>
    <p:extLst>
      <p:ext uri="{BB962C8B-B14F-4D97-AF65-F5344CB8AC3E}">
        <p14:creationId xmlns:p14="http://schemas.microsoft.com/office/powerpoint/2010/main" val="102082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Gaussian process regression</a:t>
            </a:r>
            <a:endParaRPr lang="en-GB" dirty="0"/>
          </a:p>
        </p:txBody>
      </p:sp>
    </p:spTree>
    <p:extLst>
      <p:ext uri="{BB962C8B-B14F-4D97-AF65-F5344CB8AC3E}">
        <p14:creationId xmlns:p14="http://schemas.microsoft.com/office/powerpoint/2010/main" val="221400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Bibliography and References					</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sz="1200" dirty="0" smtClean="0">
                <a:hlinkClick r:id="rId2"/>
              </a:rPr>
              <a:t>http://www.cs.cmu.edu/~aarti/Class/10701/lecs.html</a:t>
            </a:r>
            <a:endParaRPr lang="en-GB" sz="1200" dirty="0" smtClean="0"/>
          </a:p>
          <a:p>
            <a:pPr marL="514350" indent="-514350">
              <a:buFont typeface="+mj-lt"/>
              <a:buAutoNum type="arabicPeriod"/>
            </a:pPr>
            <a:r>
              <a:rPr lang="en-GB" sz="1200" dirty="0" smtClean="0">
                <a:hlinkClick r:id="rId3"/>
              </a:rPr>
              <a:t>https://www.autonlab.org/_media/tutorials/introreg05.pdf</a:t>
            </a:r>
            <a:endParaRPr lang="en-GB" sz="1200" dirty="0" smtClean="0"/>
          </a:p>
          <a:p>
            <a:pPr marL="514350" indent="-514350">
              <a:buFont typeface="+mj-lt"/>
              <a:buAutoNum type="arabicPeriod"/>
            </a:pPr>
            <a:r>
              <a:rPr lang="en-GB" sz="1200" dirty="0" smtClean="0">
                <a:hlinkClick r:id="rId4"/>
              </a:rPr>
              <a:t>https://www.coursera.org/learn/ml-foundations</a:t>
            </a:r>
            <a:r>
              <a:rPr lang="en-GB" sz="1200" dirty="0" smtClean="0"/>
              <a:t>#%20</a:t>
            </a:r>
          </a:p>
          <a:p>
            <a:pPr marL="514350" indent="-514350">
              <a:buFont typeface="+mj-lt"/>
              <a:buAutoNum type="arabicPeriod"/>
            </a:pPr>
            <a:r>
              <a:rPr lang="en-GB" sz="1200" dirty="0" smtClean="0">
                <a:hlinkClick r:id="rId5"/>
              </a:rPr>
              <a:t>https://pn.is.tuebingen.mpg.de/person/phennig</a:t>
            </a:r>
            <a:endParaRPr lang="en-GB" sz="1200" dirty="0" smtClean="0"/>
          </a:p>
          <a:p>
            <a:pPr marL="514350" indent="-514350">
              <a:buFont typeface="+mj-lt"/>
              <a:buAutoNum type="arabicPeriod"/>
            </a:pPr>
            <a:r>
              <a:rPr lang="en-GB" sz="1200" b="1" dirty="0"/>
              <a:t>MATLAB for Data </a:t>
            </a:r>
            <a:r>
              <a:rPr lang="en-GB" sz="1200" b="1" dirty="0" smtClean="0"/>
              <a:t>Analytics, Presentation by, </a:t>
            </a:r>
            <a:r>
              <a:rPr lang="en-GB" sz="1200" b="1" dirty="0" err="1" smtClean="0"/>
              <a:t>Emelie</a:t>
            </a:r>
            <a:r>
              <a:rPr lang="en-GB" sz="1200" b="1" dirty="0" smtClean="0"/>
              <a:t> </a:t>
            </a:r>
            <a:r>
              <a:rPr lang="en-GB" sz="1200" b="1" dirty="0" err="1"/>
              <a:t>Andersson</a:t>
            </a:r>
            <a:r>
              <a:rPr lang="en-GB" sz="1200" b="1" dirty="0"/>
              <a:t>, </a:t>
            </a:r>
            <a:r>
              <a:rPr lang="en-GB" sz="1200" i="1" dirty="0"/>
              <a:t>Application </a:t>
            </a:r>
            <a:r>
              <a:rPr lang="en-GB" sz="1200" i="1" dirty="0" smtClean="0"/>
              <a:t>Engineer</a:t>
            </a:r>
          </a:p>
          <a:p>
            <a:pPr marL="514350" indent="-514350">
              <a:buFont typeface="+mj-lt"/>
              <a:buAutoNum type="arabicPeriod"/>
            </a:pPr>
            <a:r>
              <a:rPr lang="en-GB" sz="1200" dirty="0" smtClean="0">
                <a:hlinkClick r:id="rId6" tooltip="Persistent link using digital object identifier"/>
              </a:rPr>
              <a:t>https://doi.org/10.1016/j.ijinfomgt.2014.10.007</a:t>
            </a:r>
            <a:r>
              <a:rPr lang="en-GB" sz="1200" dirty="0" smtClean="0"/>
              <a:t>  </a:t>
            </a:r>
          </a:p>
          <a:p>
            <a:pPr marL="514350" indent="-514350">
              <a:buFont typeface="+mj-lt"/>
              <a:buAutoNum type="arabicPeriod"/>
            </a:pPr>
            <a:r>
              <a:rPr lang="en-GB" sz="1200" dirty="0" smtClean="0">
                <a:hlinkClick r:id="rId7"/>
              </a:rPr>
              <a:t>10.1147/rd.33.0210</a:t>
            </a:r>
            <a:endParaRPr lang="en-GB" sz="1200" dirty="0" smtClean="0"/>
          </a:p>
          <a:p>
            <a:pPr marL="514350" indent="-514350">
              <a:buFont typeface="+mj-lt"/>
              <a:buAutoNum type="arabicPeriod"/>
            </a:pPr>
            <a:r>
              <a:rPr lang="en-GB" sz="1200" dirty="0" smtClean="0"/>
              <a:t>Michalski, </a:t>
            </a:r>
            <a:r>
              <a:rPr lang="en-GB" sz="1200" dirty="0" err="1" smtClean="0"/>
              <a:t>Ryszard</a:t>
            </a:r>
            <a:r>
              <a:rPr lang="en-GB" sz="1200" dirty="0" smtClean="0"/>
              <a:t> S., Jaime G. </a:t>
            </a:r>
            <a:r>
              <a:rPr lang="en-GB" sz="1200" dirty="0" err="1" smtClean="0"/>
              <a:t>Carbonell</a:t>
            </a:r>
            <a:r>
              <a:rPr lang="en-GB" sz="1200" dirty="0" smtClean="0"/>
              <a:t>, and Tom M. Mitchell, eds. </a:t>
            </a:r>
            <a:r>
              <a:rPr lang="en-GB" sz="1200" i="1" dirty="0" smtClean="0"/>
              <a:t>Machine learning: An artificial intelligence approach</a:t>
            </a:r>
            <a:r>
              <a:rPr lang="en-GB" sz="1200" dirty="0" smtClean="0"/>
              <a:t>. Springer Science &amp; Business Media, 2013. </a:t>
            </a:r>
          </a:p>
          <a:p>
            <a:pPr marL="514350" indent="-514350">
              <a:buFont typeface="+mj-lt"/>
              <a:buAutoNum type="arabicPeriod"/>
            </a:pPr>
            <a:r>
              <a:rPr lang="en-GB" sz="1200" dirty="0" smtClean="0">
                <a:hlinkClick r:id="rId8"/>
              </a:rPr>
              <a:t>https://www.coursera.org/learn/machine-learning</a:t>
            </a:r>
            <a:endParaRPr lang="en-GB" sz="1200" dirty="0" smtClean="0"/>
          </a:p>
          <a:p>
            <a:pPr marL="514350" indent="-514350">
              <a:buFont typeface="+mj-lt"/>
              <a:buAutoNum type="arabicPeriod"/>
            </a:pPr>
            <a:r>
              <a:rPr lang="en-GB" sz="1200" dirty="0" smtClean="0"/>
              <a:t>Murphy, Kevin P. "Conjugate Bayesian analysis of the Gaussian distribution." </a:t>
            </a:r>
            <a:r>
              <a:rPr lang="en-GB" sz="1200" i="1" dirty="0" err="1" smtClean="0"/>
              <a:t>def</a:t>
            </a:r>
            <a:r>
              <a:rPr lang="en-GB" sz="1200" dirty="0" smtClean="0"/>
              <a:t> 1.2σ2 (2007): 16.</a:t>
            </a:r>
          </a:p>
          <a:p>
            <a:pPr marL="514350" indent="-514350">
              <a:buFont typeface="+mj-lt"/>
              <a:buAutoNum type="arabicPeriod"/>
            </a:pPr>
            <a:r>
              <a:rPr lang="en-GB" sz="1200" dirty="0">
                <a:hlinkClick r:id="rId9"/>
              </a:rPr>
              <a:t>http://</a:t>
            </a:r>
            <a:r>
              <a:rPr lang="en-GB" sz="1200" dirty="0" smtClean="0">
                <a:hlinkClick r:id="rId9"/>
              </a:rPr>
              <a:t>students.brown.edu/seeing-theory/index.html</a:t>
            </a:r>
            <a:endParaRPr lang="en-GB" sz="1200" dirty="0" smtClean="0"/>
          </a:p>
          <a:p>
            <a:pPr marL="514350" indent="-514350">
              <a:buFont typeface="+mj-lt"/>
              <a:buAutoNum type="arabicPeriod"/>
            </a:pPr>
            <a:r>
              <a:rPr lang="en-GB" sz="1200" dirty="0"/>
              <a:t>https://en.wikipedia.org/wiki/Bayesian_inference</a:t>
            </a:r>
            <a:endParaRPr lang="en-GB" sz="1200" dirty="0" smtClean="0"/>
          </a:p>
          <a:p>
            <a:endParaRPr lang="en-GB" sz="1200" dirty="0"/>
          </a:p>
        </p:txBody>
      </p:sp>
    </p:spTree>
    <p:extLst>
      <p:ext uri="{BB962C8B-B14F-4D97-AF65-F5344CB8AC3E}">
        <p14:creationId xmlns:p14="http://schemas.microsoft.com/office/powerpoint/2010/main" val="2508617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data?</a:t>
            </a:r>
            <a:endParaRPr lang="en-GB"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GB" b="1" dirty="0" smtClean="0"/>
              <a:t>Data</a:t>
            </a:r>
            <a:r>
              <a:rPr lang="en-GB" dirty="0" smtClean="0"/>
              <a:t> is any set of characters that has been gathered and translated for some purpose, usually analysis. It can be any character, including text and numbers, pictures, sound, or video. If data is not put into context, it doesn't do anything to a human or computer.</a:t>
            </a:r>
          </a:p>
          <a:p>
            <a:pPr algn="just"/>
            <a:endParaRPr lang="en-GB" dirty="0" smtClean="0"/>
          </a:p>
          <a:p>
            <a:r>
              <a:rPr lang="en-GB" dirty="0" smtClean="0"/>
              <a:t>Forms of data –</a:t>
            </a:r>
          </a:p>
          <a:p>
            <a:pPr lvl="2"/>
            <a:r>
              <a:rPr lang="en-GB" dirty="0" smtClean="0"/>
              <a:t>Quantitative – Typically numbers, answers the questions such as - how many? When? How often? etc.</a:t>
            </a:r>
          </a:p>
          <a:p>
            <a:pPr lvl="2"/>
            <a:r>
              <a:rPr lang="en-GB" dirty="0" smtClean="0"/>
              <a:t>Qualitative – Such as colours, shapes, and textures of objects, etc. Does not involve measurements or numbers. </a:t>
            </a:r>
          </a:p>
          <a:p>
            <a:r>
              <a:rPr lang="en-GB" dirty="0" smtClean="0"/>
              <a:t>Data must be –</a:t>
            </a:r>
          </a:p>
          <a:p>
            <a:pPr lvl="2">
              <a:buFont typeface="Courier New" panose="02070309020205020404" pitchFamily="49" charset="0"/>
              <a:buChar char="o"/>
            </a:pPr>
            <a:r>
              <a:rPr lang="en-GB" dirty="0" smtClean="0"/>
              <a:t>Reliable</a:t>
            </a:r>
          </a:p>
          <a:p>
            <a:pPr lvl="2">
              <a:buFont typeface="Courier New" panose="02070309020205020404" pitchFamily="49" charset="0"/>
              <a:buChar char="o"/>
            </a:pPr>
            <a:r>
              <a:rPr lang="en-GB" dirty="0" smtClean="0"/>
              <a:t>Valid</a:t>
            </a:r>
          </a:p>
          <a:p>
            <a:pPr lvl="2">
              <a:buFont typeface="Courier New" panose="02070309020205020404" pitchFamily="49" charset="0"/>
              <a:buChar char="o"/>
            </a:pPr>
            <a:r>
              <a:rPr lang="en-GB" dirty="0" smtClean="0"/>
              <a:t>Accessible </a:t>
            </a:r>
          </a:p>
        </p:txBody>
      </p:sp>
    </p:spTree>
    <p:extLst>
      <p:ext uri="{BB962C8B-B14F-4D97-AF65-F5344CB8AC3E}">
        <p14:creationId xmlns:p14="http://schemas.microsoft.com/office/powerpoint/2010/main" val="300733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5">
                    <a:lumMod val="75000"/>
                  </a:schemeClr>
                </a:solidFill>
              </a:rPr>
              <a:t>Data analytics vs Machine learning </a:t>
            </a:r>
            <a:endParaRPr lang="en-GB" dirty="0">
              <a:solidFill>
                <a:schemeClr val="accent5">
                  <a:lumMod val="75000"/>
                </a:schemeClr>
              </a:solidFill>
            </a:endParaRPr>
          </a:p>
        </p:txBody>
      </p:sp>
      <p:sp>
        <p:nvSpPr>
          <p:cNvPr id="3" name="Content Placeholder 2"/>
          <p:cNvSpPr>
            <a:spLocks noGrp="1"/>
          </p:cNvSpPr>
          <p:nvPr>
            <p:ph idx="1"/>
          </p:nvPr>
        </p:nvSpPr>
        <p:spPr>
          <a:xfrm>
            <a:off x="838200" y="1383527"/>
            <a:ext cx="10515600" cy="4713923"/>
          </a:xfrm>
        </p:spPr>
        <p:txBody>
          <a:bodyPr/>
          <a:lstStyle/>
          <a:p>
            <a:r>
              <a:rPr lang="en-GB" dirty="0" smtClean="0"/>
              <a:t>Data analytics is the broader term: </a:t>
            </a:r>
          </a:p>
          <a:p>
            <a:pPr marL="0" indent="0">
              <a:buNone/>
            </a:pPr>
            <a:r>
              <a:rPr lang="en-GB" i="1" dirty="0" smtClean="0"/>
              <a:t>Turn complex </a:t>
            </a:r>
            <a:r>
              <a:rPr lang="en-GB" i="1" dirty="0"/>
              <a:t>data into actionable </a:t>
            </a:r>
            <a:r>
              <a:rPr lang="en-GB" i="1" dirty="0" smtClean="0"/>
              <a:t>information and obtain enhanced insight</a:t>
            </a:r>
            <a:r>
              <a:rPr lang="en-GB" dirty="0" smtClean="0"/>
              <a:t> </a:t>
            </a:r>
            <a:r>
              <a:rPr lang="en-GB" baseline="30000" dirty="0" smtClean="0"/>
              <a:t>[5,6]</a:t>
            </a:r>
            <a:r>
              <a:rPr lang="en-GB" dirty="0" smtClean="0"/>
              <a:t/>
            </a:r>
            <a:br>
              <a:rPr lang="en-GB" dirty="0" smtClean="0"/>
            </a:br>
            <a:endParaRPr lang="en-GB" dirty="0"/>
          </a:p>
        </p:txBody>
      </p:sp>
      <p:sp>
        <p:nvSpPr>
          <p:cNvPr id="4" name="TextBox 3"/>
          <p:cNvSpPr txBox="1"/>
          <p:nvPr/>
        </p:nvSpPr>
        <p:spPr>
          <a:xfrm>
            <a:off x="838200" y="3643780"/>
            <a:ext cx="2249972" cy="1328023"/>
          </a:xfrm>
          <a:prstGeom prst="roundRect">
            <a:avLst/>
          </a:prstGeom>
          <a:solidFill>
            <a:schemeClr val="accent1">
              <a:lumMod val="20000"/>
              <a:lumOff val="80000"/>
            </a:schemeClr>
          </a:solidFill>
          <a:ln>
            <a:solidFill>
              <a:schemeClr val="tx1"/>
            </a:solidFill>
          </a:ln>
        </p:spPr>
        <p:txBody>
          <a:bodyPr wrap="square" rtlCol="0" anchor="ctr">
            <a:noAutofit/>
          </a:bodyPr>
          <a:lstStyle/>
          <a:p>
            <a:pPr algn="ctr"/>
            <a:r>
              <a:rPr lang="en-GB" dirty="0" smtClean="0"/>
              <a:t>Data</a:t>
            </a:r>
            <a:endParaRPr lang="en-GB" dirty="0"/>
          </a:p>
        </p:txBody>
      </p:sp>
      <p:sp>
        <p:nvSpPr>
          <p:cNvPr id="5" name="TextBox 4"/>
          <p:cNvSpPr txBox="1"/>
          <p:nvPr/>
        </p:nvSpPr>
        <p:spPr>
          <a:xfrm>
            <a:off x="9366560" y="3643780"/>
            <a:ext cx="2181383" cy="1328023"/>
          </a:xfrm>
          <a:prstGeom prst="roundRect">
            <a:avLst/>
          </a:prstGeom>
          <a:solidFill>
            <a:schemeClr val="accent1">
              <a:lumMod val="20000"/>
              <a:lumOff val="80000"/>
            </a:schemeClr>
          </a:solidFill>
          <a:ln>
            <a:solidFill>
              <a:schemeClr val="tx1"/>
            </a:solidFill>
          </a:ln>
        </p:spPr>
        <p:txBody>
          <a:bodyPr wrap="square" rtlCol="0" anchor="ctr">
            <a:noAutofit/>
          </a:bodyPr>
          <a:lstStyle>
            <a:defPPr>
              <a:defRPr lang="en-US"/>
            </a:defPPr>
            <a:lvl1pPr algn="ctr"/>
          </a:lstStyle>
          <a:p>
            <a:r>
              <a:rPr lang="en-GB" dirty="0"/>
              <a:t>Insights and decisions</a:t>
            </a:r>
          </a:p>
        </p:txBody>
      </p:sp>
      <p:sp>
        <p:nvSpPr>
          <p:cNvPr id="6" name="TextBox 5"/>
          <p:cNvSpPr txBox="1"/>
          <p:nvPr/>
        </p:nvSpPr>
        <p:spPr>
          <a:xfrm>
            <a:off x="4051463" y="3643780"/>
            <a:ext cx="4089074" cy="132802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pPr marL="285750" indent="-285750">
              <a:buFont typeface="Arial" panose="020B0604020202020204" pitchFamily="34" charset="0"/>
              <a:buChar char="•"/>
            </a:pPr>
            <a:r>
              <a:rPr lang="en-GB" dirty="0" smtClean="0"/>
              <a:t>Descriptive  : What happened?</a:t>
            </a:r>
          </a:p>
          <a:p>
            <a:pPr marL="285750" indent="-285750">
              <a:buFont typeface="Arial" panose="020B0604020202020204" pitchFamily="34" charset="0"/>
              <a:buChar char="•"/>
            </a:pPr>
            <a:r>
              <a:rPr lang="en-GB" dirty="0" smtClean="0"/>
              <a:t>Diagnostics  : Why did it happen?</a:t>
            </a:r>
          </a:p>
          <a:p>
            <a:pPr marL="285750" indent="-285750">
              <a:buFont typeface="Arial" panose="020B0604020202020204" pitchFamily="34" charset="0"/>
              <a:buChar char="•"/>
            </a:pPr>
            <a:r>
              <a:rPr lang="en-GB" dirty="0" smtClean="0"/>
              <a:t>Predictive     : What will happen?</a:t>
            </a:r>
          </a:p>
          <a:p>
            <a:pPr marL="285750" indent="-285750">
              <a:buFont typeface="Arial" panose="020B0604020202020204" pitchFamily="34" charset="0"/>
              <a:buChar char="•"/>
            </a:pPr>
            <a:r>
              <a:rPr lang="en-GB" dirty="0" smtClean="0"/>
              <a:t>Prescriptive  : What should be done? </a:t>
            </a:r>
            <a:endParaRPr lang="en-GB" dirty="0"/>
          </a:p>
        </p:txBody>
      </p:sp>
      <p:cxnSp>
        <p:nvCxnSpPr>
          <p:cNvPr id="11" name="Straight Arrow Connector 10"/>
          <p:cNvCxnSpPr>
            <a:stCxn id="4" idx="3"/>
            <a:endCxn id="6" idx="1"/>
          </p:cNvCxnSpPr>
          <p:nvPr/>
        </p:nvCxnSpPr>
        <p:spPr>
          <a:xfrm>
            <a:off x="3088172" y="4307792"/>
            <a:ext cx="96329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5" idx="1"/>
          </p:cNvCxnSpPr>
          <p:nvPr/>
        </p:nvCxnSpPr>
        <p:spPr>
          <a:xfrm>
            <a:off x="8140537" y="4307792"/>
            <a:ext cx="12260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643128" y="5690777"/>
            <a:ext cx="6905745" cy="646331"/>
          </a:xfrm>
          <a:prstGeom prst="rect">
            <a:avLst/>
          </a:prstGeom>
        </p:spPr>
        <p:txBody>
          <a:bodyPr wrap="square">
            <a:spAutoFit/>
          </a:bodyPr>
          <a:lstStyle/>
          <a:p>
            <a:pPr algn="ctr"/>
            <a:r>
              <a:rPr lang="en-GB" dirty="0"/>
              <a:t>Statistical and/or logical techniques are systematically applied to describe and illustrate, condense and recap, and evaluate data.</a:t>
            </a:r>
          </a:p>
        </p:txBody>
      </p:sp>
      <p:cxnSp>
        <p:nvCxnSpPr>
          <p:cNvPr id="29" name="Straight Arrow Connector 28"/>
          <p:cNvCxnSpPr>
            <a:stCxn id="26" idx="0"/>
            <a:endCxn id="6" idx="2"/>
          </p:cNvCxnSpPr>
          <p:nvPr/>
        </p:nvCxnSpPr>
        <p:spPr>
          <a:xfrm flipH="1" flipV="1">
            <a:off x="6096000" y="4971803"/>
            <a:ext cx="1" cy="718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937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 </a:t>
            </a:r>
            <a:endParaRPr lang="en-GB" dirty="0"/>
          </a:p>
        </p:txBody>
      </p:sp>
      <p:sp>
        <p:nvSpPr>
          <p:cNvPr id="3" name="Content Placeholder 2"/>
          <p:cNvSpPr>
            <a:spLocks noGrp="1"/>
          </p:cNvSpPr>
          <p:nvPr>
            <p:ph idx="1"/>
          </p:nvPr>
        </p:nvSpPr>
        <p:spPr/>
        <p:txBody>
          <a:bodyPr>
            <a:normAutofit/>
          </a:bodyPr>
          <a:lstStyle/>
          <a:p>
            <a:pPr marL="0" indent="0">
              <a:buNone/>
            </a:pPr>
            <a:r>
              <a:rPr lang="en-GB" sz="2000" b="1" dirty="0" smtClean="0"/>
              <a:t>Arthur Samuel </a:t>
            </a:r>
            <a:r>
              <a:rPr lang="en-GB" sz="2000" b="1" baseline="30000" dirty="0" smtClean="0"/>
              <a:t>[7]</a:t>
            </a:r>
            <a:r>
              <a:rPr lang="en-GB" sz="2000" b="1" dirty="0" smtClean="0"/>
              <a:t> described it as: </a:t>
            </a:r>
          </a:p>
          <a:p>
            <a:pPr marL="0" indent="0">
              <a:buNone/>
            </a:pPr>
            <a:r>
              <a:rPr lang="en-GB" sz="2000" dirty="0" smtClean="0"/>
              <a:t>"the field of study that gives computers the ability to learn without being explicitly programmed." This is an older, informal definition. </a:t>
            </a:r>
          </a:p>
          <a:p>
            <a:pPr marL="0" indent="0">
              <a:buNone/>
            </a:pPr>
            <a:r>
              <a:rPr lang="en-GB" sz="2000" b="1" dirty="0" smtClean="0"/>
              <a:t>Tom Mitchell </a:t>
            </a:r>
            <a:r>
              <a:rPr lang="en-GB" sz="2000" b="1" baseline="30000" dirty="0" smtClean="0"/>
              <a:t>[8]</a:t>
            </a:r>
            <a:r>
              <a:rPr lang="en-GB" sz="2000" b="1" dirty="0" smtClean="0"/>
              <a:t>provides a more modern definition: </a:t>
            </a:r>
          </a:p>
          <a:p>
            <a:pPr marL="0" indent="0">
              <a:buNone/>
            </a:pPr>
            <a:r>
              <a:rPr lang="en-GB" sz="2000" dirty="0" smtClean="0"/>
              <a:t>"A computer program is said to learn from experience E with respect to some class of tasks T and performance measure P, if its performance at tasks in T, as measured by P, improves with experience E.”</a:t>
            </a:r>
          </a:p>
          <a:p>
            <a:endParaRPr lang="en-GB" sz="2000" dirty="0"/>
          </a:p>
        </p:txBody>
      </p:sp>
      <p:pic>
        <p:nvPicPr>
          <p:cNvPr id="5" name="Picture 4"/>
          <p:cNvPicPr>
            <a:picLocks noChangeAspect="1"/>
          </p:cNvPicPr>
          <p:nvPr/>
        </p:nvPicPr>
        <p:blipFill>
          <a:blip r:embed="rId2"/>
          <a:stretch>
            <a:fillRect/>
          </a:stretch>
        </p:blipFill>
        <p:spPr>
          <a:xfrm>
            <a:off x="3795713" y="4311420"/>
            <a:ext cx="4600575" cy="1488471"/>
          </a:xfrm>
          <a:prstGeom prst="rect">
            <a:avLst/>
          </a:prstGeom>
        </p:spPr>
      </p:pic>
      <p:sp>
        <p:nvSpPr>
          <p:cNvPr id="6" name="TextBox 5"/>
          <p:cNvSpPr txBox="1"/>
          <p:nvPr/>
        </p:nvSpPr>
        <p:spPr>
          <a:xfrm>
            <a:off x="4431922" y="5669097"/>
            <a:ext cx="3328155" cy="369332"/>
          </a:xfrm>
          <a:prstGeom prst="rect">
            <a:avLst/>
          </a:prstGeom>
          <a:noFill/>
        </p:spPr>
        <p:txBody>
          <a:bodyPr wrap="none" rtlCol="0">
            <a:spAutoFit/>
          </a:bodyPr>
          <a:lstStyle/>
          <a:p>
            <a:r>
              <a:rPr lang="en-GB" dirty="0" smtClean="0"/>
              <a:t>The machine learning pipeline </a:t>
            </a:r>
            <a:r>
              <a:rPr lang="en-GB" baseline="30000" dirty="0" smtClean="0"/>
              <a:t>[3]</a:t>
            </a:r>
            <a:endParaRPr lang="en-GB" baseline="30000" dirty="0"/>
          </a:p>
        </p:txBody>
      </p:sp>
    </p:spTree>
    <p:extLst>
      <p:ext uri="{BB962C8B-B14F-4D97-AF65-F5344CB8AC3E}">
        <p14:creationId xmlns:p14="http://schemas.microsoft.com/office/powerpoint/2010/main" val="1790831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Machine Learning - Broad categories </a:t>
            </a:r>
            <a:endParaRPr lang="en-GB"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
            </a:pPr>
            <a:r>
              <a:rPr lang="en-GB" sz="3800" dirty="0" smtClean="0">
                <a:solidFill>
                  <a:schemeClr val="accent5">
                    <a:lumMod val="75000"/>
                  </a:schemeClr>
                </a:solidFill>
              </a:rPr>
              <a:t>Supervised learning</a:t>
            </a:r>
          </a:p>
          <a:p>
            <a:pPr marL="0" indent="0">
              <a:buNone/>
            </a:pPr>
            <a:r>
              <a:rPr lang="en-GB" dirty="0" smtClean="0"/>
              <a:t>In supervised learning, we are given a data set and already know what our correct output should look like, having the idea that there is a relationship between the input and the output.</a:t>
            </a:r>
            <a:r>
              <a:rPr lang="en-GB" baseline="30000" dirty="0" smtClean="0"/>
              <a:t>[9]</a:t>
            </a:r>
            <a:r>
              <a:rPr lang="en-GB" dirty="0" smtClean="0"/>
              <a:t> </a:t>
            </a:r>
          </a:p>
          <a:p>
            <a:pPr marL="0" indent="0">
              <a:buNone/>
            </a:pPr>
            <a:r>
              <a:rPr lang="en-GB" b="1" dirty="0" smtClean="0"/>
              <a:t>Two main categories: </a:t>
            </a:r>
            <a:r>
              <a:rPr lang="en-GB" dirty="0" smtClean="0"/>
              <a:t>Classification</a:t>
            </a:r>
            <a:r>
              <a:rPr lang="en-GB" dirty="0"/>
              <a:t>, </a:t>
            </a:r>
            <a:r>
              <a:rPr lang="en-GB" dirty="0" smtClean="0"/>
              <a:t>Regression</a:t>
            </a:r>
          </a:p>
          <a:p>
            <a:pPr marL="0" indent="0">
              <a:buNone/>
            </a:pPr>
            <a:endParaRPr lang="en-GB" dirty="0"/>
          </a:p>
          <a:p>
            <a:pPr>
              <a:buFont typeface="Wingdings" panose="05000000000000000000" pitchFamily="2" charset="2"/>
              <a:buChar char="§"/>
            </a:pPr>
            <a:r>
              <a:rPr lang="en-GB" sz="3800" dirty="0" smtClean="0">
                <a:solidFill>
                  <a:schemeClr val="accent5">
                    <a:lumMod val="75000"/>
                  </a:schemeClr>
                </a:solidFill>
              </a:rPr>
              <a:t>Unsupervised learning</a:t>
            </a:r>
          </a:p>
          <a:p>
            <a:pPr marL="0" indent="0">
              <a:buNone/>
            </a:pPr>
            <a:r>
              <a:rPr lang="en-GB" dirty="0" smtClean="0"/>
              <a:t>Unsupervised learning, on the other hand, allows us to approach problems with little or no idea what our results should look like. We can derive structure from data where we don't necessarily know the effect of the variables.</a:t>
            </a:r>
            <a:r>
              <a:rPr lang="en-GB" baseline="30000" dirty="0" smtClean="0"/>
              <a:t>[9]</a:t>
            </a:r>
            <a:r>
              <a:rPr lang="en-GB" dirty="0" smtClean="0"/>
              <a:t> </a:t>
            </a:r>
          </a:p>
          <a:p>
            <a:pPr marL="0" indent="0">
              <a:buNone/>
            </a:pPr>
            <a:r>
              <a:rPr lang="en-GB" b="1" dirty="0" smtClean="0"/>
              <a:t>Examples: </a:t>
            </a:r>
            <a:r>
              <a:rPr lang="en-GB" dirty="0" smtClean="0"/>
              <a:t>Density </a:t>
            </a:r>
            <a:r>
              <a:rPr lang="en-GB" dirty="0"/>
              <a:t>estimation, Clustering, Dimensionality </a:t>
            </a:r>
            <a:r>
              <a:rPr lang="en-GB" dirty="0" smtClean="0"/>
              <a:t>reduction</a:t>
            </a:r>
          </a:p>
          <a:p>
            <a:pPr marL="0" indent="0">
              <a:buNone/>
            </a:pPr>
            <a:endParaRPr lang="en-GB" dirty="0"/>
          </a:p>
          <a:p>
            <a:r>
              <a:rPr lang="en-GB" dirty="0" smtClean="0"/>
              <a:t>Semi- supervised </a:t>
            </a:r>
            <a:r>
              <a:rPr lang="en-GB" dirty="0"/>
              <a:t>learning </a:t>
            </a:r>
          </a:p>
          <a:p>
            <a:r>
              <a:rPr lang="en-GB" dirty="0" smtClean="0"/>
              <a:t>Active </a:t>
            </a:r>
            <a:r>
              <a:rPr lang="en-GB" dirty="0"/>
              <a:t>learning</a:t>
            </a:r>
          </a:p>
          <a:p>
            <a:r>
              <a:rPr lang="en-GB" dirty="0" smtClean="0"/>
              <a:t>Reinforcement learning</a:t>
            </a:r>
            <a:endParaRPr lang="en-GB" dirty="0"/>
          </a:p>
          <a:p>
            <a:pPr marL="0" indent="0">
              <a:buNone/>
            </a:pPr>
            <a:r>
              <a:rPr lang="en-GB" dirty="0" smtClean="0"/>
              <a:t>Many </a:t>
            </a:r>
            <a:r>
              <a:rPr lang="en-GB" dirty="0"/>
              <a:t>more </a:t>
            </a:r>
            <a:r>
              <a:rPr lang="en-GB" dirty="0" smtClean="0"/>
              <a:t>….</a:t>
            </a:r>
            <a:endParaRPr lang="en-GB" dirty="0"/>
          </a:p>
          <a:p>
            <a:endParaRPr lang="en-GB" dirty="0"/>
          </a:p>
        </p:txBody>
      </p:sp>
    </p:spTree>
    <p:extLst>
      <p:ext uri="{BB962C8B-B14F-4D97-AF65-F5344CB8AC3E}">
        <p14:creationId xmlns:p14="http://schemas.microsoft.com/office/powerpoint/2010/main" val="2980437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3" name="Content Placeholder 2"/>
          <p:cNvSpPr>
            <a:spLocks noGrp="1"/>
          </p:cNvSpPr>
          <p:nvPr>
            <p:ph idx="1"/>
          </p:nvPr>
        </p:nvSpPr>
        <p:spPr/>
        <p:txBody>
          <a:bodyPr/>
          <a:lstStyle/>
          <a:p>
            <a:r>
              <a:rPr lang="en-GB" dirty="0"/>
              <a:t>Document retrieval</a:t>
            </a:r>
            <a:r>
              <a:rPr lang="en-GB" dirty="0" smtClean="0"/>
              <a:t> </a:t>
            </a:r>
          </a:p>
          <a:p>
            <a:r>
              <a:rPr lang="en-GB" dirty="0" smtClean="0"/>
              <a:t>Decoding thoughts from brain scans</a:t>
            </a:r>
          </a:p>
          <a:p>
            <a:r>
              <a:rPr lang="en-GB" dirty="0"/>
              <a:t>Product recommendation</a:t>
            </a:r>
            <a:r>
              <a:rPr lang="en-GB" dirty="0" smtClean="0"/>
              <a:t> </a:t>
            </a:r>
          </a:p>
          <a:p>
            <a:r>
              <a:rPr lang="en-GB" dirty="0" smtClean="0"/>
              <a:t>Spam filtering</a:t>
            </a:r>
          </a:p>
          <a:p>
            <a:r>
              <a:rPr lang="en-GB" dirty="0" smtClean="0"/>
              <a:t>Speech recognition</a:t>
            </a:r>
            <a:endParaRPr lang="en-GB" dirty="0"/>
          </a:p>
        </p:txBody>
      </p:sp>
    </p:spTree>
    <p:extLst>
      <p:ext uri="{BB962C8B-B14F-4D97-AF65-F5344CB8AC3E}">
        <p14:creationId xmlns:p14="http://schemas.microsoft.com/office/powerpoint/2010/main" val="2718369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Regression </a:t>
            </a:r>
            <a:endParaRPr lang="en-GB" dirty="0"/>
          </a:p>
        </p:txBody>
      </p:sp>
      <p:sp>
        <p:nvSpPr>
          <p:cNvPr id="3" name="Content Placeholder 2"/>
          <p:cNvSpPr>
            <a:spLocks noGrp="1"/>
          </p:cNvSpPr>
          <p:nvPr>
            <p:ph idx="1"/>
          </p:nvPr>
        </p:nvSpPr>
        <p:spPr>
          <a:xfrm>
            <a:off x="838200" y="4738256"/>
            <a:ext cx="10515600" cy="1579418"/>
          </a:xfrm>
        </p:spPr>
        <p:txBody>
          <a:bodyPr/>
          <a:lstStyle/>
          <a:p>
            <a:r>
              <a:rPr lang="en-GB" dirty="0" smtClean="0"/>
              <a:t>Minimizing the sum of squared errors</a:t>
            </a:r>
          </a:p>
          <a:p>
            <a:r>
              <a:rPr lang="en-GB" dirty="0" smtClean="0"/>
              <a:t>Maximum likelihood approach</a:t>
            </a:r>
          </a:p>
          <a:p>
            <a:r>
              <a:rPr lang="en-GB" dirty="0" smtClean="0"/>
              <a:t>Bayesian approach</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1810363205"/>
              </p:ext>
            </p:extLst>
          </p:nvPr>
        </p:nvGraphicFramePr>
        <p:xfrm>
          <a:off x="2115407" y="2538634"/>
          <a:ext cx="1802825" cy="751177"/>
        </p:xfrm>
        <a:graphic>
          <a:graphicData uri="http://schemas.openxmlformats.org/presentationml/2006/ole">
            <mc:AlternateContent xmlns:mc="http://schemas.openxmlformats.org/markup-compatibility/2006">
              <mc:Choice xmlns:v="urn:schemas-microsoft-com:vml" Requires="v">
                <p:oleObj spid="_x0000_s1042" name="Equation" r:id="rId3" imgW="609480" imgH="253800" progId="Equation.DSMT4">
                  <p:embed/>
                </p:oleObj>
              </mc:Choice>
              <mc:Fallback>
                <p:oleObj name="Equation" r:id="rId3" imgW="609480" imgH="253800" progId="Equation.DSMT4">
                  <p:embed/>
                  <p:pic>
                    <p:nvPicPr>
                      <p:cNvPr id="0" name=""/>
                      <p:cNvPicPr/>
                      <p:nvPr/>
                    </p:nvPicPr>
                    <p:blipFill>
                      <a:blip r:embed="rId4"/>
                      <a:stretch>
                        <a:fillRect/>
                      </a:stretch>
                    </p:blipFill>
                    <p:spPr>
                      <a:xfrm>
                        <a:off x="2115407" y="2538634"/>
                        <a:ext cx="1802825" cy="751177"/>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6096000" y="1344184"/>
            <a:ext cx="5843602" cy="3274390"/>
          </a:xfrm>
          <a:prstGeom prst="rect">
            <a:avLst/>
          </a:prstGeom>
        </p:spPr>
      </p:pic>
    </p:spTree>
    <p:extLst>
      <p:ext uri="{BB962C8B-B14F-4D97-AF65-F5344CB8AC3E}">
        <p14:creationId xmlns:p14="http://schemas.microsoft.com/office/powerpoint/2010/main" val="2976208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Parameter Linear Regression</a:t>
            </a:r>
            <a:r>
              <a:rPr lang="en-GB" baseline="30000" dirty="0" smtClean="0"/>
              <a:t>[2]</a:t>
            </a:r>
            <a:endParaRPr lang="en-GB" baseline="30000" dirty="0"/>
          </a:p>
        </p:txBody>
      </p:sp>
      <p:graphicFrame>
        <p:nvGraphicFramePr>
          <p:cNvPr id="4" name="Object 3"/>
          <p:cNvGraphicFramePr>
            <a:graphicFrameLocks noChangeAspect="1"/>
          </p:cNvGraphicFramePr>
          <p:nvPr>
            <p:extLst>
              <p:ext uri="{D42A27DB-BD31-4B8C-83A1-F6EECF244321}">
                <p14:modId xmlns:p14="http://schemas.microsoft.com/office/powerpoint/2010/main" val="713367364"/>
              </p:ext>
            </p:extLst>
          </p:nvPr>
        </p:nvGraphicFramePr>
        <p:xfrm>
          <a:off x="588818" y="2093178"/>
          <a:ext cx="3043237" cy="676275"/>
        </p:xfrm>
        <a:graphic>
          <a:graphicData uri="http://schemas.openxmlformats.org/presentationml/2006/ole">
            <mc:AlternateContent xmlns:mc="http://schemas.openxmlformats.org/markup-compatibility/2006">
              <mc:Choice xmlns:v="urn:schemas-microsoft-com:vml" Requires="v">
                <p:oleObj spid="_x0000_s2065" name="Equation" r:id="rId3" imgW="1028520" imgH="228600" progId="Equation.DSMT4">
                  <p:embed/>
                </p:oleObj>
              </mc:Choice>
              <mc:Fallback>
                <p:oleObj name="Equation" r:id="rId3" imgW="1028520" imgH="228600" progId="Equation.DSMT4">
                  <p:embed/>
                  <p:pic>
                    <p:nvPicPr>
                      <p:cNvPr id="4" name="Object 3"/>
                      <p:cNvPicPr/>
                      <p:nvPr/>
                    </p:nvPicPr>
                    <p:blipFill>
                      <a:blip r:embed="rId4"/>
                      <a:stretch>
                        <a:fillRect/>
                      </a:stretch>
                    </p:blipFill>
                    <p:spPr>
                      <a:xfrm>
                        <a:off x="588818" y="2093178"/>
                        <a:ext cx="3043237" cy="676275"/>
                      </a:xfrm>
                      <a:prstGeom prst="rect">
                        <a:avLst/>
                      </a:prstGeom>
                    </p:spPr>
                  </p:pic>
                </p:oleObj>
              </mc:Fallback>
            </mc:AlternateContent>
          </a:graphicData>
        </a:graphic>
      </p:graphicFrame>
      <p:sp>
        <p:nvSpPr>
          <p:cNvPr id="5" name="Content Placeholder 2"/>
          <p:cNvSpPr>
            <a:spLocks noGrp="1"/>
          </p:cNvSpPr>
          <p:nvPr>
            <p:ph idx="1"/>
          </p:nvPr>
        </p:nvSpPr>
        <p:spPr>
          <a:xfrm>
            <a:off x="239684" y="3217058"/>
            <a:ext cx="5296593" cy="1579418"/>
          </a:xfrm>
        </p:spPr>
        <p:txBody>
          <a:bodyPr>
            <a:normAutofit fontScale="92500" lnSpcReduction="10000"/>
          </a:bodyPr>
          <a:lstStyle/>
          <a:p>
            <a:r>
              <a:rPr lang="en-GB" dirty="0" smtClean="0"/>
              <a:t>The function </a:t>
            </a:r>
            <a:r>
              <a:rPr lang="en-GB" i="1" dirty="0" smtClean="0"/>
              <a:t>f </a:t>
            </a:r>
            <a:r>
              <a:rPr lang="en-GB" dirty="0" smtClean="0"/>
              <a:t>is a linear scaling of input </a:t>
            </a:r>
            <a:r>
              <a:rPr lang="en-GB" i="1" dirty="0" smtClean="0">
                <a:latin typeface="Cambria Math" panose="02040503050406030204" pitchFamily="18" charset="0"/>
                <a:ea typeface="Cambria Math" panose="02040503050406030204" pitchFamily="18" charset="0"/>
              </a:rPr>
              <a:t>x</a:t>
            </a:r>
          </a:p>
          <a:p>
            <a:r>
              <a:rPr lang="en-GB" dirty="0" smtClean="0">
                <a:ea typeface="Cambria Math" panose="02040503050406030204" pitchFamily="18" charset="0"/>
              </a:rPr>
              <a:t>If the data is centred the constant term w</a:t>
            </a:r>
            <a:r>
              <a:rPr lang="en-GB" baseline="-25000" dirty="0" smtClean="0">
                <a:ea typeface="Cambria Math" panose="02040503050406030204" pitchFamily="18" charset="0"/>
              </a:rPr>
              <a:t>o</a:t>
            </a:r>
            <a:r>
              <a:rPr lang="en-GB" dirty="0" smtClean="0">
                <a:ea typeface="Cambria Math" panose="02040503050406030204" pitchFamily="18" charset="0"/>
              </a:rPr>
              <a:t> approaches zero</a:t>
            </a:r>
            <a:endParaRPr lang="en-GB" dirty="0">
              <a:ea typeface="Cambria Math" panose="02040503050406030204" pitchFamily="18" charset="0"/>
            </a:endParaRPr>
          </a:p>
        </p:txBody>
      </p:sp>
      <p:sp>
        <p:nvSpPr>
          <p:cNvPr id="6" name="Content Placeholder 2"/>
          <p:cNvSpPr txBox="1">
            <a:spLocks/>
          </p:cNvSpPr>
          <p:nvPr/>
        </p:nvSpPr>
        <p:spPr>
          <a:xfrm>
            <a:off x="588818" y="1418705"/>
            <a:ext cx="10515600" cy="15794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Cambria Math" panose="02040503050406030204" pitchFamily="18" charset="0"/>
              <a:ea typeface="Cambria Math" panose="02040503050406030204" pitchFamily="18" charset="0"/>
            </a:endParaRPr>
          </a:p>
        </p:txBody>
      </p:sp>
      <p:pic>
        <p:nvPicPr>
          <p:cNvPr id="10" name="Picture 9"/>
          <p:cNvPicPr>
            <a:picLocks noChangeAspect="1"/>
          </p:cNvPicPr>
          <p:nvPr/>
        </p:nvPicPr>
        <p:blipFill>
          <a:blip r:embed="rId5"/>
          <a:stretch>
            <a:fillRect/>
          </a:stretch>
        </p:blipFill>
        <p:spPr>
          <a:xfrm>
            <a:off x="5868785" y="1418704"/>
            <a:ext cx="6007671" cy="3964621"/>
          </a:xfrm>
          <a:prstGeom prst="rect">
            <a:avLst/>
          </a:prstGeom>
        </p:spPr>
      </p:pic>
      <p:sp>
        <p:nvSpPr>
          <p:cNvPr id="11" name="Content Placeholder 2"/>
          <p:cNvSpPr txBox="1">
            <a:spLocks/>
          </p:cNvSpPr>
          <p:nvPr/>
        </p:nvSpPr>
        <p:spPr>
          <a:xfrm>
            <a:off x="239683" y="6003234"/>
            <a:ext cx="5296593" cy="4563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solidFill>
                  <a:srgbClr val="FF0000"/>
                </a:solidFill>
              </a:rPr>
              <a:t>Excel file has the data</a:t>
            </a:r>
            <a:endParaRPr lang="en-GB" dirty="0">
              <a:solidFill>
                <a:srgbClr val="FF0000"/>
              </a:solidFill>
              <a:ea typeface="Cambria Math" panose="02040503050406030204" pitchFamily="18" charset="0"/>
            </a:endParaRPr>
          </a:p>
        </p:txBody>
      </p:sp>
    </p:spTree>
    <p:extLst>
      <p:ext uri="{BB962C8B-B14F-4D97-AF65-F5344CB8AC3E}">
        <p14:creationId xmlns:p14="http://schemas.microsoft.com/office/powerpoint/2010/main" val="175952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Minimizing the sum of squared </a:t>
            </a:r>
            <a:r>
              <a:rPr lang="en-GB" dirty="0" smtClean="0"/>
              <a:t>errors</a:t>
            </a:r>
            <a:endParaRPr lang="en-GB" dirty="0"/>
          </a:p>
        </p:txBody>
      </p:sp>
      <p:sp>
        <p:nvSpPr>
          <p:cNvPr id="3" name="Content Placeholder 2"/>
          <p:cNvSpPr>
            <a:spLocks noGrp="1"/>
          </p:cNvSpPr>
          <p:nvPr>
            <p:ph idx="1"/>
          </p:nvPr>
        </p:nvSpPr>
        <p:spPr>
          <a:xfrm>
            <a:off x="838200" y="1463041"/>
            <a:ext cx="10515600" cy="938254"/>
          </a:xfrm>
        </p:spPr>
        <p:txBody>
          <a:bodyPr/>
          <a:lstStyle/>
          <a:p>
            <a:r>
              <a:rPr lang="en-GB" dirty="0" smtClean="0"/>
              <a:t>Matlab demo</a:t>
            </a:r>
          </a:p>
          <a:p>
            <a:endParaRPr lang="en-GB" dirty="0"/>
          </a:p>
          <a:p>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912025984"/>
              </p:ext>
            </p:extLst>
          </p:nvPr>
        </p:nvGraphicFramePr>
        <p:xfrm>
          <a:off x="656999" y="2327563"/>
          <a:ext cx="4679271" cy="1591917"/>
        </p:xfrm>
        <a:graphic>
          <a:graphicData uri="http://schemas.openxmlformats.org/presentationml/2006/ole">
            <mc:AlternateContent xmlns:mc="http://schemas.openxmlformats.org/markup-compatibility/2006">
              <mc:Choice xmlns:v="urn:schemas-microsoft-com:vml" Requires="v">
                <p:oleObj spid="_x0000_s3090" name="Equation" r:id="rId3" imgW="2463480" imgH="838080" progId="Equation.DSMT4">
                  <p:embed/>
                </p:oleObj>
              </mc:Choice>
              <mc:Fallback>
                <p:oleObj name="Equation" r:id="rId3" imgW="2463480" imgH="838080" progId="Equation.DSMT4">
                  <p:embed/>
                  <p:pic>
                    <p:nvPicPr>
                      <p:cNvPr id="0" name=""/>
                      <p:cNvPicPr/>
                      <p:nvPr/>
                    </p:nvPicPr>
                    <p:blipFill>
                      <a:blip r:embed="rId4"/>
                      <a:stretch>
                        <a:fillRect/>
                      </a:stretch>
                    </p:blipFill>
                    <p:spPr>
                      <a:xfrm>
                        <a:off x="656999" y="2327563"/>
                        <a:ext cx="4679271" cy="1591917"/>
                      </a:xfrm>
                      <a:prstGeom prst="rect">
                        <a:avLst/>
                      </a:prstGeom>
                    </p:spPr>
                  </p:pic>
                </p:oleObj>
              </mc:Fallback>
            </mc:AlternateContent>
          </a:graphicData>
        </a:graphic>
      </p:graphicFrame>
      <p:pic>
        <p:nvPicPr>
          <p:cNvPr id="8" name="Picture 7"/>
          <p:cNvPicPr>
            <a:picLocks noChangeAspect="1"/>
          </p:cNvPicPr>
          <p:nvPr/>
        </p:nvPicPr>
        <p:blipFill>
          <a:blip r:embed="rId5"/>
          <a:stretch>
            <a:fillRect/>
          </a:stretch>
        </p:blipFill>
        <p:spPr>
          <a:xfrm>
            <a:off x="838200" y="5152446"/>
            <a:ext cx="1145538" cy="830952"/>
          </a:xfrm>
          <a:prstGeom prst="rect">
            <a:avLst/>
          </a:prstGeom>
        </p:spPr>
      </p:pic>
      <p:sp>
        <p:nvSpPr>
          <p:cNvPr id="9" name="Content Placeholder 2"/>
          <p:cNvSpPr txBox="1">
            <a:spLocks/>
          </p:cNvSpPr>
          <p:nvPr/>
        </p:nvSpPr>
        <p:spPr>
          <a:xfrm>
            <a:off x="561229" y="4214192"/>
            <a:ext cx="10515600" cy="938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Minimising SSE wrt. to </a:t>
            </a:r>
            <a:r>
              <a:rPr lang="en-GB" i="1" dirty="0" smtClean="0">
                <a:latin typeface="Cambria Math" panose="02040503050406030204" pitchFamily="18" charset="0"/>
                <a:ea typeface="Cambria Math" panose="02040503050406030204" pitchFamily="18" charset="0"/>
              </a:rPr>
              <a:t>w </a:t>
            </a:r>
            <a:r>
              <a:rPr lang="en-GB" i="1" dirty="0" smtClean="0">
                <a:ea typeface="Cambria Math" panose="02040503050406030204" pitchFamily="18" charset="0"/>
              </a:rPr>
              <a:t> </a:t>
            </a:r>
            <a:r>
              <a:rPr lang="en-GB" dirty="0" smtClean="0">
                <a:ea typeface="Cambria Math" panose="02040503050406030204" pitchFamily="18" charset="0"/>
              </a:rPr>
              <a:t>we get</a:t>
            </a:r>
            <a:endParaRPr lang="en-GB" dirty="0" smtClean="0">
              <a:latin typeface="Cambria Math" panose="02040503050406030204" pitchFamily="18" charset="0"/>
              <a:ea typeface="Cambria Math" panose="02040503050406030204" pitchFamily="18" charset="0"/>
            </a:endParaRPr>
          </a:p>
          <a:p>
            <a:endParaRPr lang="en-GB" dirty="0" smtClean="0"/>
          </a:p>
          <a:p>
            <a:endParaRPr lang="en-GB" dirty="0"/>
          </a:p>
        </p:txBody>
      </p:sp>
      <p:pic>
        <p:nvPicPr>
          <p:cNvPr id="10" name="Picture 9"/>
          <p:cNvPicPr>
            <a:picLocks noChangeAspect="1"/>
          </p:cNvPicPr>
          <p:nvPr/>
        </p:nvPicPr>
        <p:blipFill>
          <a:blip r:embed="rId6"/>
          <a:stretch>
            <a:fillRect/>
          </a:stretch>
        </p:blipFill>
        <p:spPr>
          <a:xfrm>
            <a:off x="6270774" y="1769463"/>
            <a:ext cx="5439001" cy="4082400"/>
          </a:xfrm>
          <a:prstGeom prst="rect">
            <a:avLst/>
          </a:prstGeom>
        </p:spPr>
      </p:pic>
    </p:spTree>
    <p:extLst>
      <p:ext uri="{BB962C8B-B14F-4D97-AF65-F5344CB8AC3E}">
        <p14:creationId xmlns:p14="http://schemas.microsoft.com/office/powerpoint/2010/main" val="2918142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3700</TotalTime>
  <Words>705</Words>
  <Application>Microsoft Office PowerPoint</Application>
  <PresentationFormat>Widescreen</PresentationFormat>
  <Paragraphs>93</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Calibri Light</vt:lpstr>
      <vt:lpstr>Cambria Math</vt:lpstr>
      <vt:lpstr>Courier New</vt:lpstr>
      <vt:lpstr>Wingdings</vt:lpstr>
      <vt:lpstr>Office Theme</vt:lpstr>
      <vt:lpstr>Equation</vt:lpstr>
      <vt:lpstr>A brief introduction to data analysis</vt:lpstr>
      <vt:lpstr>What is data?</vt:lpstr>
      <vt:lpstr>Data analytics vs Machine learning </vt:lpstr>
      <vt:lpstr>Machine learning </vt:lpstr>
      <vt:lpstr>Machine Learning - Broad categories </vt:lpstr>
      <vt:lpstr>Examples</vt:lpstr>
      <vt:lpstr>Regression </vt:lpstr>
      <vt:lpstr>1 Parameter Linear Regression[2]</vt:lpstr>
      <vt:lpstr>Minimizing the sum of squared errors</vt:lpstr>
      <vt:lpstr>Polynomial regression</vt:lpstr>
      <vt:lpstr>Radial Basis Function function regression</vt:lpstr>
      <vt:lpstr>Introduction to Bayes theorem</vt:lpstr>
      <vt:lpstr>The equation[12]</vt:lpstr>
      <vt:lpstr>Finding the mean of an Gaussian distribution with known variance[10]</vt:lpstr>
      <vt:lpstr>Gaussian process regression</vt:lpstr>
      <vt:lpstr>Bibliography and References     </vt:lpstr>
    </vt:vector>
  </TitlesOfParts>
  <Company>WMG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Kumar Babu</dc:creator>
  <cp:lastModifiedBy>Manoj Kumar Babu</cp:lastModifiedBy>
  <cp:revision>49</cp:revision>
  <dcterms:created xsi:type="dcterms:W3CDTF">2018-05-15T13:32:11Z</dcterms:created>
  <dcterms:modified xsi:type="dcterms:W3CDTF">2018-05-21T12:39:49Z</dcterms:modified>
</cp:coreProperties>
</file>