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move the slide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1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882802-74F9-4DA0-B8BF-5C64711DAF4B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1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CustomShap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8EA2DF43-20F2-433F-95F5-7E2C3DDF5037}" type="datetime">
              <a:rPr lang="en-IN" sz="1000" b="0" strike="noStrike" spc="-1">
                <a:solidFill>
                  <a:srgbClr val="FFFFFF"/>
                </a:solidFill>
                <a:latin typeface="Century Gothic"/>
              </a:rPr>
              <a:t>12-12-2018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AAFF5013-3A90-4669-944A-149D40D491C3}" type="slidenum">
              <a:rPr lang="en-IN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PlaceHolder 12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69" name="PlaceHolder 14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FE9E2AE-130A-4551-9AD3-C1B75C6DC395}" type="datetime">
              <a:rPr lang="en-IN" sz="1000" b="1" strike="noStrike" spc="-1">
                <a:solidFill>
                  <a:srgbClr val="B31166"/>
                </a:solidFill>
                <a:latin typeface="Century Gothic"/>
              </a:rPr>
              <a:t>12-12-2018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0" name="PlaceHolder 15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BBE21230-BF4C-4933-BADA-98D21DBAC536}" type="slidenum">
              <a:rPr lang="en-IN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controller" TargetMode="External"/><Relationship Id="rId2" Type="http://schemas.openxmlformats.org/officeDocument/2006/relationships/hyperlink" Target="https://en.wikipedia.org/wiki/Vehicle_b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ltiplexing" TargetMode="External"/><Relationship Id="rId5" Type="http://schemas.openxmlformats.org/officeDocument/2006/relationships/hyperlink" Target="https://en.wikipedia.org/wiki/Message-based_protocol" TargetMode="External"/><Relationship Id="rId4" Type="http://schemas.openxmlformats.org/officeDocument/2006/relationships/hyperlink" Target="https://en.wikipedia.org/wiki/Host_compu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57840" y="258120"/>
            <a:ext cx="10384200" cy="2677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latin typeface="Century Gothic"/>
              </a:rPr>
              <a:t>ECE 4099 – </a:t>
            </a:r>
            <a:r>
              <a:rPr lang="en-US" sz="3600" spc="-1" dirty="0">
                <a:solidFill>
                  <a:srgbClr val="EBEBEB"/>
                </a:solidFill>
                <a:latin typeface="Century Gothic"/>
              </a:rPr>
              <a:t>Capstone Project</a:t>
            </a:r>
            <a:br>
              <a:rPr dirty="0"/>
            </a:br>
            <a:r>
              <a:rPr lang="en-US" sz="3600" b="1" spc="-1" dirty="0">
                <a:solidFill>
                  <a:srgbClr val="EBEBEB"/>
                </a:solidFill>
                <a:latin typeface="Century Gothic"/>
              </a:rPr>
              <a:t>CAN (Controlled Area Network) Protocol In Medical Instrumentation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257840" y="310284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1" strike="noStrike" cap="all" spc="-1" dirty="0">
                <a:solidFill>
                  <a:srgbClr val="EF53A5"/>
                </a:solidFill>
                <a:latin typeface="Century Gothic"/>
              </a:rPr>
              <a:t>K MANOJ MADHAV – 15BEC1078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116" name="Picture 4"/>
          <p:cNvPicPr/>
          <p:nvPr/>
        </p:nvPicPr>
        <p:blipFill>
          <a:blip r:embed="rId2"/>
          <a:stretch/>
        </p:blipFill>
        <p:spPr>
          <a:xfrm>
            <a:off x="7162920" y="5151600"/>
            <a:ext cx="4479120" cy="109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7C8C3-FB38-4029-AF46-E9D4C11AEAFE}"/>
              </a:ext>
            </a:extLst>
          </p:cNvPr>
          <p:cNvSpPr/>
          <p:nvPr/>
        </p:nvSpPr>
        <p:spPr>
          <a:xfrm>
            <a:off x="1154879" y="2030276"/>
            <a:ext cx="94101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A </a:t>
            </a: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</a:rPr>
              <a:t>Controller Area Network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 (</a:t>
            </a: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</a:rPr>
              <a:t>CAN bus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) is a robust 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hlinkClick r:id="rId2" tooltip="Vehicle b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vehicle bus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 standard designed to allow 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hlinkClick r:id="rId3" tooltip="Microcontroll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microcontrollers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 and devices to communicate with each other in applications without a 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hlinkClick r:id="rId4" tooltip="Host compu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host computer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endParaRPr lang="en-I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It is a 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hlinkClick r:id="rId5" tooltip="Message-based 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message-based protocol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, designed originally for 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hlinkClick r:id="rId6" tooltip="Multiplex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multiplex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 electrical wiring within automobiles to save on copper, but is also used in many other contexts.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40323-30BA-4F08-B4D2-754672B9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What is CAN?</a:t>
            </a:r>
          </a:p>
        </p:txBody>
      </p:sp>
    </p:spTree>
    <p:extLst>
      <p:ext uri="{BB962C8B-B14F-4D97-AF65-F5344CB8AC3E}">
        <p14:creationId xmlns:p14="http://schemas.microsoft.com/office/powerpoint/2010/main" val="319867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563620-20CD-4824-A0EB-A36A43A5E5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54880" y="1680480"/>
            <a:ext cx="9101228" cy="3818277"/>
          </a:xfrm>
        </p:spPr>
        <p:txBody>
          <a:bodyPr/>
          <a:lstStyle/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Network multiple </a:t>
            </a:r>
            <a:r>
              <a:rPr lang="en-US" sz="2000" u="sng" dirty="0">
                <a:solidFill>
                  <a:schemeClr val="bg1"/>
                </a:solidFill>
                <a:latin typeface="+mn-lt"/>
              </a:rPr>
              <a:t>microcontrollers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with 1 pair of wires.</a:t>
            </a:r>
          </a:p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Allow microcontrollers to communicate with each other.</a:t>
            </a:r>
          </a:p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High speed, real-time communication.</a:t>
            </a:r>
          </a:p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Provide noise immunity in an electrically noisy environment.</a:t>
            </a:r>
          </a:p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Low cost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ECFD6-A17E-4BDA-97FD-07EF98A7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Why CAN Protocol?</a:t>
            </a:r>
          </a:p>
        </p:txBody>
      </p:sp>
    </p:spTree>
    <p:extLst>
      <p:ext uri="{BB962C8B-B14F-4D97-AF65-F5344CB8AC3E}">
        <p14:creationId xmlns:p14="http://schemas.microsoft.com/office/powerpoint/2010/main" val="9634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109500-7DC9-4CEF-999E-3DB8260FDBA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54880" y="1680480"/>
            <a:ext cx="8825400" cy="4339080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First idea</a:t>
            </a:r>
            <a:r>
              <a:rPr lang="en-US" sz="2000" dirty="0">
                <a:solidFill>
                  <a:schemeClr val="bg1"/>
                </a:solidFill>
              </a:rPr>
              <a:t> - The idea of CAN was first conceived by engineers at Robert Bosch in Germany in the early 1980s.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u="sng" dirty="0">
                <a:solidFill>
                  <a:schemeClr val="bg1"/>
                </a:solidFill>
              </a:rPr>
              <a:t>Early focus</a:t>
            </a:r>
            <a:r>
              <a:rPr lang="en-US" sz="2000" dirty="0">
                <a:solidFill>
                  <a:schemeClr val="bg1"/>
                </a:solidFill>
              </a:rPr>
              <a:t> - develop a communication system between a number of ECUs (electronic control units).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u="sng" dirty="0">
                <a:solidFill>
                  <a:schemeClr val="bg1"/>
                </a:solidFill>
              </a:rPr>
              <a:t>New standard</a:t>
            </a:r>
            <a:r>
              <a:rPr lang="en-US" sz="2000" dirty="0">
                <a:solidFill>
                  <a:schemeClr val="bg1"/>
                </a:solidFill>
              </a:rPr>
              <a:t> - none of the communication protocols at that time met the specific requirements for speed and reliability so the engineers developed their own standard.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A99B8-587D-49CD-9806-17C00EBD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CAN History</a:t>
            </a:r>
          </a:p>
        </p:txBody>
      </p:sp>
    </p:spTree>
    <p:extLst>
      <p:ext uri="{BB962C8B-B14F-4D97-AF65-F5344CB8AC3E}">
        <p14:creationId xmlns:p14="http://schemas.microsoft.com/office/powerpoint/2010/main" val="211030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E339D-3177-4B22-B412-AE09D694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8" y="1936609"/>
            <a:ext cx="4646930" cy="3450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06425-3E9A-412D-AFE6-EE8FC2E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CAN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D5594-09F2-4236-B7D4-98281082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0151" y="3538151"/>
            <a:ext cx="4831545" cy="184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12F9E-3B44-462F-B457-67BDD59E78E8}"/>
              </a:ext>
            </a:extLst>
          </p:cNvPr>
          <p:cNvSpPr txBox="1"/>
          <p:nvPr/>
        </p:nvSpPr>
        <p:spPr>
          <a:xfrm>
            <a:off x="2075935" y="564367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CAN in OSI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A7E94-2CC1-43A4-8EA5-463D8404DDC1}"/>
              </a:ext>
            </a:extLst>
          </p:cNvPr>
          <p:cNvSpPr txBox="1"/>
          <p:nvPr/>
        </p:nvSpPr>
        <p:spPr>
          <a:xfrm>
            <a:off x="7418173" y="5643675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CAN Protocol b/w 2 µCs</a:t>
            </a:r>
          </a:p>
        </p:txBody>
      </p:sp>
    </p:spTree>
    <p:extLst>
      <p:ext uri="{BB962C8B-B14F-4D97-AF65-F5344CB8AC3E}">
        <p14:creationId xmlns:p14="http://schemas.microsoft.com/office/powerpoint/2010/main" val="37626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54287-730F-4661-9157-08EF930C6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3" b="20360"/>
          <a:stretch/>
        </p:blipFill>
        <p:spPr>
          <a:xfrm>
            <a:off x="5405604" y="2372498"/>
            <a:ext cx="6147963" cy="1836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4D1AA0-3E4A-44EA-8E13-319F40FB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CAN Message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CAC0C9-608C-4D05-8CFA-338CA51C246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06599" y="1952368"/>
            <a:ext cx="4250724" cy="4067192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1 bit –</a:t>
            </a:r>
            <a:r>
              <a:rPr lang="en-IN" sz="1600" dirty="0">
                <a:solidFill>
                  <a:schemeClr val="bg1"/>
                </a:solidFill>
              </a:rPr>
              <a:t> Start Of Frame (0 when Transmitting)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29 bit –</a:t>
            </a:r>
            <a:r>
              <a:rPr lang="en-IN" sz="1600" dirty="0">
                <a:solidFill>
                  <a:schemeClr val="bg1"/>
                </a:solidFill>
              </a:rPr>
              <a:t> CAN ID (Functional Addr and Message Priority)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1 bit –</a:t>
            </a:r>
            <a:r>
              <a:rPr lang="en-IN" sz="1600" dirty="0">
                <a:solidFill>
                  <a:schemeClr val="bg1"/>
                </a:solidFill>
              </a:rPr>
              <a:t> RTR (Remote transition Request)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6 bit –</a:t>
            </a:r>
            <a:r>
              <a:rPr lang="en-IN" sz="1600" dirty="0">
                <a:solidFill>
                  <a:schemeClr val="bg1"/>
                </a:solidFill>
              </a:rPr>
              <a:t> Control (provides length of Data)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0-64 bit –</a:t>
            </a:r>
            <a:r>
              <a:rPr lang="en-IN" sz="1600" dirty="0">
                <a:solidFill>
                  <a:schemeClr val="bg1"/>
                </a:solidFill>
              </a:rPr>
              <a:t> Data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16 bit –</a:t>
            </a:r>
            <a:r>
              <a:rPr lang="en-IN" sz="1600" dirty="0">
                <a:solidFill>
                  <a:schemeClr val="bg1"/>
                </a:solidFill>
              </a:rPr>
              <a:t> CRC (Cyclic Redundancy Check)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2 bit –</a:t>
            </a:r>
            <a:r>
              <a:rPr lang="en-IN" sz="1600" dirty="0">
                <a:solidFill>
                  <a:schemeClr val="bg1"/>
                </a:solidFill>
              </a:rPr>
              <a:t> Acknowledgement (Indicates status of CRC)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7 bit –</a:t>
            </a:r>
            <a:r>
              <a:rPr lang="en-IN" sz="1600" dirty="0">
                <a:solidFill>
                  <a:schemeClr val="bg1"/>
                </a:solidFill>
              </a:rPr>
              <a:t> End Of Frame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= </a:t>
            </a:r>
            <a:r>
              <a:rPr lang="en-IN" sz="1600" b="1" dirty="0">
                <a:solidFill>
                  <a:schemeClr val="bg1"/>
                </a:solidFill>
              </a:rPr>
              <a:t>126 bits </a:t>
            </a:r>
            <a:r>
              <a:rPr lang="en-IN" sz="1600" dirty="0">
                <a:solidFill>
                  <a:schemeClr val="bg1"/>
                </a:solidFill>
              </a:rPr>
              <a:t>message (In Total)</a:t>
            </a:r>
          </a:p>
        </p:txBody>
      </p:sp>
    </p:spTree>
    <p:extLst>
      <p:ext uri="{BB962C8B-B14F-4D97-AF65-F5344CB8AC3E}">
        <p14:creationId xmlns:p14="http://schemas.microsoft.com/office/powerpoint/2010/main" val="173212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33A3-7F1B-43F2-AFE2-4E7EA85A9F3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54880" y="2133964"/>
            <a:ext cx="8825400" cy="341604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Prioritising the messages obtained from various µCs.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Making outsourcing of various internal parts simpler.</a:t>
            </a:r>
          </a:p>
          <a:p>
            <a:r>
              <a:rPr lang="en-IN" sz="2000" dirty="0">
                <a:solidFill>
                  <a:schemeClr val="bg1"/>
                </a:solidFill>
              </a:rPr>
              <a:t>Standardised Communication Protocol for systems containing multiple-controllers.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Integrity of message received due to CRC.</a:t>
            </a:r>
          </a:p>
          <a:p>
            <a:r>
              <a:rPr lang="en-IN" sz="2000" dirty="0">
                <a:solidFill>
                  <a:schemeClr val="bg1"/>
                </a:solidFill>
              </a:rPr>
              <a:t>Simple implementation of CAN Comm. Protocol.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4844C-FF64-4A3B-8C7E-AA3E973A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880" y="973800"/>
            <a:ext cx="9064158" cy="7066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CAN in Medical Instrumentation?</a:t>
            </a:r>
          </a:p>
        </p:txBody>
      </p:sp>
    </p:spTree>
    <p:extLst>
      <p:ext uri="{BB962C8B-B14F-4D97-AF65-F5344CB8AC3E}">
        <p14:creationId xmlns:p14="http://schemas.microsoft.com/office/powerpoint/2010/main" val="336007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0" y="-598320"/>
            <a:ext cx="12191760" cy="761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260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What is CAN?</vt:lpstr>
      <vt:lpstr>Why CAN Protocol?</vt:lpstr>
      <vt:lpstr>CAN History</vt:lpstr>
      <vt:lpstr>CAN Execution</vt:lpstr>
      <vt:lpstr>CAN Message</vt:lpstr>
      <vt:lpstr>CAN in Medical Instrumentation?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3099 – Industrial Internship HEALTHCARE ATM - PROTOTYPE</dc:title>
  <dc:subject/>
  <dc:creator>Manoj Madhav</dc:creator>
  <dc:description/>
  <cp:lastModifiedBy>Manoj Madhav</cp:lastModifiedBy>
  <cp:revision>29</cp:revision>
  <dcterms:created xsi:type="dcterms:W3CDTF">2018-09-25T05:57:47Z</dcterms:created>
  <dcterms:modified xsi:type="dcterms:W3CDTF">2018-12-12T06:45:58Z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