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1" r:id="rId2"/>
    <p:sldId id="4437" r:id="rId3"/>
    <p:sldId id="4454" r:id="rId4"/>
    <p:sldId id="4442" r:id="rId5"/>
    <p:sldId id="4456" r:id="rId6"/>
    <p:sldId id="4457" r:id="rId7"/>
    <p:sldId id="4458" r:id="rId8"/>
    <p:sldId id="4462" r:id="rId9"/>
    <p:sldId id="4460" r:id="rId10"/>
    <p:sldId id="44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D09E00"/>
    <a:srgbClr val="CC9B00"/>
    <a:srgbClr val="99CC00"/>
    <a:srgbClr val="FF9900"/>
    <a:srgbClr val="669900"/>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8" autoAdjust="0"/>
    <p:restoredTop sz="94660"/>
  </p:normalViewPr>
  <p:slideViewPr>
    <p:cSldViewPr snapToGrid="0">
      <p:cViewPr varScale="1">
        <p:scale>
          <a:sx n="75" d="100"/>
          <a:sy n="75" d="100"/>
        </p:scale>
        <p:origin x="78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anoj\Desktop\DHL%20data%20insights%20on%20forecasting.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dirty="0" err="1"/>
              <a:t>Xt</a:t>
            </a:r>
            <a:endParaRPr lang="en-IN"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2225" cap="rnd">
              <a:solidFill>
                <a:schemeClr val="bg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Pt>
            <c:idx val="1"/>
            <c:marker>
              <c:symbol val="circle"/>
              <c:size val="3"/>
              <c:spPr>
                <a:solidFill>
                  <a:schemeClr val="bg1"/>
                </a:solidFill>
                <a:ln>
                  <a:noFill/>
                </a:ln>
                <a:effectLst>
                  <a:glow rad="63500">
                    <a:schemeClr val="accent1">
                      <a:satMod val="175000"/>
                      <a:alpha val="25000"/>
                    </a:schemeClr>
                  </a:glow>
                </a:effectLst>
              </c:spPr>
            </c:marker>
            <c:bubble3D val="0"/>
            <c:extLst>
              <c:ext xmlns:c16="http://schemas.microsoft.com/office/drawing/2014/chart" uri="{C3380CC4-5D6E-409C-BE32-E72D297353CC}">
                <c16:uniqueId val="{00000001-2CEC-472B-9A0E-525AB51C6F9D}"/>
              </c:ext>
            </c:extLst>
          </c:dPt>
          <c:yVal>
            <c:numRef>
              <c:f>'Time series parcel direct'!$C$3:$C$24</c:f>
              <c:numCache>
                <c:formatCode>General</c:formatCode>
                <c:ptCount val="22"/>
                <c:pt idx="0">
                  <c:v>6383</c:v>
                </c:pt>
                <c:pt idx="1">
                  <c:v>1701</c:v>
                </c:pt>
                <c:pt idx="2">
                  <c:v>1580</c:v>
                </c:pt>
                <c:pt idx="3">
                  <c:v>5620</c:v>
                </c:pt>
                <c:pt idx="4">
                  <c:v>1437</c:v>
                </c:pt>
                <c:pt idx="5">
                  <c:v>1089</c:v>
                </c:pt>
                <c:pt idx="6">
                  <c:v>3218</c:v>
                </c:pt>
                <c:pt idx="7">
                  <c:v>5604</c:v>
                </c:pt>
                <c:pt idx="8">
                  <c:v>2272</c:v>
                </c:pt>
                <c:pt idx="9">
                  <c:v>2222</c:v>
                </c:pt>
                <c:pt idx="10">
                  <c:v>2451</c:v>
                </c:pt>
                <c:pt idx="11">
                  <c:v>3006</c:v>
                </c:pt>
                <c:pt idx="12">
                  <c:v>5467</c:v>
                </c:pt>
                <c:pt idx="13">
                  <c:v>3222</c:v>
                </c:pt>
                <c:pt idx="14">
                  <c:v>2837</c:v>
                </c:pt>
                <c:pt idx="15">
                  <c:v>2740</c:v>
                </c:pt>
                <c:pt idx="16">
                  <c:v>5750</c:v>
                </c:pt>
                <c:pt idx="17">
                  <c:v>3066</c:v>
                </c:pt>
                <c:pt idx="18">
                  <c:v>2327</c:v>
                </c:pt>
                <c:pt idx="19">
                  <c:v>2514</c:v>
                </c:pt>
                <c:pt idx="20">
                  <c:v>4224</c:v>
                </c:pt>
                <c:pt idx="21">
                  <c:v>2423</c:v>
                </c:pt>
              </c:numCache>
            </c:numRef>
          </c:yVal>
          <c:smooth val="0"/>
          <c:extLst>
            <c:ext xmlns:c16="http://schemas.microsoft.com/office/drawing/2014/chart" uri="{C3380CC4-5D6E-409C-BE32-E72D297353CC}">
              <c16:uniqueId val="{00000000-2CEC-472B-9A0E-525AB51C6F9D}"/>
            </c:ext>
          </c:extLst>
        </c:ser>
        <c:dLbls>
          <c:showLegendKey val="0"/>
          <c:showVal val="0"/>
          <c:showCatName val="0"/>
          <c:showSerName val="0"/>
          <c:showPercent val="0"/>
          <c:showBubbleSize val="0"/>
        </c:dLbls>
        <c:axId val="1737382432"/>
        <c:axId val="1737384512"/>
      </c:scatterChart>
      <c:valAx>
        <c:axId val="1737382432"/>
        <c:scaling>
          <c:orientation val="minMax"/>
        </c:scaling>
        <c:delete val="0"/>
        <c:axPos val="b"/>
        <c:majorGridlines>
          <c:spPr>
            <a:ln w="9525" cap="flat" cmpd="sng" algn="ctr">
              <a:solidFill>
                <a:schemeClr val="bg2">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dirty="0"/>
                  <a:t>Weeks</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37384512"/>
        <c:crosses val="autoZero"/>
        <c:crossBetween val="midCat"/>
      </c:valAx>
      <c:valAx>
        <c:axId val="1737384512"/>
        <c:scaling>
          <c:orientation val="minMax"/>
        </c:scaling>
        <c:delete val="0"/>
        <c:axPos val="l"/>
        <c:majorGridlines>
          <c:spPr>
            <a:ln w="9525" cap="flat" cmpd="sng" algn="ctr">
              <a:solidFill>
                <a:schemeClr val="bg2">
                  <a:lumMod val="90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dirty="0"/>
                  <a:t>SKU </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37382432"/>
        <c:crosses val="autoZero"/>
        <c:crossBetween val="midCat"/>
      </c:valAx>
      <c:spPr>
        <a:noFill/>
        <a:ln>
          <a:noFill/>
        </a:ln>
        <a:effectLst/>
      </c:spPr>
    </c:plotArea>
    <c:plotVisOnly val="1"/>
    <c:dispBlanksAs val="gap"/>
    <c:showDLblsOverMax val="0"/>
  </c:chart>
  <c:spPr>
    <a:solidFill>
      <a:schemeClr val="accent4">
        <a:lumMod val="50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IN"/>
              <a:t>Seasonality</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spPr>
            <a:ln w="28575" cap="rnd">
              <a:solidFill>
                <a:schemeClr val="lt1">
                  <a:alpha val="50000"/>
                </a:schemeClr>
              </a:solid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yVal>
            <c:numRef>
              <c:f>'Time series parcel direct'!$G$3:$G$24</c:f>
              <c:numCache>
                <c:formatCode>General</c:formatCode>
                <c:ptCount val="22"/>
                <c:pt idx="0">
                  <c:v>7702.9911948636591</c:v>
                </c:pt>
                <c:pt idx="1">
                  <c:v>2208.3909551765987</c:v>
                </c:pt>
                <c:pt idx="2">
                  <c:v>1669.9367818114781</c:v>
                </c:pt>
                <c:pt idx="3">
                  <c:v>3862.6140859228331</c:v>
                </c:pt>
                <c:pt idx="4">
                  <c:v>1734.1686271375652</c:v>
                </c:pt>
                <c:pt idx="5">
                  <c:v>1413.8375956421612</c:v>
                </c:pt>
                <c:pt idx="6">
                  <c:v>3401.1750404236304</c:v>
                </c:pt>
                <c:pt idx="7">
                  <c:v>3851.6173198419142</c:v>
                </c:pt>
                <c:pt idx="8">
                  <c:v>2741.8448996914044</c:v>
                </c:pt>
                <c:pt idx="9">
                  <c:v>2884.7999426233996</c:v>
                </c:pt>
                <c:pt idx="10">
                  <c:v>2590.5158558354005</c:v>
                </c:pt>
                <c:pt idx="11">
                  <c:v>2066.0174274526757</c:v>
                </c:pt>
                <c:pt idx="12">
                  <c:v>6597.5642898824417</c:v>
                </c:pt>
                <c:pt idx="13">
                  <c:v>4183.0897457842457</c:v>
                </c:pt>
                <c:pt idx="14">
                  <c:v>2998.4877531640273</c:v>
                </c:pt>
                <c:pt idx="15">
                  <c:v>1883.1961913573955</c:v>
                </c:pt>
                <c:pt idx="16">
                  <c:v>6939.0881044126654</c:v>
                </c:pt>
                <c:pt idx="17">
                  <c:v>3980.5565364911536</c:v>
                </c:pt>
                <c:pt idx="18">
                  <c:v>2459.4575261236137</c:v>
                </c:pt>
                <c:pt idx="19">
                  <c:v>1727.8668704644133</c:v>
                </c:pt>
                <c:pt idx="20">
                  <c:v>5097.5144613981038</c:v>
                </c:pt>
                <c:pt idx="21">
                  <c:v>3145.7561930587294</c:v>
                </c:pt>
              </c:numCache>
            </c:numRef>
          </c:yVal>
          <c:smooth val="0"/>
          <c:extLst>
            <c:ext xmlns:c16="http://schemas.microsoft.com/office/drawing/2014/chart" uri="{C3380CC4-5D6E-409C-BE32-E72D297353CC}">
              <c16:uniqueId val="{00000000-FB56-4EFE-8EC2-5B8478066EE3}"/>
            </c:ext>
          </c:extLst>
        </c:ser>
        <c:dLbls>
          <c:showLegendKey val="0"/>
          <c:showVal val="0"/>
          <c:showCatName val="0"/>
          <c:showSerName val="0"/>
          <c:showPercent val="0"/>
          <c:showBubbleSize val="0"/>
        </c:dLbls>
        <c:axId val="730744592"/>
        <c:axId val="730746672"/>
      </c:scatterChart>
      <c:valAx>
        <c:axId val="730744592"/>
        <c:scaling>
          <c:orientation val="minMax"/>
        </c:scaling>
        <c:delete val="0"/>
        <c:axPos val="b"/>
        <c:majorGridlines>
          <c:spPr>
            <a:ln w="9525" cap="flat" cmpd="sng" algn="ctr">
              <a:solidFill>
                <a:schemeClr val="lt1">
                  <a:alpha val="2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30746672"/>
        <c:crosses val="autoZero"/>
        <c:crossBetween val="midCat"/>
      </c:valAx>
      <c:valAx>
        <c:axId val="730746672"/>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30744592"/>
        <c:crosses val="autoZero"/>
        <c:crossBetween val="midCat"/>
      </c:valAx>
      <c:spPr>
        <a:noFill/>
        <a:ln>
          <a:noFill/>
        </a:ln>
        <a:effectLst/>
      </c:spPr>
    </c:plotArea>
    <c:plotVisOnly val="1"/>
    <c:dispBlanksAs val="gap"/>
    <c:showDLblsOverMax val="0"/>
  </c:chart>
  <c:spPr>
    <a:solidFill>
      <a:schemeClr val="accent4">
        <a:lumMod val="50000"/>
      </a:schemeClr>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Trend (</a:t>
            </a:r>
            <a:r>
              <a:rPr lang="en-IN" sz="1400" b="0" i="0" u="none" strike="noStrike" baseline="0" dirty="0">
                <a:effectLst/>
              </a:rPr>
              <a:t>Packet Plus) </a:t>
            </a:r>
            <a:r>
              <a:rPr lang="en-IN" dirty="0"/>
              <a:t> </a:t>
            </a:r>
          </a:p>
        </c:rich>
      </c:tx>
      <c:layout>
        <c:manualLayout>
          <c:xMode val="edge"/>
          <c:yMode val="edge"/>
          <c:x val="0.42762038683282044"/>
          <c:y val="2.21249665730081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'Time series Packet plus '!$E$3:$E$24</c:f>
              <c:numCache>
                <c:formatCode>#,##0</c:formatCode>
                <c:ptCount val="22"/>
                <c:pt idx="1">
                  <c:v>48320</c:v>
                </c:pt>
                <c:pt idx="2">
                  <c:v>37040.5</c:v>
                </c:pt>
                <c:pt idx="3">
                  <c:v>37890.642857142855</c:v>
                </c:pt>
                <c:pt idx="4">
                  <c:v>35485.71428571429</c:v>
                </c:pt>
                <c:pt idx="5">
                  <c:v>30643.785714285714</c:v>
                </c:pt>
                <c:pt idx="6">
                  <c:v>35745.21428571429</c:v>
                </c:pt>
                <c:pt idx="7">
                  <c:v>44010.571428571428</c:v>
                </c:pt>
                <c:pt idx="8">
                  <c:v>43256.357142857145</c:v>
                </c:pt>
                <c:pt idx="9">
                  <c:v>39397.571428571428</c:v>
                </c:pt>
                <c:pt idx="10">
                  <c:v>37292.071428571428</c:v>
                </c:pt>
                <c:pt idx="11">
                  <c:v>41168.357142857145</c:v>
                </c:pt>
                <c:pt idx="12">
                  <c:v>43373.071428571428</c:v>
                </c:pt>
                <c:pt idx="13">
                  <c:v>35147.571428571428</c:v>
                </c:pt>
                <c:pt idx="14">
                  <c:v>27293.642857142859</c:v>
                </c:pt>
                <c:pt idx="15">
                  <c:v>33876</c:v>
                </c:pt>
              </c:numCache>
            </c:numRef>
          </c:yVal>
          <c:smooth val="0"/>
          <c:extLst>
            <c:ext xmlns:c16="http://schemas.microsoft.com/office/drawing/2014/chart" uri="{C3380CC4-5D6E-409C-BE32-E72D297353CC}">
              <c16:uniqueId val="{00000000-E645-496C-B53E-3B213894DB59}"/>
            </c:ext>
          </c:extLst>
        </c:ser>
        <c:dLbls>
          <c:showLegendKey val="0"/>
          <c:showVal val="0"/>
          <c:showCatName val="0"/>
          <c:showSerName val="0"/>
          <c:showPercent val="0"/>
          <c:showBubbleSize val="0"/>
        </c:dLbls>
        <c:axId val="724241440"/>
        <c:axId val="724248928"/>
      </c:scatterChart>
      <c:valAx>
        <c:axId val="724241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248928"/>
        <c:crosses val="autoZero"/>
        <c:crossBetween val="midCat"/>
      </c:valAx>
      <c:valAx>
        <c:axId val="724248928"/>
        <c:scaling>
          <c:orientation val="minMax"/>
          <c:min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Trend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241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Trend (</a:t>
            </a:r>
            <a:r>
              <a:rPr lang="en-IN" sz="1400" b="0" i="0" u="none" strike="noStrike" baseline="0" dirty="0">
                <a:effectLst/>
              </a:rPr>
              <a:t>Parcel Direct) </a:t>
            </a:r>
            <a:r>
              <a:rPr lang="en-IN"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'Time series parcel direct'!$E$3:$E$24</c:f>
              <c:numCache>
                <c:formatCode>#,##0</c:formatCode>
                <c:ptCount val="22"/>
                <c:pt idx="1">
                  <c:v>2948.3571428571431</c:v>
                </c:pt>
                <c:pt idx="2">
                  <c:v>2933.5</c:v>
                </c:pt>
                <c:pt idx="3">
                  <c:v>3020.1428571428569</c:v>
                </c:pt>
                <c:pt idx="4">
                  <c:v>2839.6428571428569</c:v>
                </c:pt>
                <c:pt idx="5">
                  <c:v>2725.3571428571431</c:v>
                </c:pt>
                <c:pt idx="6">
                  <c:v>3150.1428571428569</c:v>
                </c:pt>
                <c:pt idx="7">
                  <c:v>3463.1428571428569</c:v>
                </c:pt>
                <c:pt idx="8">
                  <c:v>3265.7857142857147</c:v>
                </c:pt>
                <c:pt idx="9">
                  <c:v>3101.5714285714284</c:v>
                </c:pt>
                <c:pt idx="10">
                  <c:v>3387</c:v>
                </c:pt>
                <c:pt idx="11">
                  <c:v>3682.9285714285716</c:v>
                </c:pt>
                <c:pt idx="12">
                  <c:v>3678.3571428571427</c:v>
                </c:pt>
                <c:pt idx="13">
                  <c:v>3418.9285714285716</c:v>
                </c:pt>
                <c:pt idx="14">
                  <c:v>3279.5714285714284</c:v>
                </c:pt>
                <c:pt idx="15">
                  <c:v>3321.5714285714284</c:v>
                </c:pt>
              </c:numCache>
            </c:numRef>
          </c:yVal>
          <c:smooth val="0"/>
          <c:extLst>
            <c:ext xmlns:c16="http://schemas.microsoft.com/office/drawing/2014/chart" uri="{C3380CC4-5D6E-409C-BE32-E72D297353CC}">
              <c16:uniqueId val="{00000000-7253-45FC-854A-9A011ECFF754}"/>
            </c:ext>
          </c:extLst>
        </c:ser>
        <c:dLbls>
          <c:showLegendKey val="0"/>
          <c:showVal val="0"/>
          <c:showCatName val="0"/>
          <c:showSerName val="0"/>
          <c:showPercent val="0"/>
          <c:showBubbleSize val="0"/>
        </c:dLbls>
        <c:axId val="724241440"/>
        <c:axId val="724248928"/>
      </c:scatterChart>
      <c:valAx>
        <c:axId val="724241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Weeks</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248928"/>
        <c:crosses val="autoZero"/>
        <c:crossBetween val="midCat"/>
      </c:valAx>
      <c:valAx>
        <c:axId val="724248928"/>
        <c:scaling>
          <c:orientation val="minMax"/>
          <c:min val="2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Trend</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241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Trend (</a:t>
            </a:r>
            <a:r>
              <a:rPr lang="en-IN" sz="1400" b="0" i="0" u="none" strike="noStrike" baseline="0" dirty="0">
                <a:effectLst/>
              </a:rPr>
              <a:t>Business) </a:t>
            </a:r>
            <a:r>
              <a:rPr lang="en-IN"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rgbClr val="FF0000"/>
              </a:solidFill>
              <a:ln w="9525">
                <a:solidFill>
                  <a:schemeClr val="accent2"/>
                </a:solidFill>
              </a:ln>
              <a:effectLst/>
            </c:spPr>
          </c:marker>
          <c:yVal>
            <c:numRef>
              <c:f>'Time series business'!$E$3:$E$24</c:f>
              <c:numCache>
                <c:formatCode>#,##0</c:formatCode>
                <c:ptCount val="22"/>
                <c:pt idx="1">
                  <c:v>11169.357142857143</c:v>
                </c:pt>
                <c:pt idx="2">
                  <c:v>10218.071428571428</c:v>
                </c:pt>
                <c:pt idx="3">
                  <c:v>9810.0714285714275</c:v>
                </c:pt>
                <c:pt idx="4">
                  <c:v>8950.5</c:v>
                </c:pt>
                <c:pt idx="5">
                  <c:v>7668.5</c:v>
                </c:pt>
                <c:pt idx="6">
                  <c:v>6989.2142857142862</c:v>
                </c:pt>
                <c:pt idx="7">
                  <c:v>6372.9285714285716</c:v>
                </c:pt>
                <c:pt idx="8">
                  <c:v>5578.4285714285716</c:v>
                </c:pt>
                <c:pt idx="9">
                  <c:v>4621.2857142857138</c:v>
                </c:pt>
                <c:pt idx="10">
                  <c:v>3657.9285714285716</c:v>
                </c:pt>
                <c:pt idx="11">
                  <c:v>2789.6428571428569</c:v>
                </c:pt>
                <c:pt idx="12">
                  <c:v>2065.1428571428569</c:v>
                </c:pt>
                <c:pt idx="13">
                  <c:v>1466.5</c:v>
                </c:pt>
                <c:pt idx="14">
                  <c:v>965.21428571428567</c:v>
                </c:pt>
                <c:pt idx="15">
                  <c:v>622.57142857142856</c:v>
                </c:pt>
              </c:numCache>
            </c:numRef>
          </c:yVal>
          <c:smooth val="0"/>
          <c:extLst>
            <c:ext xmlns:c16="http://schemas.microsoft.com/office/drawing/2014/chart" uri="{C3380CC4-5D6E-409C-BE32-E72D297353CC}">
              <c16:uniqueId val="{00000000-4704-4166-827B-3EB1842EDD16}"/>
            </c:ext>
          </c:extLst>
        </c:ser>
        <c:dLbls>
          <c:showLegendKey val="0"/>
          <c:showVal val="0"/>
          <c:showCatName val="0"/>
          <c:showSerName val="0"/>
          <c:showPercent val="0"/>
          <c:showBubbleSize val="0"/>
        </c:dLbls>
        <c:axId val="724241440"/>
        <c:axId val="724248928"/>
      </c:scatterChart>
      <c:valAx>
        <c:axId val="72424144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248928"/>
        <c:crosses val="autoZero"/>
        <c:crossBetween val="midCat"/>
      </c:valAx>
      <c:valAx>
        <c:axId val="724248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241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aseline="0" dirty="0"/>
              <a:t>Trend (</a:t>
            </a:r>
            <a:r>
              <a:rPr lang="en-IN" sz="1400" b="0" i="0" u="none" strike="noStrike" baseline="0" dirty="0">
                <a:effectLst/>
              </a:rPr>
              <a:t>Packet)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rgbClr val="FF0000"/>
              </a:solidFill>
              <a:ln w="9525">
                <a:solidFill>
                  <a:schemeClr val="accent2"/>
                </a:solidFill>
              </a:ln>
              <a:effectLst/>
            </c:spPr>
          </c:marker>
          <c:yVal>
            <c:numRef>
              <c:f>'Time series Packet '!$E$3:$E$24</c:f>
              <c:numCache>
                <c:formatCode>#,##0</c:formatCode>
                <c:ptCount val="22"/>
                <c:pt idx="1">
                  <c:v>7491.4285714285716</c:v>
                </c:pt>
                <c:pt idx="2">
                  <c:v>7407.3571428571431</c:v>
                </c:pt>
                <c:pt idx="3">
                  <c:v>6840.7857142857138</c:v>
                </c:pt>
                <c:pt idx="4">
                  <c:v>5867.7142857142862</c:v>
                </c:pt>
                <c:pt idx="5">
                  <c:v>4817.8571428571431</c:v>
                </c:pt>
                <c:pt idx="6">
                  <c:v>4508.5714285714284</c:v>
                </c:pt>
                <c:pt idx="7">
                  <c:v>3897.6428571428569</c:v>
                </c:pt>
                <c:pt idx="8">
                  <c:v>2749.2857142857142</c:v>
                </c:pt>
                <c:pt idx="9">
                  <c:v>2111.1428571428573</c:v>
                </c:pt>
                <c:pt idx="10">
                  <c:v>1991.4285714285716</c:v>
                </c:pt>
                <c:pt idx="11">
                  <c:v>1981.5714285714284</c:v>
                </c:pt>
                <c:pt idx="12">
                  <c:v>1907.0714285714284</c:v>
                </c:pt>
                <c:pt idx="13">
                  <c:v>1509.5</c:v>
                </c:pt>
                <c:pt idx="14">
                  <c:v>1168.4285714285716</c:v>
                </c:pt>
                <c:pt idx="15">
                  <c:v>1144.1428571428571</c:v>
                </c:pt>
              </c:numCache>
            </c:numRef>
          </c:yVal>
          <c:smooth val="0"/>
          <c:extLst>
            <c:ext xmlns:c16="http://schemas.microsoft.com/office/drawing/2014/chart" uri="{C3380CC4-5D6E-409C-BE32-E72D297353CC}">
              <c16:uniqueId val="{00000000-D8CC-442E-AE98-9B0AC102898A}"/>
            </c:ext>
          </c:extLst>
        </c:ser>
        <c:dLbls>
          <c:showLegendKey val="0"/>
          <c:showVal val="0"/>
          <c:showCatName val="0"/>
          <c:showSerName val="0"/>
          <c:showPercent val="0"/>
          <c:showBubbleSize val="0"/>
        </c:dLbls>
        <c:axId val="724241440"/>
        <c:axId val="724248928"/>
      </c:scatterChart>
      <c:valAx>
        <c:axId val="72424144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248928"/>
        <c:crosses val="autoZero"/>
        <c:crossBetween val="midCat"/>
      </c:valAx>
      <c:valAx>
        <c:axId val="724248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241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Packet Plus IR%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'Time series Packet plus '!$I$3:$I$24</c:f>
              <c:numCache>
                <c:formatCode>0.00%</c:formatCode>
                <c:ptCount val="22"/>
                <c:pt idx="1">
                  <c:v>0.58836326191187938</c:v>
                </c:pt>
                <c:pt idx="2">
                  <c:v>-6.9679993957022079E-3</c:v>
                </c:pt>
                <c:pt idx="3">
                  <c:v>0.59356832893723321</c:v>
                </c:pt>
                <c:pt idx="4">
                  <c:v>-6.7709205451893092E-3</c:v>
                </c:pt>
                <c:pt idx="5">
                  <c:v>-0.42876522771486825</c:v>
                </c:pt>
                <c:pt idx="6">
                  <c:v>2.518829743801048E-2</c:v>
                </c:pt>
                <c:pt idx="7">
                  <c:v>1.3138588879797171E-2</c:v>
                </c:pt>
                <c:pt idx="8">
                  <c:v>-0.24600448819356277</c:v>
                </c:pt>
                <c:pt idx="9">
                  <c:v>-0.30757475703505555</c:v>
                </c:pt>
                <c:pt idx="10">
                  <c:v>-0.37334065263918065</c:v>
                </c:pt>
                <c:pt idx="11">
                  <c:v>-2.6680429970175983E-2</c:v>
                </c:pt>
                <c:pt idx="12">
                  <c:v>0.4351815631022935</c:v>
                </c:pt>
                <c:pt idx="13">
                  <c:v>0.29403291594467695</c:v>
                </c:pt>
                <c:pt idx="14">
                  <c:v>-6.5738416946762605E-3</c:v>
                </c:pt>
                <c:pt idx="15">
                  <c:v>-2.7803328423683382E-2</c:v>
                </c:pt>
              </c:numCache>
            </c:numRef>
          </c:yVal>
          <c:smooth val="0"/>
          <c:extLst>
            <c:ext xmlns:c16="http://schemas.microsoft.com/office/drawing/2014/chart" uri="{C3380CC4-5D6E-409C-BE32-E72D297353CC}">
              <c16:uniqueId val="{00000000-BF63-4225-B37C-85DC5075CC94}"/>
            </c:ext>
          </c:extLst>
        </c:ser>
        <c:dLbls>
          <c:showLegendKey val="0"/>
          <c:showVal val="0"/>
          <c:showCatName val="0"/>
          <c:showSerName val="0"/>
          <c:showPercent val="0"/>
          <c:showBubbleSize val="0"/>
        </c:dLbls>
        <c:axId val="536232624"/>
        <c:axId val="536233040"/>
      </c:scatterChart>
      <c:valAx>
        <c:axId val="53623262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233040"/>
        <c:crosses val="autoZero"/>
        <c:crossBetween val="midCat"/>
      </c:valAx>
      <c:valAx>
        <c:axId val="5362330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232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Parcel Direct IR%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'Time series parcel direct'!$I$3:$I$24</c:f>
              <c:numCache>
                <c:formatCode>0.00%</c:formatCode>
                <c:ptCount val="22"/>
                <c:pt idx="1">
                  <c:v>-0.25097576440941977</c:v>
                </c:pt>
                <c:pt idx="2">
                  <c:v>-0.43073571439867797</c:v>
                </c:pt>
                <c:pt idx="3">
                  <c:v>0.27895078763823061</c:v>
                </c:pt>
                <c:pt idx="4">
                  <c:v>-0.38930044573196038</c:v>
                </c:pt>
                <c:pt idx="5">
                  <c:v>-0.48122850638211884</c:v>
                </c:pt>
                <c:pt idx="6">
                  <c:v>7.9689142576999453E-2</c:v>
                </c:pt>
                <c:pt idx="7">
                  <c:v>0.11217396414872541</c:v>
                </c:pt>
                <c:pt idx="8">
                  <c:v>-0.16043331082697979</c:v>
                </c:pt>
                <c:pt idx="9">
                  <c:v>-6.9890857244539722E-2</c:v>
                </c:pt>
                <c:pt idx="10">
                  <c:v>-0.23515918044422776</c:v>
                </c:pt>
                <c:pt idx="11">
                  <c:v>-0.439028645985581</c:v>
                </c:pt>
                <c:pt idx="12">
                  <c:v>0.79361710504212257</c:v>
                </c:pt>
                <c:pt idx="13">
                  <c:v>0.22350896147455213</c:v>
                </c:pt>
                <c:pt idx="14">
                  <c:v>-8.5707441209731602E-2</c:v>
                </c:pt>
                <c:pt idx="15">
                  <c:v>-0.43304058580268506</c:v>
                </c:pt>
              </c:numCache>
            </c:numRef>
          </c:yVal>
          <c:smooth val="0"/>
          <c:extLst>
            <c:ext xmlns:c16="http://schemas.microsoft.com/office/drawing/2014/chart" uri="{C3380CC4-5D6E-409C-BE32-E72D297353CC}">
              <c16:uniqueId val="{00000000-914D-41E2-AF7E-B8A16C94B15F}"/>
            </c:ext>
          </c:extLst>
        </c:ser>
        <c:dLbls>
          <c:showLegendKey val="0"/>
          <c:showVal val="0"/>
          <c:showCatName val="0"/>
          <c:showSerName val="0"/>
          <c:showPercent val="0"/>
          <c:showBubbleSize val="0"/>
        </c:dLbls>
        <c:axId val="536232624"/>
        <c:axId val="536233040"/>
      </c:scatterChart>
      <c:valAx>
        <c:axId val="53623262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233040"/>
        <c:crosses val="autoZero"/>
        <c:crossBetween val="midCat"/>
      </c:valAx>
      <c:valAx>
        <c:axId val="5362330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232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'REGRESSION Use'!$L$1</c:f>
              <c:strCache>
                <c:ptCount val="1"/>
                <c:pt idx="0">
                  <c:v>Forecast</c:v>
                </c:pt>
              </c:strCache>
            </c:strRef>
          </c:tx>
          <c:spPr>
            <a:ln w="50800" cap="rnd">
              <a:solidFill>
                <a:srgbClr val="0070C0"/>
              </a:solidFill>
              <a:round/>
            </a:ln>
            <a:effectLst>
              <a:outerShdw blurRad="57150" dist="19050" dir="5400000" algn="ctr" rotWithShape="0">
                <a:srgbClr val="000000">
                  <a:alpha val="63000"/>
                </a:srgbClr>
              </a:outerShdw>
            </a:effectLst>
          </c:spPr>
          <c:marker>
            <c:symbol val="none"/>
          </c:marker>
          <c:cat>
            <c:numRef>
              <c:f>'REGRESSION Use'!$J$2:$J$25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'REGRESSION Use'!$L$2:$L$25</c:f>
              <c:numCache>
                <c:formatCode>General</c:formatCode>
                <c:ptCount val="24"/>
                <c:pt idx="0">
                  <c:v>173348.54300000001</c:v>
                </c:pt>
                <c:pt idx="1">
                  <c:v>460403.15899999999</c:v>
                </c:pt>
                <c:pt idx="2">
                  <c:v>343604.23400000005</c:v>
                </c:pt>
                <c:pt idx="3">
                  <c:v>273990.17000000004</c:v>
                </c:pt>
                <c:pt idx="4">
                  <c:v>370384.31599999999</c:v>
                </c:pt>
                <c:pt idx="5">
                  <c:v>413982.89899999998</c:v>
                </c:pt>
                <c:pt idx="6">
                  <c:v>214789.37300000002</c:v>
                </c:pt>
                <c:pt idx="7">
                  <c:v>280409.00900000002</c:v>
                </c:pt>
                <c:pt idx="8">
                  <c:v>306070.76</c:v>
                </c:pt>
                <c:pt idx="9">
                  <c:v>383518.58299999998</c:v>
                </c:pt>
                <c:pt idx="10">
                  <c:v>231425.56700000001</c:v>
                </c:pt>
                <c:pt idx="11">
                  <c:v>227654.261</c:v>
                </c:pt>
                <c:pt idx="12">
                  <c:v>254249.315</c:v>
                </c:pt>
                <c:pt idx="13">
                  <c:v>776186.09299999999</c:v>
                </c:pt>
                <c:pt idx="14">
                  <c:v>259623.29</c:v>
                </c:pt>
                <c:pt idx="15">
                  <c:v>220427.285</c:v>
                </c:pt>
                <c:pt idx="16">
                  <c:v>240810.296</c:v>
                </c:pt>
                <c:pt idx="17">
                  <c:v>262605.50599999999</c:v>
                </c:pt>
                <c:pt idx="18">
                  <c:v>336262.97600000002</c:v>
                </c:pt>
                <c:pt idx="19">
                  <c:v>237890.663</c:v>
                </c:pt>
                <c:pt idx="20">
                  <c:v>222639.45800000001</c:v>
                </c:pt>
                <c:pt idx="21">
                  <c:v>236723.35399999999</c:v>
                </c:pt>
                <c:pt idx="22">
                  <c:v>206226.386</c:v>
                </c:pt>
                <c:pt idx="23">
                  <c:v>157885.1</c:v>
                </c:pt>
              </c:numCache>
            </c:numRef>
          </c:val>
          <c:smooth val="1"/>
          <c:extLst>
            <c:ext xmlns:c16="http://schemas.microsoft.com/office/drawing/2014/chart" uri="{C3380CC4-5D6E-409C-BE32-E72D297353CC}">
              <c16:uniqueId val="{00000000-F56D-48FB-A49E-0CE44B7D6A2B}"/>
            </c:ext>
          </c:extLst>
        </c:ser>
        <c:ser>
          <c:idx val="1"/>
          <c:order val="1"/>
          <c:tx>
            <c:strRef>
              <c:f>'REGRESSION Use'!$M$1</c:f>
              <c:strCache>
                <c:ptCount val="1"/>
                <c:pt idx="0">
                  <c:v>Actual</c:v>
                </c:pt>
              </c:strCache>
            </c:strRef>
          </c:tx>
          <c:spPr>
            <a:ln w="38100" cap="rnd">
              <a:solidFill>
                <a:srgbClr val="C00000"/>
              </a:solidFill>
              <a:round/>
            </a:ln>
            <a:effectLst>
              <a:outerShdw blurRad="57150" dist="19050" dir="5400000" algn="ctr" rotWithShape="0">
                <a:srgbClr val="000000">
                  <a:alpha val="63000"/>
                </a:srgbClr>
              </a:outerShdw>
            </a:effectLst>
          </c:spPr>
          <c:marker>
            <c:symbol val="none"/>
          </c:marker>
          <c:cat>
            <c:numRef>
              <c:f>'REGRESSION Use'!$J$2:$J$25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'REGRESSION Use'!$M$2:$M$24</c:f>
              <c:numCache>
                <c:formatCode>General</c:formatCode>
                <c:ptCount val="23"/>
                <c:pt idx="0">
                  <c:v>35627.04000000003</c:v>
                </c:pt>
                <c:pt idx="1">
                  <c:v>425343.2400000054</c:v>
                </c:pt>
                <c:pt idx="2">
                  <c:v>325720.77999999793</c:v>
                </c:pt>
                <c:pt idx="3">
                  <c:v>243938.65000000011</c:v>
                </c:pt>
                <c:pt idx="4">
                  <c:v>354607.3900000006</c:v>
                </c:pt>
                <c:pt idx="5">
                  <c:v>431338.93000000017</c:v>
                </c:pt>
                <c:pt idx="6">
                  <c:v>159613.10000000036</c:v>
                </c:pt>
                <c:pt idx="7">
                  <c:v>285876.51999999996</c:v>
                </c:pt>
                <c:pt idx="8">
                  <c:v>318437.29000000359</c:v>
                </c:pt>
                <c:pt idx="9">
                  <c:v>406284.58999999939</c:v>
                </c:pt>
                <c:pt idx="10">
                  <c:v>228512.8800000037</c:v>
                </c:pt>
                <c:pt idx="11">
                  <c:v>234764.86000000179</c:v>
                </c:pt>
                <c:pt idx="12">
                  <c:v>331537.76000000123</c:v>
                </c:pt>
                <c:pt idx="13">
                  <c:v>748100.92999999842</c:v>
                </c:pt>
                <c:pt idx="14">
                  <c:v>370191.65000000142</c:v>
                </c:pt>
                <c:pt idx="15">
                  <c:v>232188.31999999893</c:v>
                </c:pt>
                <c:pt idx="16">
                  <c:v>299539.76000000094</c:v>
                </c:pt>
                <c:pt idx="17">
                  <c:v>278264.2200000005</c:v>
                </c:pt>
                <c:pt idx="18">
                  <c:v>369649.10999999993</c:v>
                </c:pt>
                <c:pt idx="19">
                  <c:v>292603.8300000017</c:v>
                </c:pt>
                <c:pt idx="20">
                  <c:v>246681.49000000008</c:v>
                </c:pt>
                <c:pt idx="21">
                  <c:v>219962.3700000002</c:v>
                </c:pt>
              </c:numCache>
            </c:numRef>
          </c:val>
          <c:smooth val="1"/>
          <c:extLst>
            <c:ext xmlns:c16="http://schemas.microsoft.com/office/drawing/2014/chart" uri="{C3380CC4-5D6E-409C-BE32-E72D297353CC}">
              <c16:uniqueId val="{00000001-F56D-48FB-A49E-0CE44B7D6A2B}"/>
            </c:ext>
          </c:extLst>
        </c:ser>
        <c:dLbls>
          <c:showLegendKey val="0"/>
          <c:showVal val="0"/>
          <c:showCatName val="0"/>
          <c:showSerName val="0"/>
          <c:showPercent val="0"/>
          <c:showBubbleSize val="0"/>
        </c:dLbls>
        <c:smooth val="0"/>
        <c:axId val="1116685248"/>
        <c:axId val="1116684416"/>
      </c:lineChart>
      <c:catAx>
        <c:axId val="111668524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6684416"/>
        <c:crosses val="autoZero"/>
        <c:auto val="1"/>
        <c:lblAlgn val="ctr"/>
        <c:lblOffset val="100"/>
        <c:noMultiLvlLbl val="0"/>
      </c:catAx>
      <c:valAx>
        <c:axId val="11166844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668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0.66353</cdr:x>
      <cdr:y>0.19298</cdr:y>
    </cdr:from>
    <cdr:to>
      <cdr:x>0.97018</cdr:x>
      <cdr:y>0.42051</cdr:y>
    </cdr:to>
    <cdr:sp macro="" textlink="">
      <cdr:nvSpPr>
        <cdr:cNvPr id="2" name="TextBox 1">
          <a:extLst xmlns:a="http://schemas.openxmlformats.org/drawingml/2006/main">
            <a:ext uri="{FF2B5EF4-FFF2-40B4-BE49-F238E27FC236}">
              <a16:creationId xmlns:a16="http://schemas.microsoft.com/office/drawing/2014/main" id="{7E72F6FC-F1A2-4CC2-8905-A7B397C14A6F}"/>
            </a:ext>
          </a:extLst>
        </cdr:cNvPr>
        <cdr:cNvSpPr txBox="1"/>
      </cdr:nvSpPr>
      <cdr:spPr>
        <a:xfrm xmlns:a="http://schemas.openxmlformats.org/drawingml/2006/main">
          <a:off x="6358034" y="1015399"/>
          <a:ext cx="2938367" cy="11971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600" b="1" dirty="0">
              <a:solidFill>
                <a:schemeClr val="bg1"/>
              </a:solidFill>
            </a:rPr>
            <a:t>On Average</a:t>
          </a:r>
          <a:r>
            <a:rPr lang="en-IN" sz="1600" b="1" baseline="0" dirty="0">
              <a:solidFill>
                <a:schemeClr val="bg1"/>
              </a:solidFill>
            </a:rPr>
            <a:t> there is 6% difference between the two figures</a:t>
          </a:r>
          <a:endParaRPr lang="en-IN" sz="1600" b="1" dirty="0">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52293-B605-426B-97A9-B7F8BF8E13B7}" type="datetimeFigureOut">
              <a:rPr lang="en-IN" smtClean="0"/>
              <a:t>09-06-2024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4D1AE-5720-438A-8244-DE6F964CA76C}" type="slidenum">
              <a:rPr lang="en-IN" smtClean="0"/>
              <a:t>‹#›</a:t>
            </a:fld>
            <a:endParaRPr lang="en-IN"/>
          </a:p>
        </p:txBody>
      </p:sp>
    </p:spTree>
    <p:extLst>
      <p:ext uri="{BB962C8B-B14F-4D97-AF65-F5344CB8AC3E}">
        <p14:creationId xmlns:p14="http://schemas.microsoft.com/office/powerpoint/2010/main" val="281727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map gives how complex the network of DHL is ? Its just visualization of one month shipments, So imagine how much important data is to derive the insights in right direction.</a:t>
            </a:r>
            <a:endParaRPr lang="en-IN" dirty="0"/>
          </a:p>
        </p:txBody>
      </p:sp>
      <p:sp>
        <p:nvSpPr>
          <p:cNvPr id="4" name="Slide Number Placeholder 3"/>
          <p:cNvSpPr>
            <a:spLocks noGrp="1"/>
          </p:cNvSpPr>
          <p:nvPr>
            <p:ph type="sldNum" sz="quarter" idx="5"/>
          </p:nvPr>
        </p:nvSpPr>
        <p:spPr/>
        <p:txBody>
          <a:bodyPr/>
          <a:lstStyle/>
          <a:p>
            <a:fld id="{3B04D1AE-5720-438A-8244-DE6F964CA76C}" type="slidenum">
              <a:rPr lang="en-IN" smtClean="0"/>
              <a:t>1</a:t>
            </a:fld>
            <a:endParaRPr lang="en-IN"/>
          </a:p>
        </p:txBody>
      </p:sp>
    </p:spTree>
    <p:extLst>
      <p:ext uri="{BB962C8B-B14F-4D97-AF65-F5344CB8AC3E}">
        <p14:creationId xmlns:p14="http://schemas.microsoft.com/office/powerpoint/2010/main" val="2804537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04D1AE-5720-438A-8244-DE6F964CA76C}" type="slidenum">
              <a:rPr lang="en-IN" smtClean="0"/>
              <a:t>5</a:t>
            </a:fld>
            <a:endParaRPr lang="en-IN"/>
          </a:p>
        </p:txBody>
      </p:sp>
    </p:spTree>
    <p:extLst>
      <p:ext uri="{BB962C8B-B14F-4D97-AF65-F5344CB8AC3E}">
        <p14:creationId xmlns:p14="http://schemas.microsoft.com/office/powerpoint/2010/main" val="300459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04D1AE-5720-438A-8244-DE6F964CA76C}" type="slidenum">
              <a:rPr lang="en-IN" smtClean="0"/>
              <a:t>10</a:t>
            </a:fld>
            <a:endParaRPr lang="en-IN"/>
          </a:p>
        </p:txBody>
      </p:sp>
    </p:spTree>
    <p:extLst>
      <p:ext uri="{BB962C8B-B14F-4D97-AF65-F5344CB8AC3E}">
        <p14:creationId xmlns:p14="http://schemas.microsoft.com/office/powerpoint/2010/main" val="196914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6/9/2024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1843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6/9/2024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2581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6/9/2024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194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6/9/2024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6801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6/9/2024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9966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6/9/2024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0144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6/9/2024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5219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6/9/2024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5796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6/9/2024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5252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6/9/2024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9993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6/9/2024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8508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6/9/2024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008078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0D9472-9F1F-43AA-BBC5-C734B0EE95CF}"/>
              </a:ext>
            </a:extLst>
          </p:cNvPr>
          <p:cNvPicPr>
            <a:picLocks noChangeAspect="1"/>
          </p:cNvPicPr>
          <p:nvPr/>
        </p:nvPicPr>
        <p:blipFill>
          <a:blip r:embed="rId3"/>
          <a:stretch>
            <a:fillRect/>
          </a:stretch>
        </p:blipFill>
        <p:spPr>
          <a:xfrm>
            <a:off x="126826" y="648871"/>
            <a:ext cx="8799954" cy="612949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Rectangle 3">
            <a:extLst>
              <a:ext uri="{FF2B5EF4-FFF2-40B4-BE49-F238E27FC236}">
                <a16:creationId xmlns:a16="http://schemas.microsoft.com/office/drawing/2014/main" id="{2A9FCE70-3CB7-42F1-8FA4-E1F88A421A88}"/>
              </a:ext>
            </a:extLst>
          </p:cNvPr>
          <p:cNvSpPr/>
          <p:nvPr/>
        </p:nvSpPr>
        <p:spPr>
          <a:xfrm>
            <a:off x="0" y="-13252"/>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23B2F">
                    <a:lumMod val="50000"/>
                    <a:lumOff val="50000"/>
                  </a:srgbClr>
                </a:solidFill>
                <a:latin typeface="-apple-system"/>
              </a:rPr>
              <a:t>AGENDA </a:t>
            </a:r>
            <a:r>
              <a:rPr lang="en-IN" sz="1400" dirty="0">
                <a:solidFill>
                  <a:srgbClr val="223B2F">
                    <a:lumMod val="50000"/>
                    <a:lumOff val="50000"/>
                  </a:srgbClr>
                </a:solidFill>
                <a:latin typeface="-apple-system"/>
              </a:rPr>
              <a:t>| </a:t>
            </a:r>
            <a:r>
              <a:rPr lang="en-IN" b="1" dirty="0">
                <a:solidFill>
                  <a:schemeClr val="bg1"/>
                </a:solidFill>
                <a:latin typeface="-apple-system"/>
              </a:rPr>
              <a:t>COMPANY OVERVIEW </a:t>
            </a:r>
            <a:r>
              <a:rPr lang="en-IN" sz="1400" dirty="0">
                <a:solidFill>
                  <a:srgbClr val="223B2F">
                    <a:lumMod val="50000"/>
                    <a:lumOff val="50000"/>
                  </a:srgbClr>
                </a:solidFill>
                <a:latin typeface="-apple-system"/>
              </a:rPr>
              <a:t>| PROJECT OBJECTIVE</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a:t>
            </a:r>
            <a:r>
              <a:rPr lang="en-IN" sz="1400" dirty="0">
                <a:solidFill>
                  <a:srgbClr val="223B2F">
                    <a:lumMod val="50000"/>
                    <a:lumOff val="50000"/>
                  </a:srgbClr>
                </a:solidFill>
                <a:latin typeface="-apple-system"/>
              </a:rPr>
              <a:t>MIDREVIEW RECAP | DASHBOARD | </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TIME SERIES &amp; REGRESSION | RECOMMENDATION</a:t>
            </a:r>
            <a:endParaRPr kumimoji="0" lang="en-IN" sz="1800" b="0" i="0" u="none" strike="noStrike" kern="1200" cap="none" spc="0" normalizeH="0" baseline="0" noProof="0" dirty="0">
              <a:ln>
                <a:noFill/>
              </a:ln>
              <a:solidFill>
                <a:srgbClr val="223B2F">
                  <a:lumMod val="50000"/>
                  <a:lumOff val="50000"/>
                </a:srgbClr>
              </a:solidFill>
              <a:effectLst/>
              <a:uLnTx/>
              <a:uFillTx/>
              <a:latin typeface="-apple-system"/>
              <a:ea typeface="+mn-ea"/>
              <a:cs typeface="+mn-cs"/>
            </a:endParaRPr>
          </a:p>
        </p:txBody>
      </p:sp>
      <p:sp>
        <p:nvSpPr>
          <p:cNvPr id="6" name="TextBox 5">
            <a:extLst>
              <a:ext uri="{FF2B5EF4-FFF2-40B4-BE49-F238E27FC236}">
                <a16:creationId xmlns:a16="http://schemas.microsoft.com/office/drawing/2014/main" id="{CF8B84F0-8C25-4D78-9411-4FBE2903A5EC}"/>
              </a:ext>
            </a:extLst>
          </p:cNvPr>
          <p:cNvSpPr txBox="1"/>
          <p:nvPr/>
        </p:nvSpPr>
        <p:spPr>
          <a:xfrm>
            <a:off x="9352161" y="2282458"/>
            <a:ext cx="3144639" cy="2862322"/>
          </a:xfrm>
          <a:prstGeom prst="rect">
            <a:avLst/>
          </a:prstGeom>
          <a:noFill/>
        </p:spPr>
        <p:txBody>
          <a:bodyPr wrap="square">
            <a:spAutoFit/>
          </a:bodyPr>
          <a:lstStyle/>
          <a:p>
            <a:pPr marL="285750" indent="-285750">
              <a:buFont typeface="Wingdings" panose="05000000000000000000" pitchFamily="2" charset="2"/>
              <a:buChar char="§"/>
            </a:pPr>
            <a:r>
              <a:rPr kumimoji="0" lang="en-IN" sz="1800" b="0" i="1"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mn-ea"/>
                <a:cs typeface="Times New Roman" panose="02020603050405020304" pitchFamily="18" charset="0"/>
              </a:rPr>
              <a:t>SAP Data</a:t>
            </a:r>
          </a:p>
          <a:p>
            <a:pPr marL="285750" indent="-285750">
              <a:buFont typeface="Wingdings" panose="05000000000000000000" pitchFamily="2" charset="2"/>
              <a:buChar char="§"/>
            </a:pPr>
            <a:endParaRPr lang="en-IN" i="1" dirty="0">
              <a:solidFill>
                <a:schemeClr val="tx2">
                  <a:lumMod val="75000"/>
                  <a:lumOff val="25000"/>
                </a:schemeClr>
              </a:solidFill>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i="1" dirty="0">
                <a:solidFill>
                  <a:schemeClr val="tx2">
                    <a:lumMod val="75000"/>
                    <a:lumOff val="25000"/>
                  </a:schemeClr>
                </a:solidFill>
                <a:latin typeface="Calibri" panose="020F0502020204030204" pitchFamily="34" charset="0"/>
                <a:cs typeface="Times New Roman" panose="02020603050405020304" pitchFamily="18" charset="0"/>
              </a:rPr>
              <a:t>Operation Data (SINCO)</a:t>
            </a:r>
          </a:p>
          <a:p>
            <a:pPr marL="285750" indent="-285750">
              <a:buFont typeface="Wingdings" panose="05000000000000000000" pitchFamily="2" charset="2"/>
              <a:buChar char="§"/>
            </a:pPr>
            <a:endParaRPr lang="en-IN" i="1" dirty="0">
              <a:solidFill>
                <a:schemeClr val="tx2">
                  <a:lumMod val="75000"/>
                  <a:lumOff val="25000"/>
                </a:schemeClr>
              </a:solidFill>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i="1" dirty="0">
                <a:solidFill>
                  <a:schemeClr val="tx2">
                    <a:lumMod val="75000"/>
                    <a:lumOff val="25000"/>
                  </a:schemeClr>
                </a:solidFill>
                <a:latin typeface="Calibri" panose="020F0502020204030204" pitchFamily="34" charset="0"/>
                <a:cs typeface="Times New Roman" panose="02020603050405020304" pitchFamily="18" charset="0"/>
              </a:rPr>
              <a:t>Key Account Data</a:t>
            </a:r>
          </a:p>
          <a:p>
            <a:pPr marL="285750" indent="-285750">
              <a:buFont typeface="Wingdings" panose="05000000000000000000" pitchFamily="2" charset="2"/>
              <a:buChar char="§"/>
            </a:pPr>
            <a:endParaRPr lang="en-IN" i="1" dirty="0">
              <a:solidFill>
                <a:schemeClr val="tx2">
                  <a:lumMod val="75000"/>
                  <a:lumOff val="25000"/>
                </a:schemeClr>
              </a:solidFill>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i="1" dirty="0">
                <a:solidFill>
                  <a:schemeClr val="tx2">
                    <a:lumMod val="75000"/>
                    <a:lumOff val="25000"/>
                  </a:schemeClr>
                </a:solidFill>
                <a:latin typeface="Calibri" panose="020F0502020204030204" pitchFamily="34" charset="0"/>
                <a:cs typeface="Times New Roman" panose="02020603050405020304" pitchFamily="18" charset="0"/>
              </a:rPr>
              <a:t>Account Master- Sales Person</a:t>
            </a:r>
          </a:p>
          <a:p>
            <a:pPr marL="285750" indent="-285750">
              <a:buFont typeface="Wingdings" panose="05000000000000000000" pitchFamily="2" charset="2"/>
              <a:buChar char="§"/>
            </a:pPr>
            <a:endParaRPr lang="en-IN" i="1" dirty="0">
              <a:solidFill>
                <a:schemeClr val="tx2">
                  <a:lumMod val="75000"/>
                  <a:lumOff val="25000"/>
                </a:schemeClr>
              </a:solidFill>
              <a:latin typeface="Calibri" panose="020F0502020204030204" pitchFamily="34" charset="0"/>
              <a:cs typeface="Times New Roman" panose="02020603050405020304" pitchFamily="18" charset="0"/>
            </a:endParaRPr>
          </a:p>
          <a:p>
            <a:endParaRPr lang="en-IN" i="1" dirty="0">
              <a:solidFill>
                <a:schemeClr val="tx2">
                  <a:lumMod val="75000"/>
                  <a:lumOff val="2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591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C2DB-4105-403A-AACD-335509A06D72}"/>
              </a:ext>
            </a:extLst>
          </p:cNvPr>
          <p:cNvSpPr>
            <a:spLocks noGrp="1"/>
          </p:cNvSpPr>
          <p:nvPr>
            <p:ph type="title"/>
          </p:nvPr>
        </p:nvSpPr>
        <p:spPr>
          <a:xfrm>
            <a:off x="6526572" y="792949"/>
            <a:ext cx="3949148" cy="399317"/>
          </a:xfrm>
        </p:spPr>
        <p:txBody>
          <a:bodyPr anchor="ctr">
            <a:noAutofit/>
          </a:bodyPr>
          <a:lstStyle/>
          <a:p>
            <a:pPr algn="ctr"/>
            <a:r>
              <a:rPr lang="en-IN" sz="1600" i="1" dirty="0"/>
              <a:t>ACTUAL VS. FORECAST</a:t>
            </a:r>
          </a:p>
        </p:txBody>
      </p:sp>
      <p:sp>
        <p:nvSpPr>
          <p:cNvPr id="34" name="Rectangle 33">
            <a:extLst>
              <a:ext uri="{FF2B5EF4-FFF2-40B4-BE49-F238E27FC236}">
                <a16:creationId xmlns:a16="http://schemas.microsoft.com/office/drawing/2014/main" id="{449C6E0E-49FF-465D-B467-93397C4BC543}"/>
              </a:ext>
            </a:extLst>
          </p:cNvPr>
          <p:cNvSpPr/>
          <p:nvPr/>
        </p:nvSpPr>
        <p:spPr>
          <a:xfrm>
            <a:off x="0" y="0"/>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AGENDA </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COMPANY OVERVIEW | PROJECT OBJECTIVE| MIDREVIEW RECAP| </a:t>
            </a:r>
            <a:r>
              <a:rPr lang="en-IN" sz="1400" dirty="0">
                <a:solidFill>
                  <a:srgbClr val="223B2F">
                    <a:lumMod val="50000"/>
                    <a:lumOff val="50000"/>
                  </a:srgbClr>
                </a:solidFill>
                <a:latin typeface="-apple-system"/>
              </a:rPr>
              <a:t>DASHBOARD | TIME SERIES &amp; REGRESSION  </a:t>
            </a:r>
            <a:r>
              <a:rPr lang="en-IN" sz="1100" dirty="0">
                <a:solidFill>
                  <a:srgbClr val="223B2F">
                    <a:lumMod val="50000"/>
                    <a:lumOff val="50000"/>
                  </a:srgbClr>
                </a:solidFill>
                <a:latin typeface="-apple-system"/>
              </a:rPr>
              <a:t>| </a:t>
            </a:r>
            <a:r>
              <a:rPr lang="en-IN" sz="2000" dirty="0">
                <a:solidFill>
                  <a:schemeClr val="bg1"/>
                </a:solidFill>
                <a:latin typeface="-apple-system"/>
              </a:rPr>
              <a:t>RECOMMENDATION</a:t>
            </a:r>
            <a:endParaRPr lang="en-IN" sz="1400" b="1" dirty="0">
              <a:solidFill>
                <a:schemeClr val="bg1"/>
              </a:solidFill>
              <a:latin typeface="-apple-system"/>
            </a:endParaRPr>
          </a:p>
        </p:txBody>
      </p:sp>
      <p:graphicFrame>
        <p:nvGraphicFramePr>
          <p:cNvPr id="15" name="Chart 14">
            <a:extLst>
              <a:ext uri="{FF2B5EF4-FFF2-40B4-BE49-F238E27FC236}">
                <a16:creationId xmlns:a16="http://schemas.microsoft.com/office/drawing/2014/main" id="{04BFE7DC-E1FE-44BC-90EF-B9E9E77A4472}"/>
              </a:ext>
            </a:extLst>
          </p:cNvPr>
          <p:cNvGraphicFramePr>
            <a:graphicFrameLocks/>
          </p:cNvGraphicFramePr>
          <p:nvPr>
            <p:extLst>
              <p:ext uri="{D42A27DB-BD31-4B8C-83A1-F6EECF244321}">
                <p14:modId xmlns:p14="http://schemas.microsoft.com/office/powerpoint/2010/main" val="1779491761"/>
              </p:ext>
            </p:extLst>
          </p:nvPr>
        </p:nvGraphicFramePr>
        <p:xfrm>
          <a:off x="4261402" y="1224983"/>
          <a:ext cx="7816297" cy="544251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989B4B3-9BE9-4C3C-8F07-B10AB98770FE}"/>
              </a:ext>
            </a:extLst>
          </p:cNvPr>
          <p:cNvSpPr txBox="1"/>
          <p:nvPr/>
        </p:nvSpPr>
        <p:spPr>
          <a:xfrm>
            <a:off x="114301" y="1224983"/>
            <a:ext cx="4105274" cy="1477328"/>
          </a:xfrm>
          <a:prstGeom prst="rect">
            <a:avLst/>
          </a:prstGeom>
          <a:noFill/>
        </p:spPr>
        <p:txBody>
          <a:bodyPr wrap="square" rtlCol="0">
            <a:spAutoFit/>
          </a:bodyPr>
          <a:lstStyle/>
          <a:p>
            <a:r>
              <a:rPr lang="en-US" dirty="0"/>
              <a:t>3. For weekly forecasting model we can try using the equation : </a:t>
            </a:r>
          </a:p>
          <a:p>
            <a:r>
              <a:rPr lang="en-US" u="sng" dirty="0"/>
              <a:t>Sales= 157885.1 + 2.721*Bill Qty in SKU</a:t>
            </a:r>
            <a:r>
              <a:rPr lang="en-US" dirty="0"/>
              <a:t> </a:t>
            </a:r>
          </a:p>
          <a:p>
            <a:r>
              <a:rPr lang="en-US" dirty="0"/>
              <a:t>Unless for other factors are studied  to refine the model further.</a:t>
            </a:r>
            <a:endParaRPr lang="en-IN" dirty="0"/>
          </a:p>
        </p:txBody>
      </p:sp>
      <p:sp>
        <p:nvSpPr>
          <p:cNvPr id="7" name="TextBox 6">
            <a:extLst>
              <a:ext uri="{FF2B5EF4-FFF2-40B4-BE49-F238E27FC236}">
                <a16:creationId xmlns:a16="http://schemas.microsoft.com/office/drawing/2014/main" id="{359BB711-FB4B-41F0-BC54-9F5D957D77E8}"/>
              </a:ext>
            </a:extLst>
          </p:cNvPr>
          <p:cNvSpPr txBox="1"/>
          <p:nvPr/>
        </p:nvSpPr>
        <p:spPr>
          <a:xfrm>
            <a:off x="164176" y="4232869"/>
            <a:ext cx="4005523" cy="2031325"/>
          </a:xfrm>
          <a:prstGeom prst="rect">
            <a:avLst/>
          </a:prstGeom>
          <a:noFill/>
        </p:spPr>
        <p:txBody>
          <a:bodyPr wrap="square">
            <a:spAutoFit/>
          </a:bodyPr>
          <a:lstStyle/>
          <a:p>
            <a:r>
              <a:rPr lang="en-US" dirty="0"/>
              <a:t>4. Quite a shipments for </a:t>
            </a:r>
            <a:r>
              <a:rPr lang="en-US" dirty="0" err="1"/>
              <a:t>eg.</a:t>
            </a:r>
            <a:r>
              <a:rPr lang="en-US" dirty="0"/>
              <a:t> Australia &amp; South Africa needs more attention in terms of lead time matching the average requirements.</a:t>
            </a:r>
          </a:p>
          <a:p>
            <a:r>
              <a:rPr lang="en-US" dirty="0"/>
              <a:t> The Tableau Dashboard can be used  to fetch better insights on such ambiguity.</a:t>
            </a:r>
          </a:p>
          <a:p>
            <a:endParaRPr lang="en-US" dirty="0"/>
          </a:p>
        </p:txBody>
      </p:sp>
      <p:sp>
        <p:nvSpPr>
          <p:cNvPr id="8" name="Title 1">
            <a:extLst>
              <a:ext uri="{FF2B5EF4-FFF2-40B4-BE49-F238E27FC236}">
                <a16:creationId xmlns:a16="http://schemas.microsoft.com/office/drawing/2014/main" id="{36B9342C-5313-472F-BD61-62B843F262D0}"/>
              </a:ext>
            </a:extLst>
          </p:cNvPr>
          <p:cNvSpPr txBox="1">
            <a:spLocks/>
          </p:cNvSpPr>
          <p:nvPr/>
        </p:nvSpPr>
        <p:spPr>
          <a:xfrm>
            <a:off x="73302" y="700813"/>
            <a:ext cx="3949148" cy="3993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pPr algn="ctr"/>
            <a:r>
              <a:rPr lang="en-US" sz="1600" b="1" i="1" dirty="0"/>
              <a:t>W</a:t>
            </a:r>
            <a:r>
              <a:rPr lang="en-IN" sz="1600" b="1" i="1" dirty="0"/>
              <a:t>HAT IF ANALYSIS</a:t>
            </a:r>
          </a:p>
        </p:txBody>
      </p:sp>
    </p:spTree>
    <p:extLst>
      <p:ext uri="{BB962C8B-B14F-4D97-AF65-F5344CB8AC3E}">
        <p14:creationId xmlns:p14="http://schemas.microsoft.com/office/powerpoint/2010/main" val="4026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3 Business Goals And Objectives Icons Images - Business Goals and  Objectives, Business Objectives Icon and Business Goals and Objectives /  Newdesignfile.com">
            <a:extLst>
              <a:ext uri="{FF2B5EF4-FFF2-40B4-BE49-F238E27FC236}">
                <a16:creationId xmlns:a16="http://schemas.microsoft.com/office/drawing/2014/main" id="{80277E04-8D80-4C07-A1B1-FC60298DB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70" y="2707444"/>
            <a:ext cx="1434088" cy="14340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AB98683-B825-465F-8BE2-A48B565B44EE}"/>
              </a:ext>
            </a:extLst>
          </p:cNvPr>
          <p:cNvSpPr txBox="1"/>
          <p:nvPr/>
        </p:nvSpPr>
        <p:spPr>
          <a:xfrm>
            <a:off x="2345635" y="1032906"/>
            <a:ext cx="9104243" cy="79278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0" i="1"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mn-ea"/>
                <a:cs typeface="Times New Roman" panose="02020603050405020304" pitchFamily="18" charset="0"/>
              </a:rPr>
              <a:t>To understand and analyse the data and identify key performance indicators which would facilitate sales team to gain insights about individual territory and trends.</a:t>
            </a:r>
          </a:p>
        </p:txBody>
      </p:sp>
      <p:pic>
        <p:nvPicPr>
          <p:cNvPr id="5126" name="Picture 6" descr="Challenge - Free business and finance icons">
            <a:extLst>
              <a:ext uri="{FF2B5EF4-FFF2-40B4-BE49-F238E27FC236}">
                <a16:creationId xmlns:a16="http://schemas.microsoft.com/office/drawing/2014/main" id="{5B721202-B2ED-4698-BC06-873C7E30E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70" y="1032906"/>
            <a:ext cx="1434088" cy="143408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5CEA979-8ED0-4B01-8F6C-3A540EC83FDE}"/>
              </a:ext>
            </a:extLst>
          </p:cNvPr>
          <p:cNvSpPr txBox="1"/>
          <p:nvPr/>
        </p:nvSpPr>
        <p:spPr>
          <a:xfrm>
            <a:off x="2345635" y="2296807"/>
            <a:ext cx="9727095" cy="257275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800" b="1" i="1" u="none" strike="noStrike" kern="1200" cap="none" spc="0" normalizeH="0" baseline="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Times New Roman" panose="02020603050405020304" pitchFamily="18" charset="0"/>
              </a:rPr>
              <a:t>Key Merchant Management (KAM) Trends Dashboard</a:t>
            </a:r>
            <a:endParaRPr kumimoji="0" lang="en-IN" sz="1800" b="0" i="0" u="none" strike="noStrike" kern="1200" cap="none" spc="0" normalizeH="0" baseline="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1000"/>
              </a:spcAft>
              <a:buClrTx/>
              <a:buSzTx/>
              <a:buFont typeface="+mj-lt"/>
              <a:buAutoNum type="arabicPeriod"/>
              <a:tabLst/>
              <a:defRPr/>
            </a:pPr>
            <a:r>
              <a:rPr kumimoji="0" lang="en-IN" sz="1600" b="0" i="1"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rPr>
              <a:t>To understand and analyse the data and find correlation amongst various variables from the SAP and Operations data.</a:t>
            </a:r>
            <a:endParaRPr kumimoji="0" lang="en-IN" sz="1600" b="0" i="0"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1000"/>
              </a:spcAft>
              <a:buClrTx/>
              <a:buSzTx/>
              <a:buFont typeface="+mj-lt"/>
              <a:buAutoNum type="arabicPeriod"/>
              <a:tabLst/>
              <a:defRPr/>
            </a:pPr>
            <a:r>
              <a:rPr kumimoji="0" lang="en-IN" sz="1600" b="0" i="1"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rPr>
              <a:t>To analyse the trends in addition to the weight, volume, sales, destination country, material type, package type and transit item driven trends and make available data in easy to grasp and desirable form.</a:t>
            </a:r>
            <a:endParaRPr kumimoji="0" lang="en-IN" sz="1600" b="0" i="0"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1000"/>
              </a:spcAft>
              <a:buClrTx/>
              <a:buSzTx/>
              <a:buFont typeface="+mj-lt"/>
              <a:buAutoNum type="arabicPeriod"/>
              <a:tabLst/>
              <a:defRPr/>
            </a:pPr>
            <a:r>
              <a:rPr kumimoji="0" lang="en-IN" sz="1600" b="0" i="1"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rPr>
              <a:t>To establish and enhance the Key Merchant Management trends and create a dashboard on Tableau for same.</a:t>
            </a:r>
          </a:p>
        </p:txBody>
      </p:sp>
      <p:sp>
        <p:nvSpPr>
          <p:cNvPr id="18" name="TextBox 17">
            <a:extLst>
              <a:ext uri="{FF2B5EF4-FFF2-40B4-BE49-F238E27FC236}">
                <a16:creationId xmlns:a16="http://schemas.microsoft.com/office/drawing/2014/main" id="{93FC4F44-EB1C-48DE-94FB-E25162AAD6BA}"/>
              </a:ext>
            </a:extLst>
          </p:cNvPr>
          <p:cNvSpPr txBox="1"/>
          <p:nvPr/>
        </p:nvSpPr>
        <p:spPr>
          <a:xfrm>
            <a:off x="2345634" y="4913046"/>
            <a:ext cx="9727095" cy="1336520"/>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en-IN" b="1" i="1" u="none" strike="noStrike" kern="1200" cap="none" spc="0" normalizeH="0" baseline="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Times New Roman" panose="02020603050405020304" pitchFamily="18" charset="0"/>
              </a:rPr>
              <a:t>Key Insights and trends at SG Country Level</a:t>
            </a:r>
            <a:endParaRPr kumimoji="0" lang="en-IN" sz="1600" b="0" i="0" u="none" strike="noStrike" kern="1200" cap="none" spc="0" normalizeH="0" baseline="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400050" marR="0" lvl="0" indent="-400050" algn="just" defTabSz="914400" rtl="0" eaLnBrk="1" fontAlgn="auto" latinLnBrk="0" hangingPunct="1">
              <a:lnSpc>
                <a:spcPct val="150000"/>
              </a:lnSpc>
              <a:spcBef>
                <a:spcPts val="0"/>
              </a:spcBef>
              <a:spcAft>
                <a:spcPts val="1000"/>
              </a:spcAft>
              <a:buClrTx/>
              <a:buSzTx/>
              <a:buFont typeface="+mj-lt"/>
              <a:buAutoNum type="romanUcPeriod"/>
              <a:tabLst/>
              <a:defRPr/>
            </a:pPr>
            <a:r>
              <a:rPr kumimoji="0" lang="en-IN" sz="1600" b="0" i="1"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rPr>
              <a:t>To enhance the filtering options in the trends in order to facilitate sales team to have a meaningful conversation with merchants.</a:t>
            </a:r>
            <a:endParaRPr kumimoji="0" lang="en-IN" sz="1600" b="0" i="0" u="none" strike="noStrike" kern="1200" cap="none" spc="0" normalizeH="0" baseline="0" noProof="0" dirty="0">
              <a:ln>
                <a:noFill/>
              </a:ln>
              <a:solidFill>
                <a:schemeClr val="tx2">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8BE3AEE0-F7DC-4C97-9BAD-6ADC049FE07F}"/>
              </a:ext>
            </a:extLst>
          </p:cNvPr>
          <p:cNvSpPr/>
          <p:nvPr/>
        </p:nvSpPr>
        <p:spPr>
          <a:xfrm>
            <a:off x="0" y="-13252"/>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23B2F">
                    <a:lumMod val="50000"/>
                    <a:lumOff val="50000"/>
                  </a:srgbClr>
                </a:solidFill>
                <a:latin typeface="-apple-system"/>
              </a:rPr>
              <a:t>AGENDA </a:t>
            </a:r>
            <a:r>
              <a:rPr lang="en-IN" sz="1400" dirty="0">
                <a:solidFill>
                  <a:srgbClr val="223B2F">
                    <a:lumMod val="50000"/>
                    <a:lumOff val="50000"/>
                  </a:srgbClr>
                </a:solidFill>
                <a:latin typeface="-apple-system"/>
              </a:rPr>
              <a:t>| COMPANY OVERVIEW | </a:t>
            </a:r>
            <a:r>
              <a:rPr lang="en-IN" b="1" dirty="0">
                <a:solidFill>
                  <a:schemeClr val="bg1"/>
                </a:solidFill>
                <a:latin typeface="-apple-system"/>
              </a:rPr>
              <a:t>PROJECT OBJECTIVE</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a:t>
            </a:r>
            <a:r>
              <a:rPr lang="en-IN" sz="1400" dirty="0">
                <a:solidFill>
                  <a:srgbClr val="223B2F">
                    <a:lumMod val="50000"/>
                    <a:lumOff val="50000"/>
                  </a:srgbClr>
                </a:solidFill>
                <a:latin typeface="-apple-system"/>
              </a:rPr>
              <a:t>MIDREVIEW RECAP | DASHBOARD | </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TIME SERIES &amp; REGRESSION | RECOMMENDATION</a:t>
            </a:r>
            <a:endParaRPr kumimoji="0" lang="en-IN" sz="1800" b="0" i="0" u="none" strike="noStrike" kern="1200" cap="none" spc="0" normalizeH="0" baseline="0" noProof="0" dirty="0">
              <a:ln>
                <a:noFill/>
              </a:ln>
              <a:solidFill>
                <a:srgbClr val="223B2F">
                  <a:lumMod val="50000"/>
                  <a:lumOff val="50000"/>
                </a:srgbClr>
              </a:solidFill>
              <a:effectLst/>
              <a:uLnTx/>
              <a:uFillTx/>
              <a:latin typeface="-apple-system"/>
              <a:ea typeface="+mn-ea"/>
              <a:cs typeface="+mn-cs"/>
            </a:endParaRPr>
          </a:p>
        </p:txBody>
      </p:sp>
    </p:spTree>
    <p:extLst>
      <p:ext uri="{BB962C8B-B14F-4D97-AF65-F5344CB8AC3E}">
        <p14:creationId xmlns:p14="http://schemas.microsoft.com/office/powerpoint/2010/main" val="776071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603F6D-32F0-400B-8473-5D75914EC457}"/>
              </a:ext>
            </a:extLst>
          </p:cNvPr>
          <p:cNvSpPr/>
          <p:nvPr/>
        </p:nvSpPr>
        <p:spPr>
          <a:xfrm>
            <a:off x="118918" y="635180"/>
            <a:ext cx="1723530" cy="604901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i="1" u="sng" dirty="0">
                <a:solidFill>
                  <a:schemeClr val="bg1"/>
                </a:solidFill>
                <a:effectLst>
                  <a:outerShdw blurRad="38100" dist="38100" dir="2700000" algn="tl">
                    <a:srgbClr val="000000">
                      <a:alpha val="43137"/>
                    </a:srgbClr>
                  </a:outerShdw>
                </a:effectLst>
              </a:rPr>
              <a:t>Tableau </a:t>
            </a:r>
            <a:r>
              <a:rPr lang="en-US" sz="1800" b="1" i="1" u="sng" dirty="0">
                <a:solidFill>
                  <a:schemeClr val="bg1"/>
                </a:solidFill>
                <a:effectLst>
                  <a:outerShdw blurRad="38100" dist="38100" dir="2700000" algn="tl">
                    <a:srgbClr val="000000">
                      <a:alpha val="43137"/>
                    </a:srgbClr>
                  </a:outerShdw>
                </a:effectLst>
              </a:rPr>
              <a:t>Dashboard</a:t>
            </a:r>
            <a:endParaRPr lang="en-IN" sz="1800" i="1" dirty="0">
              <a:solidFill>
                <a:schemeClr val="bg1"/>
              </a:solidFill>
            </a:endParaRPr>
          </a:p>
          <a:p>
            <a:pPr algn="ctr"/>
            <a:endParaRPr lang="en-IN" dirty="0">
              <a:solidFill>
                <a:schemeClr val="bg1"/>
              </a:solidFill>
            </a:endParaRPr>
          </a:p>
        </p:txBody>
      </p:sp>
      <p:pic>
        <p:nvPicPr>
          <p:cNvPr id="4" name="Picture 3">
            <a:extLst>
              <a:ext uri="{FF2B5EF4-FFF2-40B4-BE49-F238E27FC236}">
                <a16:creationId xmlns:a16="http://schemas.microsoft.com/office/drawing/2014/main" id="{080AC094-BD3D-4601-A843-ABC88C751AD1}"/>
              </a:ext>
            </a:extLst>
          </p:cNvPr>
          <p:cNvPicPr>
            <a:picLocks noChangeAspect="1"/>
          </p:cNvPicPr>
          <p:nvPr/>
        </p:nvPicPr>
        <p:blipFill>
          <a:blip r:embed="rId2"/>
          <a:stretch>
            <a:fillRect/>
          </a:stretch>
        </p:blipFill>
        <p:spPr>
          <a:xfrm>
            <a:off x="2608713" y="556690"/>
            <a:ext cx="9182953" cy="6205993"/>
          </a:xfrm>
          <a:prstGeom prst="rect">
            <a:avLst/>
          </a:prstGeom>
        </p:spPr>
      </p:pic>
      <p:sp>
        <p:nvSpPr>
          <p:cNvPr id="8" name="Rectangle 7">
            <a:extLst>
              <a:ext uri="{FF2B5EF4-FFF2-40B4-BE49-F238E27FC236}">
                <a16:creationId xmlns:a16="http://schemas.microsoft.com/office/drawing/2014/main" id="{3D8B0879-74F3-43C0-9579-F7479B8701BD}"/>
              </a:ext>
            </a:extLst>
          </p:cNvPr>
          <p:cNvSpPr/>
          <p:nvPr/>
        </p:nvSpPr>
        <p:spPr>
          <a:xfrm>
            <a:off x="0" y="-13252"/>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23B2F">
                    <a:lumMod val="50000"/>
                    <a:lumOff val="50000"/>
                  </a:srgbClr>
                </a:solidFill>
                <a:latin typeface="-apple-system"/>
              </a:rPr>
              <a:t>AGENDA </a:t>
            </a:r>
            <a:r>
              <a:rPr lang="en-IN" sz="1400" dirty="0">
                <a:solidFill>
                  <a:srgbClr val="223B2F">
                    <a:lumMod val="50000"/>
                    <a:lumOff val="50000"/>
                  </a:srgbClr>
                </a:solidFill>
                <a:latin typeface="-apple-system"/>
              </a:rPr>
              <a:t>| COMPANY OVERVIEW | PROJECT OBJECTIVE</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MIDREVIEW RECAP| </a:t>
            </a:r>
            <a:r>
              <a:rPr lang="en-IN" b="1" dirty="0">
                <a:solidFill>
                  <a:schemeClr val="bg1"/>
                </a:solidFill>
                <a:latin typeface="-apple-system"/>
              </a:rPr>
              <a:t>DASHBOARD </a:t>
            </a:r>
            <a:r>
              <a:rPr lang="en-IN" sz="1400" dirty="0">
                <a:solidFill>
                  <a:srgbClr val="223B2F">
                    <a:lumMod val="50000"/>
                    <a:lumOff val="50000"/>
                  </a:srgbClr>
                </a:solidFill>
                <a:latin typeface="-apple-system"/>
              </a:rPr>
              <a:t>| </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TIME SERIES &amp; REGRESSION | RECOMMENDATION</a:t>
            </a:r>
            <a:endParaRPr kumimoji="0" lang="en-IN" sz="1800" b="0" i="0" u="none" strike="noStrike" kern="1200" cap="none" spc="0" normalizeH="0" baseline="0" noProof="0" dirty="0">
              <a:ln>
                <a:noFill/>
              </a:ln>
              <a:solidFill>
                <a:srgbClr val="223B2F">
                  <a:lumMod val="50000"/>
                  <a:lumOff val="50000"/>
                </a:srgbClr>
              </a:solidFill>
              <a:effectLst/>
              <a:uLnTx/>
              <a:uFillTx/>
              <a:latin typeface="-apple-system"/>
              <a:ea typeface="+mn-ea"/>
              <a:cs typeface="+mn-cs"/>
            </a:endParaRPr>
          </a:p>
        </p:txBody>
      </p:sp>
    </p:spTree>
    <p:extLst>
      <p:ext uri="{BB962C8B-B14F-4D97-AF65-F5344CB8AC3E}">
        <p14:creationId xmlns:p14="http://schemas.microsoft.com/office/powerpoint/2010/main" val="83205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353F4A-2ECA-4152-A61D-61DBE888687C}"/>
              </a:ext>
            </a:extLst>
          </p:cNvPr>
          <p:cNvSpPr/>
          <p:nvPr/>
        </p:nvSpPr>
        <p:spPr>
          <a:xfrm>
            <a:off x="237711" y="715055"/>
            <a:ext cx="1723611" cy="575960"/>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What if Analysis</a:t>
            </a:r>
            <a:endParaRPr lang="en-IN" dirty="0"/>
          </a:p>
        </p:txBody>
      </p:sp>
      <p:graphicFrame>
        <p:nvGraphicFramePr>
          <p:cNvPr id="8" name="Chart 7">
            <a:extLst>
              <a:ext uri="{FF2B5EF4-FFF2-40B4-BE49-F238E27FC236}">
                <a16:creationId xmlns:a16="http://schemas.microsoft.com/office/drawing/2014/main" id="{E561D807-07C9-4564-B4C5-E228D32B2278}"/>
              </a:ext>
            </a:extLst>
          </p:cNvPr>
          <p:cNvGraphicFramePr>
            <a:graphicFrameLocks/>
          </p:cNvGraphicFramePr>
          <p:nvPr>
            <p:extLst>
              <p:ext uri="{D42A27DB-BD31-4B8C-83A1-F6EECF244321}">
                <p14:modId xmlns:p14="http://schemas.microsoft.com/office/powerpoint/2010/main" val="2689149934"/>
              </p:ext>
            </p:extLst>
          </p:nvPr>
        </p:nvGraphicFramePr>
        <p:xfrm>
          <a:off x="237711" y="1443362"/>
          <a:ext cx="6082702" cy="51623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76BF2B90-81CF-4E94-BADA-D90740A9EDF1}"/>
              </a:ext>
            </a:extLst>
          </p:cNvPr>
          <p:cNvGraphicFramePr>
            <a:graphicFrameLocks/>
          </p:cNvGraphicFramePr>
          <p:nvPr>
            <p:extLst>
              <p:ext uri="{D42A27DB-BD31-4B8C-83A1-F6EECF244321}">
                <p14:modId xmlns:p14="http://schemas.microsoft.com/office/powerpoint/2010/main" val="152050261"/>
              </p:ext>
            </p:extLst>
          </p:nvPr>
        </p:nvGraphicFramePr>
        <p:xfrm>
          <a:off x="6781063" y="1443361"/>
          <a:ext cx="5173226" cy="5162341"/>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1">
            <a:extLst>
              <a:ext uri="{FF2B5EF4-FFF2-40B4-BE49-F238E27FC236}">
                <a16:creationId xmlns:a16="http://schemas.microsoft.com/office/drawing/2014/main" id="{5C7C7981-EB58-4E6D-8FAE-F1AAF4B03665}"/>
              </a:ext>
            </a:extLst>
          </p:cNvPr>
          <p:cNvSpPr>
            <a:spLocks noGrp="1"/>
          </p:cNvSpPr>
          <p:nvPr>
            <p:ph type="title"/>
          </p:nvPr>
        </p:nvSpPr>
        <p:spPr>
          <a:xfrm>
            <a:off x="2150164" y="718714"/>
            <a:ext cx="9485245" cy="579420"/>
          </a:xfrm>
        </p:spPr>
        <p:txBody>
          <a:bodyPr anchor="ctr">
            <a:noAutofit/>
          </a:bodyPr>
          <a:lstStyle/>
          <a:p>
            <a:r>
              <a:rPr lang="en-US" sz="1800" i="1" dirty="0"/>
              <a:t>Time Series Decomposition(Weekly Moving Average)</a:t>
            </a:r>
            <a:endParaRPr lang="en-IN" sz="1800" i="1" dirty="0"/>
          </a:p>
        </p:txBody>
      </p:sp>
      <p:sp>
        <p:nvSpPr>
          <p:cNvPr id="11" name="Rectangle 10">
            <a:extLst>
              <a:ext uri="{FF2B5EF4-FFF2-40B4-BE49-F238E27FC236}">
                <a16:creationId xmlns:a16="http://schemas.microsoft.com/office/drawing/2014/main" id="{5514FF98-1C15-4FA4-974F-F29533DEE8F9}"/>
              </a:ext>
            </a:extLst>
          </p:cNvPr>
          <p:cNvSpPr/>
          <p:nvPr/>
        </p:nvSpPr>
        <p:spPr>
          <a:xfrm>
            <a:off x="0" y="-13252"/>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23B2F">
                    <a:lumMod val="50000"/>
                    <a:lumOff val="50000"/>
                  </a:srgbClr>
                </a:solidFill>
                <a:latin typeface="-apple-system"/>
              </a:rPr>
              <a:t>AGENDA </a:t>
            </a:r>
            <a:r>
              <a:rPr lang="en-IN" sz="1400" dirty="0">
                <a:solidFill>
                  <a:srgbClr val="223B2F">
                    <a:lumMod val="50000"/>
                    <a:lumOff val="50000"/>
                  </a:srgbClr>
                </a:solidFill>
                <a:latin typeface="-apple-system"/>
              </a:rPr>
              <a:t>| COMPANY OVERVIEW | PROJECT OBJECTIVE</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MIDREVIEW RECAP| </a:t>
            </a:r>
            <a:r>
              <a:rPr lang="en-IN" sz="1400" dirty="0">
                <a:solidFill>
                  <a:srgbClr val="223B2F">
                    <a:lumMod val="50000"/>
                    <a:lumOff val="50000"/>
                  </a:srgbClr>
                </a:solidFill>
                <a:latin typeface="-apple-system"/>
              </a:rPr>
              <a:t>DASHBOARD | </a:t>
            </a:r>
            <a:r>
              <a:rPr lang="en-IN" b="1" dirty="0">
                <a:solidFill>
                  <a:schemeClr val="bg1"/>
                </a:solidFill>
                <a:latin typeface="-apple-system"/>
              </a:rPr>
              <a:t>TIME SERIES &amp; REGRESSION</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 RECOMMENDATION</a:t>
            </a:r>
            <a:endParaRPr lang="en-IN" b="1" dirty="0">
              <a:solidFill>
                <a:schemeClr val="bg1"/>
              </a:solidFill>
              <a:latin typeface="-apple-system"/>
            </a:endParaRPr>
          </a:p>
        </p:txBody>
      </p:sp>
    </p:spTree>
    <p:extLst>
      <p:ext uri="{BB962C8B-B14F-4D97-AF65-F5344CB8AC3E}">
        <p14:creationId xmlns:p14="http://schemas.microsoft.com/office/powerpoint/2010/main" val="77272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353F4A-2ECA-4152-A61D-61DBE888687C}"/>
              </a:ext>
            </a:extLst>
          </p:cNvPr>
          <p:cNvSpPr/>
          <p:nvPr/>
        </p:nvSpPr>
        <p:spPr>
          <a:xfrm>
            <a:off x="237711" y="715055"/>
            <a:ext cx="1723611" cy="575960"/>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a:t>Product Trend</a:t>
            </a:r>
            <a:endParaRPr lang="en-IN" dirty="0"/>
          </a:p>
        </p:txBody>
      </p:sp>
      <p:sp>
        <p:nvSpPr>
          <p:cNvPr id="10" name="Title 1">
            <a:extLst>
              <a:ext uri="{FF2B5EF4-FFF2-40B4-BE49-F238E27FC236}">
                <a16:creationId xmlns:a16="http://schemas.microsoft.com/office/drawing/2014/main" id="{5C7C7981-EB58-4E6D-8FAE-F1AAF4B03665}"/>
              </a:ext>
            </a:extLst>
          </p:cNvPr>
          <p:cNvSpPr>
            <a:spLocks noGrp="1"/>
          </p:cNvSpPr>
          <p:nvPr>
            <p:ph type="title"/>
          </p:nvPr>
        </p:nvSpPr>
        <p:spPr>
          <a:xfrm>
            <a:off x="2150164" y="718714"/>
            <a:ext cx="9485245" cy="579420"/>
          </a:xfrm>
        </p:spPr>
        <p:txBody>
          <a:bodyPr anchor="ctr">
            <a:noAutofit/>
          </a:bodyPr>
          <a:lstStyle/>
          <a:p>
            <a:r>
              <a:rPr lang="en-IN" sz="1800" i="1" dirty="0"/>
              <a:t>INCREASING TREND FOR PACKET PLUS &amp; PARCEL DIRECT</a:t>
            </a:r>
          </a:p>
        </p:txBody>
      </p:sp>
      <p:graphicFrame>
        <p:nvGraphicFramePr>
          <p:cNvPr id="11" name="Chart 10">
            <a:extLst>
              <a:ext uri="{FF2B5EF4-FFF2-40B4-BE49-F238E27FC236}">
                <a16:creationId xmlns:a16="http://schemas.microsoft.com/office/drawing/2014/main" id="{FD107AEC-4369-4CB4-9759-36C7C35EA5B9}"/>
              </a:ext>
            </a:extLst>
          </p:cNvPr>
          <p:cNvGraphicFramePr>
            <a:graphicFrameLocks/>
          </p:cNvGraphicFramePr>
          <p:nvPr>
            <p:extLst>
              <p:ext uri="{D42A27DB-BD31-4B8C-83A1-F6EECF244321}">
                <p14:modId xmlns:p14="http://schemas.microsoft.com/office/powerpoint/2010/main" val="265021689"/>
              </p:ext>
            </p:extLst>
          </p:nvPr>
        </p:nvGraphicFramePr>
        <p:xfrm>
          <a:off x="223658" y="1919235"/>
          <a:ext cx="5831757" cy="3792451"/>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70C31C36-A6CB-4E97-8561-C77A570E496E}"/>
              </a:ext>
            </a:extLst>
          </p:cNvPr>
          <p:cNvSpPr/>
          <p:nvPr/>
        </p:nvSpPr>
        <p:spPr>
          <a:xfrm>
            <a:off x="0" y="-13252"/>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23B2F">
                    <a:lumMod val="50000"/>
                    <a:lumOff val="50000"/>
                  </a:srgbClr>
                </a:solidFill>
                <a:latin typeface="-apple-system"/>
              </a:rPr>
              <a:t>AGENDA </a:t>
            </a:r>
            <a:r>
              <a:rPr lang="en-IN" sz="1400" dirty="0">
                <a:solidFill>
                  <a:srgbClr val="223B2F">
                    <a:lumMod val="50000"/>
                    <a:lumOff val="50000"/>
                  </a:srgbClr>
                </a:solidFill>
                <a:latin typeface="-apple-system"/>
              </a:rPr>
              <a:t>| COMPANY OVERVIEW | PROJECT OBJECTIVE</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MIDREVIEW RECAP| </a:t>
            </a:r>
            <a:r>
              <a:rPr lang="en-IN" sz="1400" dirty="0">
                <a:solidFill>
                  <a:srgbClr val="223B2F">
                    <a:lumMod val="50000"/>
                    <a:lumOff val="50000"/>
                  </a:srgbClr>
                </a:solidFill>
                <a:latin typeface="-apple-system"/>
              </a:rPr>
              <a:t>DASHBOARD | </a:t>
            </a:r>
            <a:r>
              <a:rPr lang="en-IN" b="1" dirty="0">
                <a:solidFill>
                  <a:schemeClr val="bg1"/>
                </a:solidFill>
                <a:latin typeface="-apple-system"/>
              </a:rPr>
              <a:t>TIME SERIES &amp; REGRESSION</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 RECOMMENDATION</a:t>
            </a:r>
            <a:endParaRPr lang="en-IN" b="1" dirty="0">
              <a:solidFill>
                <a:schemeClr val="bg1"/>
              </a:solidFill>
              <a:latin typeface="-apple-system"/>
            </a:endParaRPr>
          </a:p>
        </p:txBody>
      </p:sp>
      <p:graphicFrame>
        <p:nvGraphicFramePr>
          <p:cNvPr id="8" name="Chart 7">
            <a:extLst>
              <a:ext uri="{FF2B5EF4-FFF2-40B4-BE49-F238E27FC236}">
                <a16:creationId xmlns:a16="http://schemas.microsoft.com/office/drawing/2014/main" id="{FD78B567-01DB-4920-95E4-D60EEA7C7314}"/>
              </a:ext>
            </a:extLst>
          </p:cNvPr>
          <p:cNvGraphicFramePr>
            <a:graphicFrameLocks/>
          </p:cNvGraphicFramePr>
          <p:nvPr>
            <p:extLst>
              <p:ext uri="{D42A27DB-BD31-4B8C-83A1-F6EECF244321}">
                <p14:modId xmlns:p14="http://schemas.microsoft.com/office/powerpoint/2010/main" val="390690113"/>
              </p:ext>
            </p:extLst>
          </p:nvPr>
        </p:nvGraphicFramePr>
        <p:xfrm>
          <a:off x="6136587" y="1919236"/>
          <a:ext cx="5381211" cy="35804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3871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353F4A-2ECA-4152-A61D-61DBE888687C}"/>
              </a:ext>
            </a:extLst>
          </p:cNvPr>
          <p:cNvSpPr/>
          <p:nvPr/>
        </p:nvSpPr>
        <p:spPr>
          <a:xfrm>
            <a:off x="237711" y="715055"/>
            <a:ext cx="1723611" cy="575960"/>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a:t>Product Trend</a:t>
            </a:r>
            <a:endParaRPr lang="en-IN" dirty="0"/>
          </a:p>
        </p:txBody>
      </p:sp>
      <p:graphicFrame>
        <p:nvGraphicFramePr>
          <p:cNvPr id="9" name="Chart 8">
            <a:extLst>
              <a:ext uri="{FF2B5EF4-FFF2-40B4-BE49-F238E27FC236}">
                <a16:creationId xmlns:a16="http://schemas.microsoft.com/office/drawing/2014/main" id="{A804CCDA-D093-48F1-9537-A1E54588ADB3}"/>
              </a:ext>
            </a:extLst>
          </p:cNvPr>
          <p:cNvGraphicFramePr>
            <a:graphicFrameLocks/>
          </p:cNvGraphicFramePr>
          <p:nvPr>
            <p:extLst>
              <p:ext uri="{D42A27DB-BD31-4B8C-83A1-F6EECF244321}">
                <p14:modId xmlns:p14="http://schemas.microsoft.com/office/powerpoint/2010/main" val="4213882526"/>
              </p:ext>
            </p:extLst>
          </p:nvPr>
        </p:nvGraphicFramePr>
        <p:xfrm>
          <a:off x="6573080" y="2173355"/>
          <a:ext cx="5486398" cy="3224811"/>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le 1">
            <a:extLst>
              <a:ext uri="{FF2B5EF4-FFF2-40B4-BE49-F238E27FC236}">
                <a16:creationId xmlns:a16="http://schemas.microsoft.com/office/drawing/2014/main" id="{21B35086-8268-4C5F-BFCF-223657735C7E}"/>
              </a:ext>
            </a:extLst>
          </p:cNvPr>
          <p:cNvSpPr>
            <a:spLocks noGrp="1"/>
          </p:cNvSpPr>
          <p:nvPr>
            <p:ph type="title"/>
          </p:nvPr>
        </p:nvSpPr>
        <p:spPr>
          <a:xfrm>
            <a:off x="2150164" y="718714"/>
            <a:ext cx="9485245" cy="579420"/>
          </a:xfrm>
        </p:spPr>
        <p:txBody>
          <a:bodyPr anchor="ctr">
            <a:noAutofit/>
          </a:bodyPr>
          <a:lstStyle/>
          <a:p>
            <a:r>
              <a:rPr lang="en-IN" sz="1800" i="1" dirty="0"/>
              <a:t>DECREASING TREND-PACKET &amp; BUSINESS </a:t>
            </a:r>
          </a:p>
        </p:txBody>
      </p:sp>
      <p:sp>
        <p:nvSpPr>
          <p:cNvPr id="15" name="Rectangle 14">
            <a:extLst>
              <a:ext uri="{FF2B5EF4-FFF2-40B4-BE49-F238E27FC236}">
                <a16:creationId xmlns:a16="http://schemas.microsoft.com/office/drawing/2014/main" id="{06816DF0-2AAC-4758-B3D3-8A94249D1E27}"/>
              </a:ext>
            </a:extLst>
          </p:cNvPr>
          <p:cNvSpPr/>
          <p:nvPr/>
        </p:nvSpPr>
        <p:spPr>
          <a:xfrm>
            <a:off x="0" y="-13252"/>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23B2F">
                    <a:lumMod val="50000"/>
                    <a:lumOff val="50000"/>
                  </a:srgbClr>
                </a:solidFill>
                <a:latin typeface="-apple-system"/>
              </a:rPr>
              <a:t>AGENDA </a:t>
            </a:r>
            <a:r>
              <a:rPr lang="en-IN" sz="1400" dirty="0">
                <a:solidFill>
                  <a:srgbClr val="223B2F">
                    <a:lumMod val="50000"/>
                    <a:lumOff val="50000"/>
                  </a:srgbClr>
                </a:solidFill>
                <a:latin typeface="-apple-system"/>
              </a:rPr>
              <a:t>| COMPANY OVERVIEW | PROJECT OBJECTIVE</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MIDREVIEW RECAP| </a:t>
            </a:r>
            <a:r>
              <a:rPr lang="en-IN" sz="1400" dirty="0">
                <a:solidFill>
                  <a:srgbClr val="223B2F">
                    <a:lumMod val="50000"/>
                    <a:lumOff val="50000"/>
                  </a:srgbClr>
                </a:solidFill>
                <a:latin typeface="-apple-system"/>
              </a:rPr>
              <a:t>DASHBOARD | </a:t>
            </a:r>
            <a:r>
              <a:rPr lang="en-IN" b="1" dirty="0">
                <a:solidFill>
                  <a:schemeClr val="bg1"/>
                </a:solidFill>
                <a:latin typeface="-apple-system"/>
              </a:rPr>
              <a:t>TIME SERIES &amp; REGRESSION</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 RECOMMENDATION</a:t>
            </a:r>
            <a:endParaRPr lang="en-IN" b="1" dirty="0">
              <a:solidFill>
                <a:schemeClr val="bg1"/>
              </a:solidFill>
              <a:latin typeface="-apple-system"/>
            </a:endParaRPr>
          </a:p>
        </p:txBody>
      </p:sp>
      <p:graphicFrame>
        <p:nvGraphicFramePr>
          <p:cNvPr id="10" name="Chart 9">
            <a:extLst>
              <a:ext uri="{FF2B5EF4-FFF2-40B4-BE49-F238E27FC236}">
                <a16:creationId xmlns:a16="http://schemas.microsoft.com/office/drawing/2014/main" id="{7F934847-628D-4354-B7C3-9E0405276367}"/>
              </a:ext>
            </a:extLst>
          </p:cNvPr>
          <p:cNvGraphicFramePr>
            <a:graphicFrameLocks/>
          </p:cNvGraphicFramePr>
          <p:nvPr>
            <p:extLst>
              <p:ext uri="{D42A27DB-BD31-4B8C-83A1-F6EECF244321}">
                <p14:modId xmlns:p14="http://schemas.microsoft.com/office/powerpoint/2010/main" val="2795839264"/>
              </p:ext>
            </p:extLst>
          </p:nvPr>
        </p:nvGraphicFramePr>
        <p:xfrm>
          <a:off x="237711" y="2062804"/>
          <a:ext cx="5831755" cy="33353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566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353F4A-2ECA-4152-A61D-61DBE888687C}"/>
              </a:ext>
            </a:extLst>
          </p:cNvPr>
          <p:cNvSpPr/>
          <p:nvPr/>
        </p:nvSpPr>
        <p:spPr>
          <a:xfrm>
            <a:off x="237711" y="715055"/>
            <a:ext cx="2054915" cy="575960"/>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a:t>IRREGULARITIES</a:t>
            </a:r>
            <a:endParaRPr lang="en-IN" dirty="0"/>
          </a:p>
        </p:txBody>
      </p:sp>
      <p:sp>
        <p:nvSpPr>
          <p:cNvPr id="13" name="Title 1">
            <a:extLst>
              <a:ext uri="{FF2B5EF4-FFF2-40B4-BE49-F238E27FC236}">
                <a16:creationId xmlns:a16="http://schemas.microsoft.com/office/drawing/2014/main" id="{21B35086-8268-4C5F-BFCF-223657735C7E}"/>
              </a:ext>
            </a:extLst>
          </p:cNvPr>
          <p:cNvSpPr>
            <a:spLocks noGrp="1"/>
          </p:cNvSpPr>
          <p:nvPr>
            <p:ph type="title"/>
          </p:nvPr>
        </p:nvSpPr>
        <p:spPr>
          <a:xfrm>
            <a:off x="2478157" y="718714"/>
            <a:ext cx="9157252" cy="579420"/>
          </a:xfrm>
        </p:spPr>
        <p:txBody>
          <a:bodyPr anchor="ctr">
            <a:noAutofit/>
          </a:bodyPr>
          <a:lstStyle/>
          <a:p>
            <a:r>
              <a:rPr lang="en-IN" sz="1800" i="1" dirty="0"/>
              <a:t>HIGH IRREGULARITY BEYOND 7% OBSERVED</a:t>
            </a:r>
          </a:p>
        </p:txBody>
      </p:sp>
      <p:graphicFrame>
        <p:nvGraphicFramePr>
          <p:cNvPr id="10" name="Chart 9">
            <a:extLst>
              <a:ext uri="{FF2B5EF4-FFF2-40B4-BE49-F238E27FC236}">
                <a16:creationId xmlns:a16="http://schemas.microsoft.com/office/drawing/2014/main" id="{BA1F5AE8-3BF4-493A-9647-2F11C3D7EC67}"/>
              </a:ext>
            </a:extLst>
          </p:cNvPr>
          <p:cNvGraphicFramePr>
            <a:graphicFrameLocks/>
          </p:cNvGraphicFramePr>
          <p:nvPr>
            <p:extLst>
              <p:ext uri="{D42A27DB-BD31-4B8C-83A1-F6EECF244321}">
                <p14:modId xmlns:p14="http://schemas.microsoft.com/office/powerpoint/2010/main" val="2029094256"/>
              </p:ext>
            </p:extLst>
          </p:nvPr>
        </p:nvGraphicFramePr>
        <p:xfrm>
          <a:off x="212035" y="1781033"/>
          <a:ext cx="5543412" cy="36589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A5764264-9EF2-421D-983C-7D739E1EB82B}"/>
              </a:ext>
            </a:extLst>
          </p:cNvPr>
          <p:cNvGraphicFramePr>
            <a:graphicFrameLocks/>
          </p:cNvGraphicFramePr>
          <p:nvPr>
            <p:extLst>
              <p:ext uri="{D42A27DB-BD31-4B8C-83A1-F6EECF244321}">
                <p14:modId xmlns:p14="http://schemas.microsoft.com/office/powerpoint/2010/main" val="131188587"/>
              </p:ext>
            </p:extLst>
          </p:nvPr>
        </p:nvGraphicFramePr>
        <p:xfrm>
          <a:off x="6091311" y="1853920"/>
          <a:ext cx="5888654" cy="351321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254EC0-CC60-4A0E-9F43-1BF079B3338F}"/>
              </a:ext>
            </a:extLst>
          </p:cNvPr>
          <p:cNvSpPr txBox="1"/>
          <p:nvPr/>
        </p:nvSpPr>
        <p:spPr>
          <a:xfrm>
            <a:off x="701126" y="5581123"/>
            <a:ext cx="10108642" cy="1077218"/>
          </a:xfrm>
          <a:prstGeom prst="rect">
            <a:avLst/>
          </a:prstGeom>
          <a:noFill/>
        </p:spPr>
        <p:txBody>
          <a:bodyPr wrap="square" rtlCol="0">
            <a:spAutoFit/>
          </a:bodyPr>
          <a:lstStyle/>
          <a:p>
            <a:pPr marL="285750" indent="-285750">
              <a:buFont typeface="Arial" panose="020B0604020202020204" pitchFamily="34" charset="0"/>
              <a:buChar char="•"/>
            </a:pPr>
            <a:r>
              <a:rPr lang="en-US" sz="1600" i="1" dirty="0"/>
              <a:t>The % Irregularity is  higher than 7% in numerous occasion</a:t>
            </a:r>
          </a:p>
          <a:p>
            <a:pPr marL="285750" indent="-285750">
              <a:buFont typeface="Arial" panose="020B0604020202020204" pitchFamily="34" charset="0"/>
              <a:buChar char="•"/>
            </a:pPr>
            <a:r>
              <a:rPr lang="en-US" sz="1600" i="1" dirty="0"/>
              <a:t>Such an irregularity is not by chance rather there are other factors that are causing it.</a:t>
            </a:r>
          </a:p>
          <a:p>
            <a:pPr marL="285750" indent="-285750">
              <a:buFont typeface="Arial" panose="020B0604020202020204" pitchFamily="34" charset="0"/>
              <a:buChar char="•"/>
            </a:pPr>
            <a:r>
              <a:rPr lang="en-US" sz="1600" i="1" dirty="0"/>
              <a:t>Hence, we need regression model to explain such IR </a:t>
            </a:r>
          </a:p>
          <a:p>
            <a:pPr marL="285750" indent="-285750">
              <a:buFont typeface="Arial" panose="020B0604020202020204" pitchFamily="34" charset="0"/>
              <a:buChar char="•"/>
            </a:pPr>
            <a:r>
              <a:rPr lang="en-US" sz="1600" i="1" dirty="0"/>
              <a:t>From data , we identified SKU &amp; Weight as two Independent variable</a:t>
            </a:r>
            <a:endParaRPr lang="en-IN" sz="1600" i="1" dirty="0"/>
          </a:p>
        </p:txBody>
      </p:sp>
      <p:sp>
        <p:nvSpPr>
          <p:cNvPr id="15" name="Rectangle 14">
            <a:extLst>
              <a:ext uri="{FF2B5EF4-FFF2-40B4-BE49-F238E27FC236}">
                <a16:creationId xmlns:a16="http://schemas.microsoft.com/office/drawing/2014/main" id="{32075FB3-21A2-4B7E-9471-C402FE488096}"/>
              </a:ext>
            </a:extLst>
          </p:cNvPr>
          <p:cNvSpPr/>
          <p:nvPr/>
        </p:nvSpPr>
        <p:spPr>
          <a:xfrm>
            <a:off x="0" y="-13252"/>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23B2F">
                    <a:lumMod val="50000"/>
                    <a:lumOff val="50000"/>
                  </a:srgbClr>
                </a:solidFill>
                <a:latin typeface="-apple-system"/>
              </a:rPr>
              <a:t>AGENDA </a:t>
            </a:r>
            <a:r>
              <a:rPr lang="en-IN" sz="1400" dirty="0">
                <a:solidFill>
                  <a:srgbClr val="223B2F">
                    <a:lumMod val="50000"/>
                    <a:lumOff val="50000"/>
                  </a:srgbClr>
                </a:solidFill>
                <a:latin typeface="-apple-system"/>
              </a:rPr>
              <a:t>| COMPANY OVERVIEW | PROJECT OBJECTIVE</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MIDREVIEW RECAP| </a:t>
            </a:r>
            <a:r>
              <a:rPr lang="en-IN" sz="1400" dirty="0">
                <a:solidFill>
                  <a:srgbClr val="223B2F">
                    <a:lumMod val="50000"/>
                    <a:lumOff val="50000"/>
                  </a:srgbClr>
                </a:solidFill>
                <a:latin typeface="-apple-system"/>
              </a:rPr>
              <a:t>DASHBOARD | </a:t>
            </a:r>
            <a:r>
              <a:rPr lang="en-IN" b="1" dirty="0">
                <a:solidFill>
                  <a:schemeClr val="bg1"/>
                </a:solidFill>
                <a:latin typeface="-apple-system"/>
              </a:rPr>
              <a:t>TIME SERIES &amp; REGRESSION</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 RECOMMENDATION</a:t>
            </a:r>
            <a:endParaRPr lang="en-IN" b="1" dirty="0">
              <a:solidFill>
                <a:schemeClr val="bg1"/>
              </a:solidFill>
              <a:latin typeface="-apple-system"/>
            </a:endParaRPr>
          </a:p>
        </p:txBody>
      </p:sp>
    </p:spTree>
    <p:extLst>
      <p:ext uri="{BB962C8B-B14F-4D97-AF65-F5344CB8AC3E}">
        <p14:creationId xmlns:p14="http://schemas.microsoft.com/office/powerpoint/2010/main" val="34328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C2DB-4105-403A-AACD-335509A06D72}"/>
              </a:ext>
            </a:extLst>
          </p:cNvPr>
          <p:cNvSpPr>
            <a:spLocks noGrp="1"/>
          </p:cNvSpPr>
          <p:nvPr>
            <p:ph type="title"/>
          </p:nvPr>
        </p:nvSpPr>
        <p:spPr>
          <a:xfrm>
            <a:off x="241852" y="515442"/>
            <a:ext cx="11950148" cy="761857"/>
          </a:xfrm>
        </p:spPr>
        <p:txBody>
          <a:bodyPr anchor="ctr">
            <a:noAutofit/>
          </a:bodyPr>
          <a:lstStyle/>
          <a:p>
            <a:r>
              <a:rPr lang="en-US" sz="1600" i="1" dirty="0"/>
              <a:t>Regression Forecasting Model with 95% confidence Level</a:t>
            </a:r>
            <a:endParaRPr lang="en-IN" sz="1600" i="1" dirty="0"/>
          </a:p>
        </p:txBody>
      </p:sp>
      <p:sp>
        <p:nvSpPr>
          <p:cNvPr id="3" name="Content Placeholder 2">
            <a:extLst>
              <a:ext uri="{FF2B5EF4-FFF2-40B4-BE49-F238E27FC236}">
                <a16:creationId xmlns:a16="http://schemas.microsoft.com/office/drawing/2014/main" id="{CA64468B-397D-45F4-BE5A-8E3800BC1288}"/>
              </a:ext>
            </a:extLst>
          </p:cNvPr>
          <p:cNvSpPr>
            <a:spLocks noGrp="1"/>
          </p:cNvSpPr>
          <p:nvPr>
            <p:ph idx="1"/>
          </p:nvPr>
        </p:nvSpPr>
        <p:spPr>
          <a:xfrm>
            <a:off x="318952" y="1498324"/>
            <a:ext cx="11544718" cy="4956313"/>
          </a:xfrm>
        </p:spPr>
        <p:txBody>
          <a:bodyPr>
            <a:normAutofit lnSpcReduction="10000"/>
          </a:bodyPr>
          <a:lstStyle/>
          <a:p>
            <a:r>
              <a:rPr lang="en-US" dirty="0"/>
              <a:t>Linear Regression ( R</a:t>
            </a:r>
            <a:r>
              <a:rPr lang="en-US" baseline="30000" dirty="0"/>
              <a:t>2</a:t>
            </a:r>
            <a:r>
              <a:rPr lang="en-US" dirty="0"/>
              <a:t> Adjusted=85.6)</a:t>
            </a:r>
            <a:endParaRPr lang="en-US" baseline="30000" dirty="0"/>
          </a:p>
          <a:p>
            <a:pPr marL="0" indent="0">
              <a:buNone/>
            </a:pPr>
            <a:r>
              <a:rPr lang="en-US" dirty="0"/>
              <a:t>Sales = 124383.9 + 3.883*Qty in SKU </a:t>
            </a:r>
            <a:r>
              <a:rPr lang="en-US" dirty="0">
                <a:latin typeface="Arial Narrow" panose="020B0606020202030204" pitchFamily="34" charset="0"/>
              </a:rPr>
              <a:t>-</a:t>
            </a:r>
            <a:r>
              <a:rPr lang="en-US" dirty="0"/>
              <a:t> 0.542*Gross Weight(Kg)</a:t>
            </a:r>
          </a:p>
          <a:p>
            <a:pPr marL="0" indent="0">
              <a:buNone/>
            </a:pPr>
            <a:endParaRPr lang="en-US" dirty="0"/>
          </a:p>
          <a:p>
            <a:pPr marL="0" indent="0">
              <a:buNone/>
            </a:pPr>
            <a:r>
              <a:rPr lang="en-IN" sz="1800" b="0" i="0" u="none" strike="noStrike" dirty="0">
                <a:solidFill>
                  <a:srgbClr val="000000"/>
                </a:solidFill>
                <a:effectLst/>
                <a:latin typeface="Calibri" panose="020F0502020204030204" pitchFamily="34" charset="0"/>
              </a:rPr>
              <a:t>                                    2.2</a:t>
            </a:r>
            <a:r>
              <a:rPr lang="en-IN" dirty="0"/>
              <a:t>               </a:t>
            </a:r>
            <a:r>
              <a:rPr lang="en-IN" sz="1800" b="0" i="0" u="none" strike="noStrike" dirty="0">
                <a:solidFill>
                  <a:srgbClr val="000000"/>
                </a:solidFill>
                <a:effectLst/>
                <a:latin typeface="Calibri" panose="020F0502020204030204" pitchFamily="34" charset="0"/>
              </a:rPr>
              <a:t>5.6                 -1.3                  0.2</a:t>
            </a:r>
            <a:endParaRPr lang="en-IN" dirty="0"/>
          </a:p>
          <a:p>
            <a:pPr marL="0" indent="0">
              <a:buNone/>
            </a:pPr>
            <a:endParaRPr lang="en-IN" dirty="0"/>
          </a:p>
          <a:p>
            <a:r>
              <a:rPr lang="en-IN" dirty="0"/>
              <a:t>Linear with Gross Weight Drop out </a:t>
            </a:r>
            <a:r>
              <a:rPr lang="en-US" b="1" dirty="0"/>
              <a:t>( R</a:t>
            </a:r>
            <a:r>
              <a:rPr lang="en-US" b="1" baseline="30000" dirty="0"/>
              <a:t>2</a:t>
            </a:r>
            <a:r>
              <a:rPr lang="en-US" b="1" dirty="0"/>
              <a:t> Adjusted=83.5)</a:t>
            </a:r>
            <a:endParaRPr lang="en-US" b="1" baseline="30000" dirty="0"/>
          </a:p>
          <a:p>
            <a:pPr marL="0" indent="0">
              <a:buNone/>
            </a:pPr>
            <a:r>
              <a:rPr lang="en-US" u="sng" dirty="0">
                <a:highlight>
                  <a:srgbClr val="00FF00"/>
                </a:highlight>
              </a:rPr>
              <a:t>Sales= 157885.1 + 2.721*Bill Qty in SKU  </a:t>
            </a:r>
            <a:r>
              <a:rPr lang="en-US" dirty="0">
                <a:highlight>
                  <a:srgbClr val="00FF00"/>
                </a:highlight>
                <a:sym typeface="Wingdings" panose="05000000000000000000" pitchFamily="2" charset="2"/>
              </a:rPr>
              <a:t> </a:t>
            </a:r>
            <a:r>
              <a:rPr lang="en-US" i="1" dirty="0">
                <a:sym typeface="Wingdings" panose="05000000000000000000" pitchFamily="2" charset="2"/>
              </a:rPr>
              <a:t>Can be Used for forecasting </a:t>
            </a:r>
            <a:endParaRPr lang="en-US" i="1" dirty="0"/>
          </a:p>
          <a:p>
            <a:pPr marL="0" indent="0">
              <a:buNone/>
            </a:pPr>
            <a:endParaRPr lang="en-IN" i="1" dirty="0"/>
          </a:p>
          <a:p>
            <a:pPr marL="0" indent="0">
              <a:buNone/>
            </a:pPr>
            <a:r>
              <a:rPr lang="en-IN" sz="1800" b="0" i="0" u="none" strike="noStrike" dirty="0">
                <a:solidFill>
                  <a:srgbClr val="000000"/>
                </a:solidFill>
                <a:effectLst/>
                <a:latin typeface="Calibri" panose="020F0502020204030204" pitchFamily="34" charset="0"/>
              </a:rPr>
              <a:t>                                   2.2                  3.3</a:t>
            </a:r>
            <a:r>
              <a:rPr lang="en-IN" dirty="0"/>
              <a:t>  (More Narrowed range </a:t>
            </a:r>
            <a:r>
              <a:rPr lang="en-IN" dirty="0">
                <a:sym typeface="Wingdings" panose="05000000000000000000" pitchFamily="2" charset="2"/>
              </a:rPr>
              <a:t> More </a:t>
            </a:r>
            <a:r>
              <a:rPr lang="en-US" dirty="0">
                <a:sym typeface="Wingdings" panose="05000000000000000000" pitchFamily="2" charset="2"/>
              </a:rPr>
              <a:t>Accurate Prediction)</a:t>
            </a:r>
            <a:endParaRPr lang="en-IN" dirty="0"/>
          </a:p>
          <a:p>
            <a:r>
              <a:rPr lang="en-IN" dirty="0"/>
              <a:t>To explain the remaining R</a:t>
            </a:r>
            <a:r>
              <a:rPr lang="en-IN" baseline="30000" dirty="0"/>
              <a:t>2</a:t>
            </a:r>
            <a:r>
              <a:rPr lang="en-IN" dirty="0"/>
              <a:t> of 16% we need to study more variable like BLP, Workforce, or more historical data.</a:t>
            </a:r>
          </a:p>
        </p:txBody>
      </p:sp>
      <p:cxnSp>
        <p:nvCxnSpPr>
          <p:cNvPr id="5" name="Straight Arrow Connector 4">
            <a:extLst>
              <a:ext uri="{FF2B5EF4-FFF2-40B4-BE49-F238E27FC236}">
                <a16:creationId xmlns:a16="http://schemas.microsoft.com/office/drawing/2014/main" id="{1F0B1971-0569-4258-B91C-805009328484}"/>
              </a:ext>
            </a:extLst>
          </p:cNvPr>
          <p:cNvCxnSpPr>
            <a:cxnSpLocks/>
          </p:cNvCxnSpPr>
          <p:nvPr/>
        </p:nvCxnSpPr>
        <p:spPr>
          <a:xfrm flipH="1">
            <a:off x="2374954" y="2371364"/>
            <a:ext cx="770968" cy="5410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 name="Straight Arrow Connector 5">
            <a:extLst>
              <a:ext uri="{FF2B5EF4-FFF2-40B4-BE49-F238E27FC236}">
                <a16:creationId xmlns:a16="http://schemas.microsoft.com/office/drawing/2014/main" id="{E58603FF-E83D-45AE-86FC-F996190D7154}"/>
              </a:ext>
            </a:extLst>
          </p:cNvPr>
          <p:cNvCxnSpPr>
            <a:cxnSpLocks/>
          </p:cNvCxnSpPr>
          <p:nvPr/>
        </p:nvCxnSpPr>
        <p:spPr>
          <a:xfrm>
            <a:off x="3145921" y="2371364"/>
            <a:ext cx="702729" cy="5405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D9B9B90A-1DFC-459A-80AC-785FB4897CAB}"/>
              </a:ext>
            </a:extLst>
          </p:cNvPr>
          <p:cNvCxnSpPr>
            <a:cxnSpLocks/>
          </p:cNvCxnSpPr>
          <p:nvPr/>
        </p:nvCxnSpPr>
        <p:spPr>
          <a:xfrm flipH="1">
            <a:off x="5033639" y="2326980"/>
            <a:ext cx="613052" cy="58489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FE8EDFA5-F80A-4862-A525-3E4DDCFF75E5}"/>
              </a:ext>
            </a:extLst>
          </p:cNvPr>
          <p:cNvCxnSpPr>
            <a:cxnSpLocks/>
          </p:cNvCxnSpPr>
          <p:nvPr/>
        </p:nvCxnSpPr>
        <p:spPr>
          <a:xfrm>
            <a:off x="5654688" y="2326980"/>
            <a:ext cx="692846" cy="58489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C64E8470-AA4B-47FB-9892-3EBF1C9E0872}"/>
              </a:ext>
            </a:extLst>
          </p:cNvPr>
          <p:cNvCxnSpPr>
            <a:cxnSpLocks/>
          </p:cNvCxnSpPr>
          <p:nvPr/>
        </p:nvCxnSpPr>
        <p:spPr>
          <a:xfrm flipH="1">
            <a:off x="2374954" y="4646365"/>
            <a:ext cx="621435" cy="5204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75A90D12-0502-466D-A152-5CAF039A23C4}"/>
              </a:ext>
            </a:extLst>
          </p:cNvPr>
          <p:cNvCxnSpPr>
            <a:cxnSpLocks/>
          </p:cNvCxnSpPr>
          <p:nvPr/>
        </p:nvCxnSpPr>
        <p:spPr>
          <a:xfrm>
            <a:off x="2996389" y="4646365"/>
            <a:ext cx="607945" cy="5204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4" name="Rectangle 33">
            <a:extLst>
              <a:ext uri="{FF2B5EF4-FFF2-40B4-BE49-F238E27FC236}">
                <a16:creationId xmlns:a16="http://schemas.microsoft.com/office/drawing/2014/main" id="{449C6E0E-49FF-465D-B467-93397C4BC543}"/>
              </a:ext>
            </a:extLst>
          </p:cNvPr>
          <p:cNvSpPr/>
          <p:nvPr/>
        </p:nvSpPr>
        <p:spPr>
          <a:xfrm>
            <a:off x="0" y="0"/>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23B2F">
                    <a:lumMod val="50000"/>
                    <a:lumOff val="50000"/>
                  </a:srgbClr>
                </a:solidFill>
                <a:latin typeface="-apple-system"/>
              </a:rPr>
              <a:t>AGENDA </a:t>
            </a:r>
            <a:r>
              <a:rPr lang="en-IN" sz="1400" dirty="0">
                <a:solidFill>
                  <a:srgbClr val="223B2F">
                    <a:lumMod val="50000"/>
                    <a:lumOff val="50000"/>
                  </a:srgbClr>
                </a:solidFill>
                <a:latin typeface="-apple-system"/>
              </a:rPr>
              <a:t>| COMPANY OVERVIEW | PROJECT OBJECTIVE</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MIDREVIEW RECAP| </a:t>
            </a:r>
            <a:r>
              <a:rPr lang="en-IN" sz="1400" dirty="0">
                <a:solidFill>
                  <a:srgbClr val="223B2F">
                    <a:lumMod val="50000"/>
                    <a:lumOff val="50000"/>
                  </a:srgbClr>
                </a:solidFill>
                <a:latin typeface="-apple-system"/>
              </a:rPr>
              <a:t>DASHBOARD | </a:t>
            </a:r>
            <a:r>
              <a:rPr lang="en-IN" b="1" dirty="0">
                <a:solidFill>
                  <a:schemeClr val="bg1"/>
                </a:solidFill>
                <a:latin typeface="-apple-system"/>
              </a:rPr>
              <a:t>TIME SERIES &amp; REGRESSION</a:t>
            </a:r>
            <a:r>
              <a:rPr lang="en-IN" sz="1800" dirty="0">
                <a:solidFill>
                  <a:srgbClr val="223B2F">
                    <a:lumMod val="50000"/>
                    <a:lumOff val="50000"/>
                  </a:srgbClr>
                </a:solidFill>
                <a:latin typeface="-apple-system"/>
              </a:rPr>
              <a:t> </a:t>
            </a:r>
            <a:r>
              <a:rPr lang="en-IN" sz="1400" dirty="0">
                <a:solidFill>
                  <a:srgbClr val="223B2F">
                    <a:lumMod val="50000"/>
                    <a:lumOff val="50000"/>
                  </a:srgbClr>
                </a:solidFill>
                <a:latin typeface="-apple-system"/>
              </a:rPr>
              <a:t>| RECOMMENDATION</a:t>
            </a:r>
          </a:p>
        </p:txBody>
      </p:sp>
    </p:spTree>
    <p:extLst>
      <p:ext uri="{BB962C8B-B14F-4D97-AF65-F5344CB8AC3E}">
        <p14:creationId xmlns:p14="http://schemas.microsoft.com/office/powerpoint/2010/main" val="1529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49C6E0E-49FF-465D-B467-93397C4BC543}"/>
              </a:ext>
            </a:extLst>
          </p:cNvPr>
          <p:cNvSpPr/>
          <p:nvPr/>
        </p:nvSpPr>
        <p:spPr>
          <a:xfrm>
            <a:off x="0" y="0"/>
            <a:ext cx="12182622" cy="5759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AGENDA </a:t>
            </a:r>
            <a:r>
              <a:rPr kumimoji="0" lang="en-IN" sz="1400" b="0" i="0" u="none" strike="noStrike" kern="1200" cap="none" spc="0" normalizeH="0" baseline="0" noProof="0" dirty="0">
                <a:ln>
                  <a:noFill/>
                </a:ln>
                <a:solidFill>
                  <a:srgbClr val="223B2F">
                    <a:lumMod val="50000"/>
                    <a:lumOff val="50000"/>
                  </a:srgbClr>
                </a:solidFill>
                <a:effectLst/>
                <a:uLnTx/>
                <a:uFillTx/>
                <a:latin typeface="-apple-system"/>
                <a:ea typeface="+mn-ea"/>
                <a:cs typeface="+mn-cs"/>
              </a:rPr>
              <a:t>| COMPANY OVERVIEW | PROJECT OBJECTIVE| MIDREVIEW RECAP| </a:t>
            </a:r>
            <a:r>
              <a:rPr lang="en-IN" sz="1400" dirty="0">
                <a:solidFill>
                  <a:srgbClr val="223B2F">
                    <a:lumMod val="50000"/>
                    <a:lumOff val="50000"/>
                  </a:srgbClr>
                </a:solidFill>
                <a:latin typeface="-apple-system"/>
              </a:rPr>
              <a:t>DASHBOARD | TIME SERIES &amp; REGRESSION  </a:t>
            </a:r>
            <a:r>
              <a:rPr lang="en-IN" sz="1100" dirty="0">
                <a:solidFill>
                  <a:srgbClr val="223B2F">
                    <a:lumMod val="50000"/>
                    <a:lumOff val="50000"/>
                  </a:srgbClr>
                </a:solidFill>
                <a:latin typeface="-apple-system"/>
              </a:rPr>
              <a:t>| </a:t>
            </a:r>
            <a:r>
              <a:rPr lang="en-IN" sz="2000" dirty="0">
                <a:solidFill>
                  <a:schemeClr val="bg1"/>
                </a:solidFill>
                <a:latin typeface="-apple-system"/>
              </a:rPr>
              <a:t>RECOMMENDATION</a:t>
            </a:r>
            <a:endParaRPr lang="en-IN" b="1" dirty="0">
              <a:solidFill>
                <a:schemeClr val="bg1"/>
              </a:solidFill>
              <a:latin typeface="-apple-system"/>
            </a:endParaRPr>
          </a:p>
        </p:txBody>
      </p:sp>
      <p:sp>
        <p:nvSpPr>
          <p:cNvPr id="3" name="TextBox 2">
            <a:extLst>
              <a:ext uri="{FF2B5EF4-FFF2-40B4-BE49-F238E27FC236}">
                <a16:creationId xmlns:a16="http://schemas.microsoft.com/office/drawing/2014/main" id="{8582F226-EDE8-401C-A485-2554CCD55B94}"/>
              </a:ext>
            </a:extLst>
          </p:cNvPr>
          <p:cNvSpPr txBox="1"/>
          <p:nvPr/>
        </p:nvSpPr>
        <p:spPr>
          <a:xfrm>
            <a:off x="371476" y="852988"/>
            <a:ext cx="5419725" cy="1200329"/>
          </a:xfrm>
          <a:prstGeom prst="rect">
            <a:avLst/>
          </a:prstGeom>
          <a:noFill/>
        </p:spPr>
        <p:txBody>
          <a:bodyPr wrap="square" rtlCol="0">
            <a:spAutoFit/>
          </a:bodyPr>
          <a:lstStyle/>
          <a:p>
            <a:r>
              <a:rPr lang="en-US" dirty="0"/>
              <a:t>1.As per ABC analysis our suggestion will be to concentrate on </a:t>
            </a:r>
            <a:r>
              <a:rPr lang="en-US" b="1" dirty="0"/>
              <a:t>packet plus &amp; parcel direct </a:t>
            </a:r>
            <a:r>
              <a:rPr lang="en-US" dirty="0"/>
              <a:t>as they cover 80% of the revenue.</a:t>
            </a:r>
          </a:p>
          <a:p>
            <a:endParaRPr lang="en-US" dirty="0"/>
          </a:p>
        </p:txBody>
      </p:sp>
      <p:pic>
        <p:nvPicPr>
          <p:cNvPr id="6" name="Picture 5">
            <a:extLst>
              <a:ext uri="{FF2B5EF4-FFF2-40B4-BE49-F238E27FC236}">
                <a16:creationId xmlns:a16="http://schemas.microsoft.com/office/drawing/2014/main" id="{55C461C4-AA88-4B4A-A2D9-6EBD9504E2DB}"/>
              </a:ext>
            </a:extLst>
          </p:cNvPr>
          <p:cNvPicPr>
            <a:picLocks noChangeAspect="1"/>
          </p:cNvPicPr>
          <p:nvPr/>
        </p:nvPicPr>
        <p:blipFill>
          <a:blip r:embed="rId2"/>
          <a:stretch>
            <a:fillRect/>
          </a:stretch>
        </p:blipFill>
        <p:spPr>
          <a:xfrm>
            <a:off x="136131" y="2502040"/>
            <a:ext cx="5655070" cy="4249478"/>
          </a:xfrm>
          <a:prstGeom prst="rect">
            <a:avLst/>
          </a:prstGeom>
        </p:spPr>
      </p:pic>
      <p:sp>
        <p:nvSpPr>
          <p:cNvPr id="7" name="TextBox 6">
            <a:extLst>
              <a:ext uri="{FF2B5EF4-FFF2-40B4-BE49-F238E27FC236}">
                <a16:creationId xmlns:a16="http://schemas.microsoft.com/office/drawing/2014/main" id="{D5C75ECE-0DEC-488B-8C2F-E79A682C797B}"/>
              </a:ext>
            </a:extLst>
          </p:cNvPr>
          <p:cNvSpPr txBox="1"/>
          <p:nvPr/>
        </p:nvSpPr>
        <p:spPr>
          <a:xfrm>
            <a:off x="5953127" y="4272677"/>
            <a:ext cx="6029323" cy="2585323"/>
          </a:xfrm>
          <a:prstGeom prst="rect">
            <a:avLst/>
          </a:prstGeom>
          <a:noFill/>
        </p:spPr>
        <p:txBody>
          <a:bodyPr wrap="square" rtlCol="0">
            <a:spAutoFit/>
          </a:bodyPr>
          <a:lstStyle/>
          <a:p>
            <a:r>
              <a:rPr lang="en-US" dirty="0"/>
              <a:t>2a. Utilize your best available resources for managing accounts such as </a:t>
            </a:r>
            <a:r>
              <a:rPr lang="en-US" b="1" dirty="0"/>
              <a:t>Asia Pet world, </a:t>
            </a:r>
            <a:r>
              <a:rPr lang="en-US" b="1" dirty="0" err="1"/>
              <a:t>Sermari</a:t>
            </a:r>
            <a:r>
              <a:rPr lang="en-US" b="1" dirty="0"/>
              <a:t> Pte Ltd , Shipadecon Pte. Ltd.</a:t>
            </a:r>
          </a:p>
          <a:p>
            <a:endParaRPr lang="en-US" dirty="0"/>
          </a:p>
          <a:p>
            <a:r>
              <a:rPr lang="en-US" dirty="0"/>
              <a:t>2b. Roll out more promotional offers for Key accounts such as </a:t>
            </a:r>
            <a:r>
              <a:rPr lang="en-US" b="1" dirty="0"/>
              <a:t>JCO Jewelry ,Lens Mode , Apple South East Asia.</a:t>
            </a:r>
          </a:p>
          <a:p>
            <a:endParaRPr lang="en-US" dirty="0"/>
          </a:p>
          <a:p>
            <a:r>
              <a:rPr lang="en-US" dirty="0"/>
              <a:t>(Present In charge :Mr. Albert handling 87 accounts)</a:t>
            </a:r>
          </a:p>
          <a:p>
            <a:endParaRPr lang="en-IN" dirty="0"/>
          </a:p>
        </p:txBody>
      </p:sp>
      <p:pic>
        <p:nvPicPr>
          <p:cNvPr id="8" name="slide3" descr="MPG">
            <a:extLst>
              <a:ext uri="{FF2B5EF4-FFF2-40B4-BE49-F238E27FC236}">
                <a16:creationId xmlns:a16="http://schemas.microsoft.com/office/drawing/2014/main" id="{FE3AA3A9-FA12-46E0-863E-35D16954D772}"/>
              </a:ext>
            </a:extLst>
          </p:cNvPr>
          <p:cNvPicPr>
            <a:picLocks noChangeAspect="1"/>
          </p:cNvPicPr>
          <p:nvPr/>
        </p:nvPicPr>
        <p:blipFill rotWithShape="1">
          <a:blip r:embed="rId3">
            <a:extLst>
              <a:ext uri="{28A0092B-C50C-407E-A947-70E740481C1C}">
                <a14:useLocalDpi xmlns:a14="http://schemas.microsoft.com/office/drawing/2010/main" val="0"/>
              </a:ext>
            </a:extLst>
          </a:blip>
          <a:srcRect r="8656" b="6917"/>
          <a:stretch/>
        </p:blipFill>
        <p:spPr>
          <a:xfrm>
            <a:off x="5791201" y="703387"/>
            <a:ext cx="6191249" cy="3356149"/>
          </a:xfrm>
          <a:prstGeom prst="rect">
            <a:avLst/>
          </a:prstGeom>
        </p:spPr>
      </p:pic>
    </p:spTree>
    <p:extLst>
      <p:ext uri="{BB962C8B-B14F-4D97-AF65-F5344CB8AC3E}">
        <p14:creationId xmlns:p14="http://schemas.microsoft.com/office/powerpoint/2010/main" val="1118053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lassicFrameVTI">
  <a:themeElements>
    <a:clrScheme name="AnalogousFromLightSeedLeftStep">
      <a:dk1>
        <a:srgbClr val="000000"/>
      </a:dk1>
      <a:lt1>
        <a:srgbClr val="FFFFFF"/>
      </a:lt1>
      <a:dk2>
        <a:srgbClr val="223B2F"/>
      </a:dk2>
      <a:lt2>
        <a:srgbClr val="E8E8E2"/>
      </a:lt2>
      <a:accent1>
        <a:srgbClr val="9699C6"/>
      </a:accent1>
      <a:accent2>
        <a:srgbClr val="7F9BBA"/>
      </a:accent2>
      <a:accent3>
        <a:srgbClr val="82ABB0"/>
      </a:accent3>
      <a:accent4>
        <a:srgbClr val="78B09F"/>
      </a:accent4>
      <a:accent5>
        <a:srgbClr val="84AE8F"/>
      </a:accent5>
      <a:accent6>
        <a:srgbClr val="81B179"/>
      </a:accent6>
      <a:hlink>
        <a:srgbClr val="878552"/>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785</Words>
  <Application>Microsoft Office PowerPoint</Application>
  <PresentationFormat>Widescreen</PresentationFormat>
  <Paragraphs>80</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Arial Narrow</vt:lpstr>
      <vt:lpstr>Calibri</vt:lpstr>
      <vt:lpstr>Gill Sans MT</vt:lpstr>
      <vt:lpstr>Goudy Old Style</vt:lpstr>
      <vt:lpstr>Wingdings</vt:lpstr>
      <vt:lpstr>ClassicFrameVTI</vt:lpstr>
      <vt:lpstr>PowerPoint Presentation</vt:lpstr>
      <vt:lpstr>PowerPoint Presentation</vt:lpstr>
      <vt:lpstr>PowerPoint Presentation</vt:lpstr>
      <vt:lpstr>Time Series Decomposition(Weekly Moving Average)</vt:lpstr>
      <vt:lpstr>INCREASING TREND FOR PACKET PLUS &amp; PARCEL DIRECT</vt:lpstr>
      <vt:lpstr>DECREASING TREND-PACKET &amp; BUSINESS </vt:lpstr>
      <vt:lpstr>HIGH IRREGULARITY BEYOND 7% OBSERVED</vt:lpstr>
      <vt:lpstr>Regression Forecasting Model with 95% confidence Level</vt:lpstr>
      <vt:lpstr>PowerPoint Presentation</vt:lpstr>
      <vt:lpstr>ACTUAL VS. FORECAST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Somiya Samal</dc:creator>
  <cp:lastModifiedBy>Manoj Kumar Mandal</cp:lastModifiedBy>
  <cp:revision>154</cp:revision>
  <dcterms:created xsi:type="dcterms:W3CDTF">2021-07-22T14:16:57Z</dcterms:created>
  <dcterms:modified xsi:type="dcterms:W3CDTF">2024-06-09T06:42:38Z</dcterms:modified>
</cp:coreProperties>
</file>