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19" y="0"/>
            <a:ext cx="9144000" cy="5415148"/>
          </a:xfrm>
          <a:prstGeom prst="rect">
            <a:avLst/>
          </a:prstGeom>
          <a:noFill/>
          <a:ln>
            <a:noFill/>
          </a:ln>
        </p:spPr>
      </p:pic>
      <p:sp>
        <p:nvSpPr>
          <p:cNvPr id="55" name="Shape 55"/>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solidFill>
                  <a:srgbClr val="9900FF"/>
                </a:solidFill>
              </a:rPr>
              <a:t>Bike Shop Project</a:t>
            </a:r>
          </a:p>
          <a:p>
            <a:pPr lvl="0" rtl="0">
              <a:spcBef>
                <a:spcPts val="0"/>
              </a:spcBef>
              <a:buNone/>
            </a:pPr>
            <a:r>
              <a:rPr lang="en" sz="2000">
                <a:solidFill>
                  <a:srgbClr val="9900FF"/>
                </a:solidFill>
              </a:rPr>
              <a:t>https://github.com/manojmpg114/BikeShopProject</a:t>
            </a:r>
          </a:p>
        </p:txBody>
      </p:sp>
      <p:sp>
        <p:nvSpPr>
          <p:cNvPr id="56" name="Shape 56"/>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solidFill>
                  <a:srgbClr val="FF00FF"/>
                </a:solidFill>
              </a:rPr>
              <a:t>Geoff Cohen, Jason DeValerio, Manoj George, Karan Joshi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FF00FF"/>
                </a:solidFill>
              </a:rPr>
              <a:t>Abstract Classes</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800"/>
              </a:spcBef>
              <a:spcAft>
                <a:spcPts val="0"/>
              </a:spcAft>
              <a:buClr>
                <a:srgbClr val="FF00FF"/>
              </a:buClr>
              <a:buSzPts val="1800"/>
              <a:buChar char="●"/>
            </a:pPr>
            <a:r>
              <a:rPr lang="en">
                <a:solidFill>
                  <a:srgbClr val="FF00FF"/>
                </a:solidFill>
              </a:rPr>
              <a:t>We made our products class abstract because we thought it was the best way to deal with our other classes that consisted of accessory and bike types. We Had the different objects be subclasses of the abstract Product class.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0000FF"/>
                </a:solidFill>
              </a:rPr>
              <a:t>Interfaces</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800"/>
              </a:spcBef>
              <a:spcAft>
                <a:spcPts val="0"/>
              </a:spcAft>
              <a:buClr>
                <a:srgbClr val="0000FF"/>
              </a:buClr>
              <a:buSzPts val="1800"/>
              <a:buChar char="●"/>
            </a:pPr>
            <a:r>
              <a:rPr lang="en">
                <a:solidFill>
                  <a:srgbClr val="0000FF"/>
                </a:solidFill>
              </a:rPr>
              <a:t>We used the serialization interface in our project. Although we didn’t have to use it we wanted to cover more of the topics we discussed in class for better practice and familiarity. If so desired we could store different orders and call them again so we had methods to both serialize and deserialize these objects.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9900FF"/>
                </a:solidFill>
              </a:rPr>
              <a:t>Swing GUI</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9900FF"/>
              </a:buClr>
              <a:buSzPts val="1800"/>
              <a:buChar char="●"/>
            </a:pPr>
            <a:r>
              <a:rPr lang="en">
                <a:solidFill>
                  <a:srgbClr val="9900FF"/>
                </a:solidFill>
              </a:rPr>
              <a:t>Getting the order to print out correctly</a:t>
            </a:r>
          </a:p>
          <a:p>
            <a:pPr indent="-342900" lvl="0" marL="457200" rtl="0">
              <a:spcBef>
                <a:spcPts val="0"/>
              </a:spcBef>
              <a:spcAft>
                <a:spcPts val="0"/>
              </a:spcAft>
              <a:buClr>
                <a:srgbClr val="9900FF"/>
              </a:buClr>
              <a:buSzPts val="1800"/>
              <a:buChar char="●"/>
            </a:pPr>
            <a:r>
              <a:rPr lang="en">
                <a:solidFill>
                  <a:srgbClr val="9900FF"/>
                </a:solidFill>
              </a:rPr>
              <a:t>Layouts have been troublesome</a:t>
            </a:r>
          </a:p>
          <a:p>
            <a:pPr indent="-342900" lvl="0" marL="457200" rtl="0">
              <a:spcBef>
                <a:spcPts val="0"/>
              </a:spcBef>
              <a:spcAft>
                <a:spcPts val="0"/>
              </a:spcAft>
              <a:buClr>
                <a:srgbClr val="9900FF"/>
              </a:buClr>
              <a:buSzPts val="1800"/>
              <a:buChar char="●"/>
            </a:pPr>
            <a:r>
              <a:rPr lang="en">
                <a:solidFill>
                  <a:srgbClr val="9900FF"/>
                </a:solidFill>
              </a:rPr>
              <a:t>Errors abundant but are being worked on</a:t>
            </a:r>
          </a:p>
          <a:p>
            <a:pPr indent="-317500" lvl="1" marL="914400" rtl="0">
              <a:spcBef>
                <a:spcPts val="0"/>
              </a:spcBef>
              <a:spcAft>
                <a:spcPts val="0"/>
              </a:spcAft>
              <a:buClr>
                <a:srgbClr val="9900FF"/>
              </a:buClr>
              <a:buSzPts val="1400"/>
              <a:buChar char="○"/>
            </a:pPr>
            <a:r>
              <a:rPr lang="en">
                <a:solidFill>
                  <a:srgbClr val="9900FF"/>
                </a:solidFill>
              </a:rPr>
              <a:t>We fixed most of our errors</a:t>
            </a:r>
          </a:p>
          <a:p>
            <a:pPr indent="-342900" lvl="0" marL="457200" rtl="0">
              <a:spcBef>
                <a:spcPts val="0"/>
              </a:spcBef>
              <a:spcAft>
                <a:spcPts val="0"/>
              </a:spcAft>
              <a:buClr>
                <a:srgbClr val="9900FF"/>
              </a:buClr>
              <a:buSzPts val="1800"/>
              <a:buChar char="●"/>
            </a:pPr>
            <a:r>
              <a:rPr lang="en">
                <a:solidFill>
                  <a:srgbClr val="9900FF"/>
                </a:solidFill>
              </a:rPr>
              <a:t>There are a lot of dialog boxes to start which although is intended might become a slight annoyance to our client one day</a:t>
            </a:r>
          </a:p>
          <a:p>
            <a:pPr indent="-342900" lvl="0" marL="457200">
              <a:spcBef>
                <a:spcPts val="0"/>
              </a:spcBef>
              <a:buClr>
                <a:srgbClr val="9900FF"/>
              </a:buClr>
              <a:buSzPts val="1800"/>
              <a:buChar char="●"/>
            </a:pPr>
            <a:r>
              <a:rPr lang="en">
                <a:solidFill>
                  <a:srgbClr val="9900FF"/>
                </a:solidFill>
              </a:rPr>
              <a:t>Spacing and making the layout exactly as we wanted was tough but tried our best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FF0000"/>
                </a:solidFill>
              </a:rPr>
              <a:t>Customized Error Handling</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800"/>
              </a:spcBef>
              <a:spcAft>
                <a:spcPts val="0"/>
              </a:spcAft>
              <a:buNone/>
            </a:pPr>
            <a:r>
              <a:rPr lang="en">
                <a:solidFill>
                  <a:srgbClr val="FF0000"/>
                </a:solidFill>
              </a:rPr>
              <a:t>Where did you use it?</a:t>
            </a:r>
          </a:p>
          <a:p>
            <a:pPr indent="-342900" lvl="0" marL="457200" rtl="0">
              <a:spcBef>
                <a:spcPts val="800"/>
              </a:spcBef>
              <a:spcAft>
                <a:spcPts val="0"/>
              </a:spcAft>
              <a:buClr>
                <a:srgbClr val="FF0000"/>
              </a:buClr>
              <a:buSzPts val="1800"/>
              <a:buChar char="●"/>
            </a:pPr>
            <a:r>
              <a:rPr lang="en">
                <a:solidFill>
                  <a:srgbClr val="FF0000"/>
                </a:solidFill>
              </a:rPr>
              <a:t>In serialize and deserialize methods</a:t>
            </a:r>
          </a:p>
          <a:p>
            <a:pPr lvl="0" rtl="0">
              <a:spcBef>
                <a:spcPts val="800"/>
              </a:spcBef>
              <a:spcAft>
                <a:spcPts val="0"/>
              </a:spcAft>
              <a:buNone/>
            </a:pPr>
            <a:r>
              <a:rPr lang="en">
                <a:solidFill>
                  <a:srgbClr val="FF0000"/>
                </a:solidFill>
              </a:rPr>
              <a:t>Did you like using it?  Or did you feel it was overkill?</a:t>
            </a:r>
          </a:p>
          <a:p>
            <a:pPr indent="-342900" lvl="0" marL="457200" rtl="0">
              <a:spcBef>
                <a:spcPts val="800"/>
              </a:spcBef>
              <a:spcAft>
                <a:spcPts val="0"/>
              </a:spcAft>
              <a:buClr>
                <a:srgbClr val="FF0000"/>
              </a:buClr>
              <a:buSzPts val="1800"/>
              <a:buChar char="●"/>
            </a:pPr>
            <a:r>
              <a:rPr lang="en">
                <a:solidFill>
                  <a:srgbClr val="FF0000"/>
                </a:solidFill>
              </a:rPr>
              <a:t>Didn’t like using but not overkill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6FA8DC"/>
                </a:solidFill>
              </a:rPr>
              <a:t>File Input/Output</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800"/>
              </a:spcBef>
              <a:spcAft>
                <a:spcPts val="0"/>
              </a:spcAft>
              <a:buClr>
                <a:srgbClr val="6FA8DC"/>
              </a:buClr>
              <a:buSzPts val="1800"/>
              <a:buChar char="●"/>
            </a:pPr>
            <a:r>
              <a:rPr lang="en">
                <a:solidFill>
                  <a:srgbClr val="6FA8DC"/>
                </a:solidFill>
              </a:rPr>
              <a:t>File input and output for serialization</a:t>
            </a:r>
          </a:p>
          <a:p>
            <a:pPr indent="-317500" lvl="1" marL="914400" rtl="0">
              <a:spcBef>
                <a:spcPts val="0"/>
              </a:spcBef>
              <a:spcAft>
                <a:spcPts val="0"/>
              </a:spcAft>
              <a:buClr>
                <a:srgbClr val="6FA8DC"/>
              </a:buClr>
              <a:buSzPts val="1400"/>
              <a:buChar char="○"/>
            </a:pPr>
            <a:r>
              <a:rPr lang="en">
                <a:solidFill>
                  <a:srgbClr val="6FA8DC"/>
                </a:solidFill>
              </a:rPr>
              <a:t>FileInputStream</a:t>
            </a:r>
          </a:p>
          <a:p>
            <a:pPr indent="-317500" lvl="1" marL="914400" rtl="0">
              <a:spcBef>
                <a:spcPts val="0"/>
              </a:spcBef>
              <a:spcAft>
                <a:spcPts val="0"/>
              </a:spcAft>
              <a:buClr>
                <a:srgbClr val="6FA8DC"/>
              </a:buClr>
              <a:buSzPts val="1400"/>
              <a:buChar char="○"/>
            </a:pPr>
            <a:r>
              <a:rPr lang="en">
                <a:solidFill>
                  <a:srgbClr val="6FA8DC"/>
                </a:solidFill>
              </a:rPr>
              <a:t>ObjectInputStream</a:t>
            </a:r>
          </a:p>
          <a:p>
            <a:pPr indent="-317500" lvl="1" marL="914400" rtl="0">
              <a:spcBef>
                <a:spcPts val="0"/>
              </a:spcBef>
              <a:spcAft>
                <a:spcPts val="0"/>
              </a:spcAft>
              <a:buClr>
                <a:srgbClr val="6FA8DC"/>
              </a:buClr>
              <a:buSzPts val="1400"/>
              <a:buChar char="○"/>
            </a:pPr>
            <a:r>
              <a:rPr lang="en">
                <a:solidFill>
                  <a:srgbClr val="6FA8DC"/>
                </a:solidFill>
              </a:rPr>
              <a:t>FileOutputStream</a:t>
            </a:r>
          </a:p>
          <a:p>
            <a:pPr indent="-317500" lvl="1" marL="914400" rtl="0">
              <a:spcBef>
                <a:spcPts val="0"/>
              </a:spcBef>
              <a:spcAft>
                <a:spcPts val="0"/>
              </a:spcAft>
              <a:buClr>
                <a:srgbClr val="6FA8DC"/>
              </a:buClr>
              <a:buSzPts val="1400"/>
              <a:buChar char="○"/>
            </a:pPr>
            <a:r>
              <a:rPr lang="en">
                <a:solidFill>
                  <a:srgbClr val="6FA8DC"/>
                </a:solidFill>
              </a:rPr>
              <a:t>ObjectOutputStream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311700" y="309850"/>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FFFFFF"/>
                </a:solidFill>
              </a:rPr>
              <a:t>Lambda Expressions</a:t>
            </a:r>
          </a:p>
        </p:txBody>
      </p:sp>
      <p:pic>
        <p:nvPicPr>
          <p:cNvPr id="135" name="Shape 135"/>
          <p:cNvPicPr preferRelativeResize="0"/>
          <p:nvPr/>
        </p:nvPicPr>
        <p:blipFill>
          <a:blip r:embed="rId3">
            <a:alphaModFix/>
          </a:blip>
          <a:stretch>
            <a:fillRect/>
          </a:stretch>
        </p:blipFill>
        <p:spPr>
          <a:xfrm>
            <a:off x="223550" y="839875"/>
            <a:ext cx="8477250" cy="1314450"/>
          </a:xfrm>
          <a:prstGeom prst="rect">
            <a:avLst/>
          </a:prstGeom>
          <a:noFill/>
          <a:ln>
            <a:noFill/>
          </a:ln>
        </p:spPr>
      </p:pic>
      <p:pic>
        <p:nvPicPr>
          <p:cNvPr id="136" name="Shape 136"/>
          <p:cNvPicPr preferRelativeResize="0"/>
          <p:nvPr/>
        </p:nvPicPr>
        <p:blipFill>
          <a:blip r:embed="rId4">
            <a:alphaModFix/>
          </a:blip>
          <a:stretch>
            <a:fillRect/>
          </a:stretch>
        </p:blipFill>
        <p:spPr>
          <a:xfrm>
            <a:off x="152400" y="2306725"/>
            <a:ext cx="8458200" cy="1962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45818E"/>
                </a:solidFill>
              </a:rPr>
              <a:t>Design Patterns</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spcBef>
                <a:spcPts val="800"/>
              </a:spcBef>
              <a:spcAft>
                <a:spcPts val="0"/>
              </a:spcAft>
              <a:buClr>
                <a:srgbClr val="45818E"/>
              </a:buClr>
              <a:buSzPts val="1400"/>
              <a:buChar char="●"/>
            </a:pPr>
            <a:r>
              <a:rPr lang="en" sz="1400">
                <a:solidFill>
                  <a:srgbClr val="45818E"/>
                </a:solidFill>
              </a:rPr>
              <a:t>Which design patterns did you use (if any) for this project?</a:t>
            </a:r>
          </a:p>
          <a:p>
            <a:pPr indent="-317500" lvl="0" marL="457200" rtl="0">
              <a:spcBef>
                <a:spcPts val="0"/>
              </a:spcBef>
              <a:spcAft>
                <a:spcPts val="0"/>
              </a:spcAft>
              <a:buClr>
                <a:srgbClr val="45818E"/>
              </a:buClr>
              <a:buSzPts val="1400"/>
              <a:buChar char="●"/>
            </a:pPr>
            <a:r>
              <a:rPr lang="en" sz="1400">
                <a:solidFill>
                  <a:srgbClr val="45818E"/>
                </a:solidFill>
              </a:rPr>
              <a:t>Which design patterns would make sense for this project?</a:t>
            </a:r>
          </a:p>
          <a:p>
            <a:pPr indent="-317500" lvl="0" marL="457200" rtl="0">
              <a:spcBef>
                <a:spcPts val="0"/>
              </a:spcBef>
              <a:spcAft>
                <a:spcPts val="0"/>
              </a:spcAft>
              <a:buClr>
                <a:srgbClr val="45818E"/>
              </a:buClr>
              <a:buSzPts val="1400"/>
              <a:buChar char="●"/>
            </a:pPr>
            <a:r>
              <a:rPr lang="en" sz="1400">
                <a:solidFill>
                  <a:srgbClr val="45818E"/>
                </a:solidFill>
              </a:rPr>
              <a:t>MVC(Model, View, Controller)</a:t>
            </a:r>
          </a:p>
          <a:p>
            <a:pPr indent="-317500" lvl="1" marL="914400" rtl="0">
              <a:spcBef>
                <a:spcPts val="0"/>
              </a:spcBef>
              <a:spcAft>
                <a:spcPts val="0"/>
              </a:spcAft>
              <a:buClr>
                <a:srgbClr val="45818E"/>
              </a:buClr>
              <a:buSzPts val="1400"/>
              <a:buChar char="○"/>
            </a:pPr>
            <a:r>
              <a:rPr lang="en">
                <a:solidFill>
                  <a:srgbClr val="45818E"/>
                </a:solidFill>
              </a:rPr>
              <a:t>Our gui takes information passes from the different classes without impacting the other classes</a:t>
            </a:r>
          </a:p>
          <a:p>
            <a:pPr indent="-317500" lvl="2" marL="1371600" rtl="0">
              <a:spcBef>
                <a:spcPts val="0"/>
              </a:spcBef>
              <a:spcAft>
                <a:spcPts val="0"/>
              </a:spcAft>
              <a:buClr>
                <a:srgbClr val="45818E"/>
              </a:buClr>
              <a:buSzPts val="1400"/>
              <a:buChar char="■"/>
            </a:pPr>
            <a:r>
              <a:rPr lang="en">
                <a:solidFill>
                  <a:srgbClr val="45818E"/>
                </a:solidFill>
              </a:rPr>
              <a:t>Open/Closed Principle</a:t>
            </a:r>
          </a:p>
          <a:p>
            <a:pPr indent="-317500" lvl="0" marL="457200" rtl="0">
              <a:spcBef>
                <a:spcPts val="0"/>
              </a:spcBef>
              <a:spcAft>
                <a:spcPts val="0"/>
              </a:spcAft>
              <a:buClr>
                <a:srgbClr val="45818E"/>
              </a:buClr>
              <a:buSzPts val="1400"/>
              <a:buChar char="●"/>
            </a:pPr>
            <a:r>
              <a:rPr lang="en" sz="1400">
                <a:solidFill>
                  <a:srgbClr val="45818E"/>
                </a:solidFill>
              </a:rPr>
              <a:t>Singleton</a:t>
            </a:r>
          </a:p>
          <a:p>
            <a:pPr indent="-317500" lvl="1" marL="914400" rtl="0">
              <a:spcBef>
                <a:spcPts val="0"/>
              </a:spcBef>
              <a:spcAft>
                <a:spcPts val="0"/>
              </a:spcAft>
              <a:buClr>
                <a:srgbClr val="45818E"/>
              </a:buClr>
              <a:buSzPts val="1400"/>
              <a:buChar char="○"/>
            </a:pPr>
            <a:r>
              <a:rPr lang="en">
                <a:solidFill>
                  <a:srgbClr val="45818E"/>
                </a:solidFill>
              </a:rPr>
              <a:t>Inner class although near the end we realized it was never used but has potential</a:t>
            </a:r>
          </a:p>
          <a:p>
            <a:pPr indent="-317500" lvl="0" marL="457200" rtl="0">
              <a:spcBef>
                <a:spcPts val="0"/>
              </a:spcBef>
              <a:spcAft>
                <a:spcPts val="0"/>
              </a:spcAft>
              <a:buClr>
                <a:srgbClr val="45818E"/>
              </a:buClr>
              <a:buSzPts val="1400"/>
              <a:buChar char="●"/>
            </a:pPr>
            <a:r>
              <a:rPr lang="en" sz="1400">
                <a:solidFill>
                  <a:srgbClr val="45818E"/>
                </a:solidFill>
              </a:rPr>
              <a:t>Decorator</a:t>
            </a:r>
          </a:p>
          <a:p>
            <a:pPr indent="-317500" lvl="1" marL="914400" rtl="0">
              <a:spcBef>
                <a:spcPts val="0"/>
              </a:spcBef>
              <a:spcAft>
                <a:spcPts val="0"/>
              </a:spcAft>
              <a:buClr>
                <a:srgbClr val="45818E"/>
              </a:buClr>
              <a:buSzPts val="1400"/>
              <a:buChar char="○"/>
            </a:pPr>
            <a:r>
              <a:rPr lang="en">
                <a:solidFill>
                  <a:srgbClr val="45818E"/>
                </a:solidFill>
              </a:rPr>
              <a:t>Used often with our products and within our serialization</a:t>
            </a:r>
          </a:p>
          <a:p>
            <a:pPr indent="-317500" lvl="0" marL="457200" rtl="0">
              <a:spcBef>
                <a:spcPts val="0"/>
              </a:spcBef>
              <a:spcAft>
                <a:spcPts val="0"/>
              </a:spcAft>
              <a:buClr>
                <a:srgbClr val="45818E"/>
              </a:buClr>
              <a:buSzPts val="1400"/>
              <a:buChar char="●"/>
            </a:pPr>
            <a:r>
              <a:rPr lang="en" sz="1400">
                <a:solidFill>
                  <a:srgbClr val="45818E"/>
                </a:solidFill>
              </a:rPr>
              <a:t>Observer</a:t>
            </a:r>
          </a:p>
          <a:p>
            <a:pPr indent="-317500" lvl="1" marL="914400" rtl="0">
              <a:spcBef>
                <a:spcPts val="0"/>
              </a:spcBef>
              <a:spcAft>
                <a:spcPts val="0"/>
              </a:spcAft>
              <a:buClr>
                <a:srgbClr val="45818E"/>
              </a:buClr>
              <a:buSzPts val="1400"/>
              <a:buChar char="○"/>
            </a:pPr>
            <a:r>
              <a:rPr lang="en">
                <a:solidFill>
                  <a:srgbClr val="45818E"/>
                </a:solidFill>
              </a:rPr>
              <a:t>Our order output as the customer makes their selections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00FF00"/>
                </a:solidFill>
              </a:rPr>
              <a:t>Team Contributions</a:t>
            </a:r>
          </a:p>
        </p:txBody>
      </p:sp>
      <p:sp>
        <p:nvSpPr>
          <p:cNvPr id="148" name="Shape 148"/>
          <p:cNvSpPr txBox="1"/>
          <p:nvPr>
            <p:ph idx="1" type="body"/>
          </p:nvPr>
        </p:nvSpPr>
        <p:spPr>
          <a:xfrm>
            <a:off x="269000" y="863550"/>
            <a:ext cx="8520600" cy="3416400"/>
          </a:xfrm>
          <a:prstGeom prst="rect">
            <a:avLst/>
          </a:prstGeom>
        </p:spPr>
        <p:txBody>
          <a:bodyPr anchorCtr="0" anchor="t" bIns="91425" lIns="91425" rIns="91425" wrap="square" tIns="91425">
            <a:noAutofit/>
          </a:bodyPr>
          <a:lstStyle/>
          <a:p>
            <a:pPr indent="-317500" lvl="0" marL="457200" rtl="0">
              <a:spcBef>
                <a:spcPts val="800"/>
              </a:spcBef>
              <a:spcAft>
                <a:spcPts val="0"/>
              </a:spcAft>
              <a:buClr>
                <a:srgbClr val="00FF00"/>
              </a:buClr>
              <a:buSzPts val="1400"/>
              <a:buChar char="●"/>
            </a:pPr>
            <a:r>
              <a:rPr lang="en" sz="1400">
                <a:solidFill>
                  <a:srgbClr val="00FF00"/>
                </a:solidFill>
              </a:rPr>
              <a:t>Geoff Cohen</a:t>
            </a:r>
          </a:p>
          <a:p>
            <a:pPr indent="-317500" lvl="1" marL="914400" rtl="0">
              <a:spcBef>
                <a:spcPts val="0"/>
              </a:spcBef>
              <a:spcAft>
                <a:spcPts val="0"/>
              </a:spcAft>
              <a:buClr>
                <a:srgbClr val="00FF00"/>
              </a:buClr>
              <a:buSzPts val="1400"/>
              <a:buChar char="○"/>
            </a:pPr>
            <a:r>
              <a:rPr lang="en">
                <a:solidFill>
                  <a:srgbClr val="00FF00"/>
                </a:solidFill>
              </a:rPr>
              <a:t>Team Log</a:t>
            </a:r>
          </a:p>
          <a:p>
            <a:pPr indent="-317500" lvl="1" marL="914400" rtl="0">
              <a:spcBef>
                <a:spcPts val="0"/>
              </a:spcBef>
              <a:spcAft>
                <a:spcPts val="0"/>
              </a:spcAft>
              <a:buClr>
                <a:srgbClr val="00FF00"/>
              </a:buClr>
              <a:buSzPts val="1400"/>
              <a:buChar char="○"/>
            </a:pPr>
            <a:r>
              <a:rPr lang="en">
                <a:solidFill>
                  <a:srgbClr val="00FF00"/>
                </a:solidFill>
              </a:rPr>
              <a:t>GUI</a:t>
            </a:r>
          </a:p>
          <a:p>
            <a:pPr indent="-317500" lvl="1" marL="914400" rtl="0">
              <a:spcBef>
                <a:spcPts val="0"/>
              </a:spcBef>
              <a:spcAft>
                <a:spcPts val="0"/>
              </a:spcAft>
              <a:buClr>
                <a:srgbClr val="00FF00"/>
              </a:buClr>
              <a:buSzPts val="1400"/>
              <a:buChar char="○"/>
            </a:pPr>
            <a:r>
              <a:rPr lang="en">
                <a:solidFill>
                  <a:srgbClr val="00FF00"/>
                </a:solidFill>
              </a:rPr>
              <a:t>All Other Classes</a:t>
            </a:r>
          </a:p>
          <a:p>
            <a:pPr indent="-317500" lvl="1" marL="914400" rtl="0">
              <a:spcBef>
                <a:spcPts val="0"/>
              </a:spcBef>
              <a:spcAft>
                <a:spcPts val="0"/>
              </a:spcAft>
              <a:buClr>
                <a:srgbClr val="00FF00"/>
              </a:buClr>
              <a:buSzPts val="1400"/>
              <a:buChar char="○"/>
            </a:pPr>
            <a:r>
              <a:rPr lang="en">
                <a:solidFill>
                  <a:srgbClr val="00FF00"/>
                </a:solidFill>
              </a:rPr>
              <a:t>Keeper of the team logs</a:t>
            </a:r>
          </a:p>
          <a:p>
            <a:pPr indent="-317500" lvl="0" marL="457200" rtl="0">
              <a:spcBef>
                <a:spcPts val="0"/>
              </a:spcBef>
              <a:spcAft>
                <a:spcPts val="0"/>
              </a:spcAft>
              <a:buClr>
                <a:srgbClr val="00FF00"/>
              </a:buClr>
              <a:buSzPts val="1400"/>
              <a:buChar char="●"/>
            </a:pPr>
            <a:r>
              <a:rPr lang="en" sz="1400">
                <a:solidFill>
                  <a:srgbClr val="00FF00"/>
                </a:solidFill>
              </a:rPr>
              <a:t>Jason DeValerio</a:t>
            </a:r>
          </a:p>
          <a:p>
            <a:pPr indent="-317500" lvl="1" marL="914400" rtl="0">
              <a:spcBef>
                <a:spcPts val="0"/>
              </a:spcBef>
              <a:spcAft>
                <a:spcPts val="0"/>
              </a:spcAft>
              <a:buClr>
                <a:srgbClr val="00FF00"/>
              </a:buClr>
              <a:buSzPts val="1400"/>
              <a:buChar char="○"/>
            </a:pPr>
            <a:r>
              <a:rPr lang="en">
                <a:solidFill>
                  <a:srgbClr val="00FF00"/>
                </a:solidFill>
              </a:rPr>
              <a:t>Team Log</a:t>
            </a:r>
          </a:p>
          <a:p>
            <a:pPr indent="-317500" lvl="1" marL="914400" rtl="0">
              <a:spcBef>
                <a:spcPts val="0"/>
              </a:spcBef>
              <a:spcAft>
                <a:spcPts val="0"/>
              </a:spcAft>
              <a:buClr>
                <a:srgbClr val="00FF00"/>
              </a:buClr>
              <a:buSzPts val="1400"/>
              <a:buChar char="○"/>
            </a:pPr>
            <a:r>
              <a:rPr lang="en">
                <a:solidFill>
                  <a:srgbClr val="00FF00"/>
                </a:solidFill>
              </a:rPr>
              <a:t>All Classes</a:t>
            </a:r>
          </a:p>
          <a:p>
            <a:pPr indent="-317500" lvl="0" marL="457200" rtl="0">
              <a:spcBef>
                <a:spcPts val="0"/>
              </a:spcBef>
              <a:spcAft>
                <a:spcPts val="0"/>
              </a:spcAft>
              <a:buClr>
                <a:srgbClr val="00FF00"/>
              </a:buClr>
              <a:buSzPts val="1400"/>
              <a:buChar char="●"/>
            </a:pPr>
            <a:r>
              <a:rPr lang="en" sz="1400">
                <a:solidFill>
                  <a:srgbClr val="00FF00"/>
                </a:solidFill>
              </a:rPr>
              <a:t>Manoj George</a:t>
            </a:r>
          </a:p>
          <a:p>
            <a:pPr indent="-317500" lvl="1" marL="914400" rtl="0">
              <a:spcBef>
                <a:spcPts val="0"/>
              </a:spcBef>
              <a:spcAft>
                <a:spcPts val="0"/>
              </a:spcAft>
              <a:buClr>
                <a:srgbClr val="00FF00"/>
              </a:buClr>
              <a:buSzPts val="1400"/>
              <a:buChar char="○"/>
            </a:pPr>
            <a:r>
              <a:rPr lang="en">
                <a:solidFill>
                  <a:srgbClr val="00FF00"/>
                </a:solidFill>
              </a:rPr>
              <a:t>Team Log</a:t>
            </a:r>
          </a:p>
          <a:p>
            <a:pPr indent="-317500" lvl="1" marL="914400" rtl="0">
              <a:spcBef>
                <a:spcPts val="0"/>
              </a:spcBef>
              <a:spcAft>
                <a:spcPts val="0"/>
              </a:spcAft>
              <a:buClr>
                <a:srgbClr val="00FF00"/>
              </a:buClr>
              <a:buSzPts val="1400"/>
              <a:buChar char="○"/>
            </a:pPr>
            <a:r>
              <a:rPr lang="en">
                <a:solidFill>
                  <a:srgbClr val="00FF00"/>
                </a:solidFill>
              </a:rPr>
              <a:t>All Classes</a:t>
            </a:r>
          </a:p>
          <a:p>
            <a:pPr indent="-317500" lvl="1" marL="914400" rtl="0">
              <a:spcBef>
                <a:spcPts val="0"/>
              </a:spcBef>
              <a:spcAft>
                <a:spcPts val="0"/>
              </a:spcAft>
              <a:buClr>
                <a:srgbClr val="00FF00"/>
              </a:buClr>
              <a:buSzPts val="1400"/>
              <a:buChar char="○"/>
            </a:pPr>
            <a:r>
              <a:rPr lang="en">
                <a:solidFill>
                  <a:srgbClr val="00FF00"/>
                </a:solidFill>
              </a:rPr>
              <a:t>Middle Man for communication</a:t>
            </a:r>
          </a:p>
          <a:p>
            <a:pPr indent="-317500" lvl="1" marL="914400" rtl="0">
              <a:spcBef>
                <a:spcPts val="0"/>
              </a:spcBef>
              <a:spcAft>
                <a:spcPts val="0"/>
              </a:spcAft>
              <a:buClr>
                <a:srgbClr val="00FF00"/>
              </a:buClr>
              <a:buSzPts val="1400"/>
              <a:buChar char="○"/>
            </a:pPr>
            <a:r>
              <a:rPr lang="en">
                <a:solidFill>
                  <a:srgbClr val="00FF00"/>
                </a:solidFill>
              </a:rPr>
              <a:t>PowerPoint</a:t>
            </a:r>
          </a:p>
          <a:p>
            <a:pPr indent="-317500" lvl="0" marL="457200" rtl="0">
              <a:spcBef>
                <a:spcPts val="0"/>
              </a:spcBef>
              <a:spcAft>
                <a:spcPts val="0"/>
              </a:spcAft>
              <a:buClr>
                <a:srgbClr val="00FF00"/>
              </a:buClr>
              <a:buSzPts val="1400"/>
              <a:buChar char="●"/>
            </a:pPr>
            <a:r>
              <a:rPr lang="en" sz="1400">
                <a:solidFill>
                  <a:srgbClr val="00FF00"/>
                </a:solidFill>
              </a:rPr>
              <a:t>Karan Joshi</a:t>
            </a:r>
          </a:p>
          <a:p>
            <a:pPr indent="-317500" lvl="1" marL="914400" rtl="0">
              <a:spcBef>
                <a:spcPts val="0"/>
              </a:spcBef>
              <a:spcAft>
                <a:spcPts val="0"/>
              </a:spcAft>
              <a:buClr>
                <a:srgbClr val="00FF00"/>
              </a:buClr>
              <a:buSzPts val="1400"/>
              <a:buChar char="○"/>
            </a:pPr>
            <a:r>
              <a:rPr lang="en">
                <a:solidFill>
                  <a:srgbClr val="00FF00"/>
                </a:solidFill>
              </a:rPr>
              <a:t>Team Log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solidFill>
                  <a:srgbClr val="3D85C6"/>
                </a:solidFill>
              </a:rPr>
              <a:t>Progression</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400">
                <a:solidFill>
                  <a:srgbClr val="3D85C6"/>
                </a:solidFill>
              </a:rPr>
              <a:t>We went from working on the projects classes individually, to working on the classes together we were able to create our project without waiting to the last minute to get started.</a:t>
            </a:r>
          </a:p>
          <a:p>
            <a:pPr indent="-317500" lvl="0" marL="457200" rtl="0">
              <a:spcBef>
                <a:spcPts val="0"/>
              </a:spcBef>
              <a:spcAft>
                <a:spcPts val="0"/>
              </a:spcAft>
              <a:buClr>
                <a:srgbClr val="3D85C6"/>
              </a:buClr>
              <a:buSzPts val="1400"/>
              <a:buAutoNum type="arabicPeriod"/>
            </a:pPr>
            <a:r>
              <a:rPr lang="en" sz="1400">
                <a:solidFill>
                  <a:srgbClr val="3D85C6"/>
                </a:solidFill>
              </a:rPr>
              <a:t>Eclipse</a:t>
            </a:r>
          </a:p>
          <a:p>
            <a:pPr indent="-317500" lvl="0" marL="457200" rtl="0">
              <a:spcBef>
                <a:spcPts val="0"/>
              </a:spcBef>
              <a:spcAft>
                <a:spcPts val="0"/>
              </a:spcAft>
              <a:buClr>
                <a:srgbClr val="3D85C6"/>
              </a:buClr>
              <a:buSzPts val="1400"/>
              <a:buAutoNum type="arabicPeriod"/>
            </a:pPr>
            <a:r>
              <a:rPr lang="en" sz="1400">
                <a:solidFill>
                  <a:srgbClr val="3D85C6"/>
                </a:solidFill>
              </a:rPr>
              <a:t>Google docs</a:t>
            </a:r>
          </a:p>
          <a:p>
            <a:pPr indent="-317500" lvl="1" marL="1371600" rtl="0">
              <a:spcBef>
                <a:spcPts val="0"/>
              </a:spcBef>
              <a:spcAft>
                <a:spcPts val="0"/>
              </a:spcAft>
              <a:buClr>
                <a:srgbClr val="3D85C6"/>
              </a:buClr>
              <a:buSzPts val="1400"/>
              <a:buAutoNum type="alphaLcPeriod"/>
            </a:pPr>
            <a:r>
              <a:rPr lang="en">
                <a:solidFill>
                  <a:srgbClr val="3D85C6"/>
                </a:solidFill>
              </a:rPr>
              <a:t>Edit code together and share updates in real time</a:t>
            </a:r>
          </a:p>
          <a:p>
            <a:pPr indent="-317500" lvl="0" marL="457200" rtl="0">
              <a:spcBef>
                <a:spcPts val="0"/>
              </a:spcBef>
              <a:spcAft>
                <a:spcPts val="0"/>
              </a:spcAft>
              <a:buClr>
                <a:srgbClr val="3D85C6"/>
              </a:buClr>
              <a:buSzPts val="1400"/>
              <a:buAutoNum type="arabicPeriod"/>
            </a:pPr>
            <a:r>
              <a:rPr lang="en" sz="1400">
                <a:solidFill>
                  <a:srgbClr val="3D85C6"/>
                </a:solidFill>
              </a:rPr>
              <a:t>Discord</a:t>
            </a:r>
          </a:p>
          <a:p>
            <a:pPr indent="-317500" lvl="1" marL="1371600" rtl="0">
              <a:spcBef>
                <a:spcPts val="0"/>
              </a:spcBef>
              <a:spcAft>
                <a:spcPts val="0"/>
              </a:spcAft>
              <a:buClr>
                <a:srgbClr val="3D85C6"/>
              </a:buClr>
              <a:buSzPts val="1400"/>
              <a:buAutoNum type="alphaLcPeriod"/>
            </a:pPr>
            <a:r>
              <a:rPr lang="en">
                <a:solidFill>
                  <a:srgbClr val="3D85C6"/>
                </a:solidFill>
              </a:rPr>
              <a:t>Primary way we communicated, occasionally sharing files, getting our logs done.</a:t>
            </a:r>
          </a:p>
          <a:p>
            <a:pPr indent="-317500" lvl="1" marL="1371600" rtl="0">
              <a:spcBef>
                <a:spcPts val="0"/>
              </a:spcBef>
              <a:spcAft>
                <a:spcPts val="0"/>
              </a:spcAft>
              <a:buClr>
                <a:srgbClr val="3D85C6"/>
              </a:buClr>
              <a:buSzPts val="1400"/>
              <a:buAutoNum type="alphaLcPeriod"/>
            </a:pPr>
            <a:r>
              <a:rPr lang="en">
                <a:solidFill>
                  <a:srgbClr val="3D85C6"/>
                </a:solidFill>
              </a:rPr>
              <a:t>Our online extension, most meetings to see how everyone was doing was done in class when class ended since we should have all attended regularly.</a:t>
            </a:r>
          </a:p>
          <a:p>
            <a:pPr indent="-317500" lvl="0" marL="457200" rtl="0">
              <a:spcBef>
                <a:spcPts val="0"/>
              </a:spcBef>
              <a:spcAft>
                <a:spcPts val="0"/>
              </a:spcAft>
              <a:buClr>
                <a:srgbClr val="3D85C6"/>
              </a:buClr>
              <a:buSzPts val="1400"/>
              <a:buAutoNum type="arabicPeriod"/>
            </a:pPr>
            <a:r>
              <a:rPr lang="en" sz="1400">
                <a:solidFill>
                  <a:srgbClr val="3D85C6"/>
                </a:solidFill>
              </a:rPr>
              <a:t>Github</a:t>
            </a:r>
          </a:p>
          <a:p>
            <a:pPr indent="-317500" lvl="1" marL="1371600" rtl="0">
              <a:spcBef>
                <a:spcPts val="0"/>
              </a:spcBef>
              <a:buClr>
                <a:srgbClr val="3D85C6"/>
              </a:buClr>
              <a:buSzPts val="1400"/>
              <a:buAutoNum type="alphaLcPeriod"/>
            </a:pPr>
            <a:r>
              <a:rPr lang="en">
                <a:solidFill>
                  <a:srgbClr val="3D85C6"/>
                </a:solidFill>
              </a:rPr>
              <a:t>Push and pull different committed work when bigger changes have been made and to also to keep group members files and directories up to date with the changes.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Shape 67"/>
          <p:cNvSpPr txBox="1"/>
          <p:nvPr>
            <p:ph type="title"/>
          </p:nvPr>
        </p:nvSpPr>
        <p:spPr>
          <a:xfrm>
            <a:off x="226325" y="1746900"/>
            <a:ext cx="8520600" cy="572700"/>
          </a:xfrm>
          <a:prstGeom prst="rect">
            <a:avLst/>
          </a:prstGeom>
        </p:spPr>
        <p:txBody>
          <a:bodyPr anchorCtr="0" anchor="t" bIns="91425" lIns="91425" rIns="91425" wrap="square" tIns="91425">
            <a:noAutofit/>
          </a:bodyPr>
          <a:lstStyle/>
          <a:p>
            <a:pPr lvl="0" algn="ctr">
              <a:spcBef>
                <a:spcPts val="0"/>
              </a:spcBef>
              <a:buNone/>
            </a:pPr>
            <a:r>
              <a:rPr lang="en"/>
              <a:t>ECLIPSE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Shape 72"/>
          <p:cNvSpPr txBox="1"/>
          <p:nvPr>
            <p:ph type="title"/>
          </p:nvPr>
        </p:nvSpPr>
        <p:spPr>
          <a:xfrm>
            <a:off x="261900" y="843400"/>
            <a:ext cx="8520600" cy="572700"/>
          </a:xfrm>
          <a:prstGeom prst="rect">
            <a:avLst/>
          </a:prstGeom>
        </p:spPr>
        <p:txBody>
          <a:bodyPr anchorCtr="0" anchor="t" bIns="91425" lIns="91425" rIns="91425" wrap="square" tIns="91425">
            <a:noAutofit/>
          </a:bodyPr>
          <a:lstStyle/>
          <a:p>
            <a:pPr lvl="0" algn="ctr">
              <a:spcBef>
                <a:spcPts val="0"/>
              </a:spcBef>
              <a:buNone/>
            </a:pPr>
            <a:r>
              <a:rPr lang="en"/>
              <a:t>Google Doc</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Shape 77"/>
          <p:cNvSpPr txBox="1"/>
          <p:nvPr>
            <p:ph type="title"/>
          </p:nvPr>
        </p:nvSpPr>
        <p:spPr>
          <a:xfrm>
            <a:off x="695875" y="67975"/>
            <a:ext cx="8520600" cy="572700"/>
          </a:xfrm>
          <a:prstGeom prst="rect">
            <a:avLst/>
          </a:prstGeom>
        </p:spPr>
        <p:txBody>
          <a:bodyPr anchorCtr="0" anchor="t" bIns="91425" lIns="91425" rIns="91425" wrap="square" tIns="91425">
            <a:noAutofit/>
          </a:bodyPr>
          <a:lstStyle/>
          <a:p>
            <a:pPr lvl="0" rtl="0" algn="ctr">
              <a:spcBef>
                <a:spcPts val="0"/>
              </a:spcBef>
              <a:buNone/>
            </a:pPr>
            <a:r>
              <a:rPr lang="en">
                <a:solidFill>
                  <a:srgbClr val="00FF00"/>
                </a:solidFill>
              </a:rPr>
              <a:t>Discord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Shape 82"/>
          <p:cNvSpPr txBox="1"/>
          <p:nvPr>
            <p:ph type="title"/>
          </p:nvPr>
        </p:nvSpPr>
        <p:spPr>
          <a:xfrm>
            <a:off x="361500" y="12487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FF0000"/>
                </a:solidFill>
              </a:rPr>
              <a:t>GITHUB</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 name="Shape 86"/>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0" name="Shape 90"/>
        <p:cNvGrpSpPr/>
        <p:nvPr/>
      </p:nvGrpSpPr>
      <p:grpSpPr>
        <a:xfrm>
          <a:off x="0" y="0"/>
          <a:ext cx="0" cy="0"/>
          <a:chOff x="0" y="0"/>
          <a:chExt cx="0" cy="0"/>
        </a:xfrm>
      </p:grpSpPr>
      <p:sp>
        <p:nvSpPr>
          <p:cNvPr id="91" name="Shape 91"/>
          <p:cNvSpPr txBox="1"/>
          <p:nvPr>
            <p:ph idx="1" type="body"/>
          </p:nvPr>
        </p:nvSpPr>
        <p:spPr>
          <a:xfrm>
            <a:off x="404175" y="1714500"/>
            <a:ext cx="8520600" cy="1173900"/>
          </a:xfrm>
          <a:prstGeom prst="rect">
            <a:avLst/>
          </a:prstGeom>
        </p:spPr>
        <p:txBody>
          <a:bodyPr anchorCtr="0" anchor="t" bIns="91425" lIns="91425" rIns="91425" wrap="square" tIns="91425">
            <a:noAutofit/>
          </a:bodyPr>
          <a:lstStyle/>
          <a:p>
            <a:pPr lvl="0" rtl="0" algn="ctr">
              <a:spcBef>
                <a:spcPts val="0"/>
              </a:spcBef>
              <a:buNone/>
            </a:pPr>
            <a:r>
              <a:rPr lang="en" sz="4800">
                <a:solidFill>
                  <a:srgbClr val="FFFF00"/>
                </a:solidFill>
              </a:rPr>
              <a:t>GUI Progression</a:t>
            </a:r>
          </a:p>
        </p:txBody>
      </p:sp>
      <p:pic>
        <p:nvPicPr>
          <p:cNvPr id="92" name="Shape 92"/>
          <p:cNvPicPr preferRelativeResize="0"/>
          <p:nvPr/>
        </p:nvPicPr>
        <p:blipFill>
          <a:blip r:embed="rId3">
            <a:alphaModFix/>
          </a:blip>
          <a:stretch>
            <a:fillRect/>
          </a:stretch>
        </p:blipFill>
        <p:spPr>
          <a:xfrm>
            <a:off x="152400" y="3040800"/>
            <a:ext cx="8839200" cy="1598422"/>
          </a:xfrm>
          <a:prstGeom prst="rect">
            <a:avLst/>
          </a:prstGeom>
          <a:noFill/>
          <a:ln>
            <a:noFill/>
          </a:ln>
        </p:spPr>
      </p:pic>
      <p:pic>
        <p:nvPicPr>
          <p:cNvPr id="93" name="Shape 93"/>
          <p:cNvPicPr preferRelativeResize="0"/>
          <p:nvPr/>
        </p:nvPicPr>
        <p:blipFill>
          <a:blip r:embed="rId4">
            <a:alphaModFix/>
          </a:blip>
          <a:stretch>
            <a:fillRect/>
          </a:stretch>
        </p:blipFill>
        <p:spPr>
          <a:xfrm>
            <a:off x="3081325" y="364475"/>
            <a:ext cx="2981325" cy="131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E69138"/>
                </a:solidFill>
              </a:rPr>
              <a:t>Polymorphic Collections</a:t>
            </a:r>
          </a:p>
        </p:txBody>
      </p:sp>
      <p:sp>
        <p:nvSpPr>
          <p:cNvPr id="99" name="Shape 99"/>
          <p:cNvSpPr txBox="1"/>
          <p:nvPr>
            <p:ph idx="1" type="body"/>
          </p:nvPr>
        </p:nvSpPr>
        <p:spPr>
          <a:xfrm>
            <a:off x="311700" y="1145350"/>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E69138"/>
              </a:buClr>
              <a:buSzPts val="1800"/>
              <a:buChar char="●"/>
            </a:pPr>
            <a:r>
              <a:rPr lang="en" sz="1400">
                <a:solidFill>
                  <a:srgbClr val="E69138"/>
                </a:solidFill>
              </a:rPr>
              <a:t>Our products list is a collection of Accessories and Bikes in a List</a:t>
            </a:r>
          </a:p>
          <a:p>
            <a:pPr indent="-317500" lvl="1" marL="914400">
              <a:spcBef>
                <a:spcPts val="0"/>
              </a:spcBef>
              <a:buClr>
                <a:schemeClr val="accent1"/>
              </a:buClr>
              <a:buSzPts val="1400"/>
              <a:buChar char="○"/>
            </a:pPr>
            <a:r>
              <a:rPr lang="en" sz="1150">
                <a:solidFill>
                  <a:schemeClr val="accent1"/>
                </a:solidFill>
              </a:rPr>
              <a:t>List x = new ArrayList</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