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Shape 54"/>
          <p:cNvPicPr preferRelativeResize="0"/>
          <p:nvPr/>
        </p:nvPicPr>
        <p:blipFill>
          <a:blip r:embed="rId3">
            <a:alphaModFix/>
          </a:blip>
          <a:stretch>
            <a:fillRect/>
          </a:stretch>
        </p:blipFill>
        <p:spPr>
          <a:xfrm>
            <a:off x="19" y="0"/>
            <a:ext cx="9144000" cy="5415148"/>
          </a:xfrm>
          <a:prstGeom prst="rect">
            <a:avLst/>
          </a:prstGeom>
          <a:noFill/>
          <a:ln>
            <a:noFill/>
          </a:ln>
        </p:spPr>
      </p:pic>
      <p:sp>
        <p:nvSpPr>
          <p:cNvPr id="55" name="Shape 55"/>
          <p:cNvSpPr txBox="1"/>
          <p:nvPr>
            <p:ph type="ctrTitle"/>
          </p:nvPr>
        </p:nvSpPr>
        <p:spPr>
          <a:xfrm>
            <a:off x="311708" y="744575"/>
            <a:ext cx="8520600" cy="2052600"/>
          </a:xfrm>
          <a:prstGeom prst="rect">
            <a:avLst/>
          </a:prstGeom>
        </p:spPr>
        <p:txBody>
          <a:bodyPr anchorCtr="0" anchor="b" bIns="91425" lIns="91425" rIns="91425" wrap="square" tIns="91425">
            <a:noAutofit/>
          </a:bodyPr>
          <a:lstStyle/>
          <a:p>
            <a:pPr lvl="0">
              <a:spcBef>
                <a:spcPts val="0"/>
              </a:spcBef>
              <a:buNone/>
            </a:pPr>
            <a:r>
              <a:rPr lang="en">
                <a:solidFill>
                  <a:srgbClr val="9900FF"/>
                </a:solidFill>
              </a:rPr>
              <a:t>Bike Shop Project</a:t>
            </a:r>
          </a:p>
          <a:p>
            <a:pPr lvl="0" rtl="0">
              <a:spcBef>
                <a:spcPts val="0"/>
              </a:spcBef>
              <a:buNone/>
            </a:pPr>
            <a:r>
              <a:rPr lang="en" sz="2000">
                <a:solidFill>
                  <a:srgbClr val="9900FF"/>
                </a:solidFill>
              </a:rPr>
              <a:t>https://github.com/manojmpg114/BikeShopProject</a:t>
            </a:r>
          </a:p>
        </p:txBody>
      </p:sp>
      <p:sp>
        <p:nvSpPr>
          <p:cNvPr id="56" name="Shape 56"/>
          <p:cNvSpPr txBox="1"/>
          <p:nvPr>
            <p:ph idx="1" type="subTitle"/>
          </p:nvPr>
        </p:nvSpPr>
        <p:spPr>
          <a:xfrm>
            <a:off x="311700" y="2834125"/>
            <a:ext cx="8520600" cy="792600"/>
          </a:xfrm>
          <a:prstGeom prst="rect">
            <a:avLst/>
          </a:prstGeom>
        </p:spPr>
        <p:txBody>
          <a:bodyPr anchorCtr="0" anchor="t" bIns="91425" lIns="91425" rIns="91425" wrap="square" tIns="91425">
            <a:noAutofit/>
          </a:bodyPr>
          <a:lstStyle/>
          <a:p>
            <a:pPr lvl="0">
              <a:spcBef>
                <a:spcPts val="0"/>
              </a:spcBef>
              <a:buNone/>
            </a:pPr>
            <a:r>
              <a:rPr lang="en">
                <a:solidFill>
                  <a:srgbClr val="FF00FF"/>
                </a:solidFill>
              </a:rPr>
              <a:t>Geoff Cohen, Jason DeValerio, Manoj George, Karan Joshi</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03" name="Shape 103"/>
        <p:cNvGrpSpPr/>
        <p:nvPr/>
      </p:nvGrpSpPr>
      <p:grpSpPr>
        <a:xfrm>
          <a:off x="0" y="0"/>
          <a:ext cx="0" cy="0"/>
          <a:chOff x="0" y="0"/>
          <a:chExt cx="0" cy="0"/>
        </a:xfrm>
      </p:grpSpPr>
      <p:sp>
        <p:nvSpPr>
          <p:cNvPr id="104" name="Shape 10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solidFill>
                  <a:srgbClr val="FF00FF"/>
                </a:solidFill>
              </a:rPr>
              <a:t>Abstract Classes</a:t>
            </a:r>
          </a:p>
        </p:txBody>
      </p:sp>
      <p:sp>
        <p:nvSpPr>
          <p:cNvPr id="105" name="Shape 10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800"/>
              </a:spcBef>
              <a:spcAft>
                <a:spcPts val="0"/>
              </a:spcAft>
              <a:buClr>
                <a:srgbClr val="FF00FF"/>
              </a:buClr>
              <a:buSzPts val="1800"/>
              <a:buChar char="●"/>
            </a:pPr>
            <a:r>
              <a:rPr lang="en">
                <a:solidFill>
                  <a:srgbClr val="FF00FF"/>
                </a:solidFill>
              </a:rPr>
              <a:t>We made our products class abstract because we thought it was the best way to deal with our other classes that consisted of accessory and bike types. We Had the different objects be subclasses of the abstract Product class.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09" name="Shape 109"/>
        <p:cNvGrpSpPr/>
        <p:nvPr/>
      </p:nvGrpSpPr>
      <p:grpSpPr>
        <a:xfrm>
          <a:off x="0" y="0"/>
          <a:ext cx="0" cy="0"/>
          <a:chOff x="0" y="0"/>
          <a:chExt cx="0" cy="0"/>
        </a:xfrm>
      </p:grpSpPr>
      <p:sp>
        <p:nvSpPr>
          <p:cNvPr id="110" name="Shape 11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solidFill>
                  <a:srgbClr val="0000FF"/>
                </a:solidFill>
              </a:rPr>
              <a:t>Interfaces</a:t>
            </a:r>
          </a:p>
        </p:txBody>
      </p:sp>
      <p:sp>
        <p:nvSpPr>
          <p:cNvPr id="111" name="Shape 11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800"/>
              </a:spcBef>
              <a:spcAft>
                <a:spcPts val="0"/>
              </a:spcAft>
              <a:buClr>
                <a:srgbClr val="0000FF"/>
              </a:buClr>
              <a:buSzPts val="1800"/>
              <a:buChar char="●"/>
            </a:pPr>
            <a:r>
              <a:rPr lang="en">
                <a:solidFill>
                  <a:srgbClr val="0000FF"/>
                </a:solidFill>
              </a:rPr>
              <a:t>We used the serialization interface in our project. Although we didn’t have to use it we wanted to cover more of the topics we discussed in class for better practice and familiarity. If so desired we could store different orders and call them again so we had methods to both serialize and deserialize these objects.</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15" name="Shape 115"/>
        <p:cNvGrpSpPr/>
        <p:nvPr/>
      </p:nvGrpSpPr>
      <p:grpSpPr>
        <a:xfrm>
          <a:off x="0" y="0"/>
          <a:ext cx="0" cy="0"/>
          <a:chOff x="0" y="0"/>
          <a:chExt cx="0" cy="0"/>
        </a:xfrm>
      </p:grpSpPr>
      <p:sp>
        <p:nvSpPr>
          <p:cNvPr id="116" name="Shape 11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solidFill>
                  <a:srgbClr val="9900FF"/>
                </a:solidFill>
              </a:rPr>
              <a:t>Swing GUI</a:t>
            </a:r>
          </a:p>
        </p:txBody>
      </p:sp>
      <p:sp>
        <p:nvSpPr>
          <p:cNvPr id="117" name="Shape 11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Clr>
                <a:srgbClr val="9900FF"/>
              </a:buClr>
              <a:buSzPts val="1800"/>
              <a:buChar char="●"/>
            </a:pPr>
            <a:r>
              <a:rPr lang="en">
                <a:solidFill>
                  <a:srgbClr val="9900FF"/>
                </a:solidFill>
              </a:rPr>
              <a:t>Getting the order to print out correctly</a:t>
            </a:r>
          </a:p>
          <a:p>
            <a:pPr indent="-342900" lvl="0" marL="457200" rtl="0">
              <a:spcBef>
                <a:spcPts val="0"/>
              </a:spcBef>
              <a:spcAft>
                <a:spcPts val="0"/>
              </a:spcAft>
              <a:buClr>
                <a:srgbClr val="9900FF"/>
              </a:buClr>
              <a:buSzPts val="1800"/>
              <a:buChar char="●"/>
            </a:pPr>
            <a:r>
              <a:rPr lang="en">
                <a:solidFill>
                  <a:srgbClr val="9900FF"/>
                </a:solidFill>
              </a:rPr>
              <a:t>Layouts have been troublesome</a:t>
            </a:r>
          </a:p>
          <a:p>
            <a:pPr indent="-342900" lvl="0" marL="457200" rtl="0">
              <a:spcBef>
                <a:spcPts val="0"/>
              </a:spcBef>
              <a:spcAft>
                <a:spcPts val="0"/>
              </a:spcAft>
              <a:buClr>
                <a:srgbClr val="9900FF"/>
              </a:buClr>
              <a:buSzPts val="1800"/>
              <a:buChar char="●"/>
            </a:pPr>
            <a:r>
              <a:rPr lang="en">
                <a:solidFill>
                  <a:srgbClr val="9900FF"/>
                </a:solidFill>
              </a:rPr>
              <a:t>Errors abundant but are being worked on</a:t>
            </a:r>
          </a:p>
          <a:p>
            <a:pPr indent="-317500" lvl="1" marL="914400" rtl="0">
              <a:spcBef>
                <a:spcPts val="0"/>
              </a:spcBef>
              <a:spcAft>
                <a:spcPts val="0"/>
              </a:spcAft>
              <a:buClr>
                <a:srgbClr val="9900FF"/>
              </a:buClr>
              <a:buSzPts val="1400"/>
              <a:buChar char="○"/>
            </a:pPr>
            <a:r>
              <a:rPr lang="en">
                <a:solidFill>
                  <a:srgbClr val="9900FF"/>
                </a:solidFill>
              </a:rPr>
              <a:t>We fixed most of our errors</a:t>
            </a:r>
          </a:p>
          <a:p>
            <a:pPr indent="-342900" lvl="0" marL="457200" rtl="0">
              <a:spcBef>
                <a:spcPts val="0"/>
              </a:spcBef>
              <a:spcAft>
                <a:spcPts val="0"/>
              </a:spcAft>
              <a:buClr>
                <a:srgbClr val="9900FF"/>
              </a:buClr>
              <a:buSzPts val="1800"/>
              <a:buChar char="●"/>
            </a:pPr>
            <a:r>
              <a:rPr lang="en">
                <a:solidFill>
                  <a:srgbClr val="9900FF"/>
                </a:solidFill>
              </a:rPr>
              <a:t>There are a lot of dialog boxes to start which although is intended might become a slight annoyance to our client one day</a:t>
            </a:r>
          </a:p>
          <a:p>
            <a:pPr indent="-342900" lvl="0" marL="457200">
              <a:spcBef>
                <a:spcPts val="0"/>
              </a:spcBef>
              <a:buClr>
                <a:srgbClr val="9900FF"/>
              </a:buClr>
              <a:buSzPts val="1800"/>
              <a:buChar char="●"/>
            </a:pPr>
            <a:r>
              <a:rPr lang="en">
                <a:solidFill>
                  <a:srgbClr val="9900FF"/>
                </a:solidFill>
              </a:rPr>
              <a:t>Spacing and making the layout exactly as we wanted was tough but tried our best</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21" name="Shape 121"/>
        <p:cNvGrpSpPr/>
        <p:nvPr/>
      </p:nvGrpSpPr>
      <p:grpSpPr>
        <a:xfrm>
          <a:off x="0" y="0"/>
          <a:ext cx="0" cy="0"/>
          <a:chOff x="0" y="0"/>
          <a:chExt cx="0" cy="0"/>
        </a:xfrm>
      </p:grpSpPr>
      <p:sp>
        <p:nvSpPr>
          <p:cNvPr id="122" name="Shape 12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solidFill>
                  <a:srgbClr val="FF0000"/>
                </a:solidFill>
              </a:rPr>
              <a:t>Customized Error Handling</a:t>
            </a:r>
          </a:p>
        </p:txBody>
      </p:sp>
      <p:sp>
        <p:nvSpPr>
          <p:cNvPr id="123" name="Shape 12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800"/>
              </a:spcBef>
              <a:spcAft>
                <a:spcPts val="0"/>
              </a:spcAft>
              <a:buNone/>
            </a:pPr>
            <a:r>
              <a:rPr lang="en">
                <a:solidFill>
                  <a:srgbClr val="FF0000"/>
                </a:solidFill>
              </a:rPr>
              <a:t>Where did you use it?</a:t>
            </a:r>
          </a:p>
          <a:p>
            <a:pPr indent="-342900" lvl="0" marL="457200" rtl="0">
              <a:spcBef>
                <a:spcPts val="800"/>
              </a:spcBef>
              <a:spcAft>
                <a:spcPts val="0"/>
              </a:spcAft>
              <a:buClr>
                <a:srgbClr val="FF0000"/>
              </a:buClr>
              <a:buSzPts val="1800"/>
              <a:buChar char="●"/>
            </a:pPr>
            <a:r>
              <a:rPr lang="en">
                <a:solidFill>
                  <a:srgbClr val="FF0000"/>
                </a:solidFill>
              </a:rPr>
              <a:t>In serialize and deserialize methods</a:t>
            </a:r>
          </a:p>
          <a:p>
            <a:pPr lvl="0" rtl="0">
              <a:spcBef>
                <a:spcPts val="800"/>
              </a:spcBef>
              <a:spcAft>
                <a:spcPts val="0"/>
              </a:spcAft>
              <a:buNone/>
            </a:pPr>
            <a:r>
              <a:rPr lang="en">
                <a:solidFill>
                  <a:srgbClr val="FF0000"/>
                </a:solidFill>
              </a:rPr>
              <a:t>Did you like using it?  Or did you feel it was overkill?</a:t>
            </a:r>
          </a:p>
          <a:p>
            <a:pPr indent="-342900" lvl="0" marL="457200" rtl="0">
              <a:spcBef>
                <a:spcPts val="800"/>
              </a:spcBef>
              <a:spcAft>
                <a:spcPts val="0"/>
              </a:spcAft>
              <a:buClr>
                <a:srgbClr val="FF0000"/>
              </a:buClr>
              <a:buSzPts val="1800"/>
              <a:buChar char="●"/>
            </a:pPr>
            <a:r>
              <a:rPr lang="en">
                <a:solidFill>
                  <a:srgbClr val="FF0000"/>
                </a:solidFill>
              </a:rPr>
              <a:t>Didn’t like using but not overkill</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27" name="Shape 127"/>
        <p:cNvGrpSpPr/>
        <p:nvPr/>
      </p:nvGrpSpPr>
      <p:grpSpPr>
        <a:xfrm>
          <a:off x="0" y="0"/>
          <a:ext cx="0" cy="0"/>
          <a:chOff x="0" y="0"/>
          <a:chExt cx="0" cy="0"/>
        </a:xfrm>
      </p:grpSpPr>
      <p:sp>
        <p:nvSpPr>
          <p:cNvPr id="128" name="Shape 12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solidFill>
                  <a:srgbClr val="6FA8DC"/>
                </a:solidFill>
              </a:rPr>
              <a:t>File Input/Output</a:t>
            </a:r>
          </a:p>
        </p:txBody>
      </p:sp>
      <p:sp>
        <p:nvSpPr>
          <p:cNvPr id="129" name="Shape 12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800"/>
              </a:spcBef>
              <a:spcAft>
                <a:spcPts val="0"/>
              </a:spcAft>
              <a:buClr>
                <a:srgbClr val="6FA8DC"/>
              </a:buClr>
              <a:buSzPts val="1800"/>
              <a:buChar char="●"/>
            </a:pPr>
            <a:r>
              <a:rPr lang="en">
                <a:solidFill>
                  <a:srgbClr val="6FA8DC"/>
                </a:solidFill>
              </a:rPr>
              <a:t>File input and output for serialization</a:t>
            </a:r>
          </a:p>
          <a:p>
            <a:pPr indent="-317500" lvl="1" marL="914400" rtl="0">
              <a:spcBef>
                <a:spcPts val="0"/>
              </a:spcBef>
              <a:spcAft>
                <a:spcPts val="0"/>
              </a:spcAft>
              <a:buClr>
                <a:srgbClr val="6FA8DC"/>
              </a:buClr>
              <a:buSzPts val="1400"/>
              <a:buChar char="○"/>
            </a:pPr>
            <a:r>
              <a:rPr lang="en">
                <a:solidFill>
                  <a:srgbClr val="6FA8DC"/>
                </a:solidFill>
              </a:rPr>
              <a:t>FileInputStream</a:t>
            </a:r>
          </a:p>
          <a:p>
            <a:pPr indent="-317500" lvl="1" marL="914400" rtl="0">
              <a:spcBef>
                <a:spcPts val="0"/>
              </a:spcBef>
              <a:spcAft>
                <a:spcPts val="0"/>
              </a:spcAft>
              <a:buClr>
                <a:srgbClr val="6FA8DC"/>
              </a:buClr>
              <a:buSzPts val="1400"/>
              <a:buChar char="○"/>
            </a:pPr>
            <a:r>
              <a:rPr lang="en">
                <a:solidFill>
                  <a:srgbClr val="6FA8DC"/>
                </a:solidFill>
              </a:rPr>
              <a:t>ObjectInputStream</a:t>
            </a:r>
          </a:p>
          <a:p>
            <a:pPr indent="-317500" lvl="1" marL="914400" rtl="0">
              <a:spcBef>
                <a:spcPts val="0"/>
              </a:spcBef>
              <a:spcAft>
                <a:spcPts val="0"/>
              </a:spcAft>
              <a:buClr>
                <a:srgbClr val="6FA8DC"/>
              </a:buClr>
              <a:buSzPts val="1400"/>
              <a:buChar char="○"/>
            </a:pPr>
            <a:r>
              <a:rPr lang="en">
                <a:solidFill>
                  <a:srgbClr val="6FA8DC"/>
                </a:solidFill>
              </a:rPr>
              <a:t>FileOutputStream</a:t>
            </a:r>
          </a:p>
          <a:p>
            <a:pPr indent="-317500" lvl="1" marL="914400" rtl="0">
              <a:spcBef>
                <a:spcPts val="0"/>
              </a:spcBef>
              <a:spcAft>
                <a:spcPts val="0"/>
              </a:spcAft>
              <a:buClr>
                <a:srgbClr val="6FA8DC"/>
              </a:buClr>
              <a:buSzPts val="1400"/>
              <a:buChar char="○"/>
            </a:pPr>
            <a:r>
              <a:rPr lang="en">
                <a:solidFill>
                  <a:srgbClr val="6FA8DC"/>
                </a:solidFill>
              </a:rPr>
              <a:t>ObjectOutputStream</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33" name="Shape 133"/>
        <p:cNvGrpSpPr/>
        <p:nvPr/>
      </p:nvGrpSpPr>
      <p:grpSpPr>
        <a:xfrm>
          <a:off x="0" y="0"/>
          <a:ext cx="0" cy="0"/>
          <a:chOff x="0" y="0"/>
          <a:chExt cx="0" cy="0"/>
        </a:xfrm>
      </p:grpSpPr>
      <p:sp>
        <p:nvSpPr>
          <p:cNvPr id="134" name="Shape 134"/>
          <p:cNvSpPr txBox="1"/>
          <p:nvPr>
            <p:ph type="title"/>
          </p:nvPr>
        </p:nvSpPr>
        <p:spPr>
          <a:xfrm>
            <a:off x="311700" y="309850"/>
            <a:ext cx="8520600" cy="572700"/>
          </a:xfrm>
          <a:prstGeom prst="rect">
            <a:avLst/>
          </a:prstGeom>
        </p:spPr>
        <p:txBody>
          <a:bodyPr anchorCtr="0" anchor="t" bIns="91425" lIns="91425" rIns="91425" wrap="square" tIns="91425">
            <a:noAutofit/>
          </a:bodyPr>
          <a:lstStyle/>
          <a:p>
            <a:pPr lvl="0" algn="ctr">
              <a:spcBef>
                <a:spcPts val="0"/>
              </a:spcBef>
              <a:buNone/>
            </a:pPr>
            <a:r>
              <a:rPr lang="en">
                <a:solidFill>
                  <a:srgbClr val="FFFFFF"/>
                </a:solidFill>
              </a:rPr>
              <a:t>Lambda Expressions</a:t>
            </a:r>
          </a:p>
        </p:txBody>
      </p:sp>
      <p:pic>
        <p:nvPicPr>
          <p:cNvPr id="135" name="Shape 135"/>
          <p:cNvPicPr preferRelativeResize="0"/>
          <p:nvPr/>
        </p:nvPicPr>
        <p:blipFill>
          <a:blip r:embed="rId3">
            <a:alphaModFix/>
          </a:blip>
          <a:stretch>
            <a:fillRect/>
          </a:stretch>
        </p:blipFill>
        <p:spPr>
          <a:xfrm>
            <a:off x="223550" y="839875"/>
            <a:ext cx="8477250" cy="1314450"/>
          </a:xfrm>
          <a:prstGeom prst="rect">
            <a:avLst/>
          </a:prstGeom>
          <a:noFill/>
          <a:ln>
            <a:noFill/>
          </a:ln>
        </p:spPr>
      </p:pic>
      <p:pic>
        <p:nvPicPr>
          <p:cNvPr id="136" name="Shape 136"/>
          <p:cNvPicPr preferRelativeResize="0"/>
          <p:nvPr/>
        </p:nvPicPr>
        <p:blipFill>
          <a:blip r:embed="rId4">
            <a:alphaModFix/>
          </a:blip>
          <a:stretch>
            <a:fillRect/>
          </a:stretch>
        </p:blipFill>
        <p:spPr>
          <a:xfrm>
            <a:off x="152400" y="2306725"/>
            <a:ext cx="8458200" cy="1962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40" name="Shape 140"/>
        <p:cNvGrpSpPr/>
        <p:nvPr/>
      </p:nvGrpSpPr>
      <p:grpSpPr>
        <a:xfrm>
          <a:off x="0" y="0"/>
          <a:ext cx="0" cy="0"/>
          <a:chOff x="0" y="0"/>
          <a:chExt cx="0" cy="0"/>
        </a:xfrm>
      </p:grpSpPr>
      <p:sp>
        <p:nvSpPr>
          <p:cNvPr id="141" name="Shape 14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solidFill>
                  <a:srgbClr val="45818E"/>
                </a:solidFill>
              </a:rPr>
              <a:t>Design Patterns</a:t>
            </a:r>
          </a:p>
        </p:txBody>
      </p:sp>
      <p:sp>
        <p:nvSpPr>
          <p:cNvPr id="142" name="Shape 14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17500" lvl="0" marL="457200" rtl="0">
              <a:spcBef>
                <a:spcPts val="800"/>
              </a:spcBef>
              <a:spcAft>
                <a:spcPts val="0"/>
              </a:spcAft>
              <a:buClr>
                <a:srgbClr val="45818E"/>
              </a:buClr>
              <a:buSzPts val="1400"/>
              <a:buChar char="●"/>
            </a:pPr>
            <a:r>
              <a:rPr lang="en" sz="1400">
                <a:solidFill>
                  <a:srgbClr val="45818E"/>
                </a:solidFill>
              </a:rPr>
              <a:t>Which design patterns did you use (if any) for this project?</a:t>
            </a:r>
          </a:p>
          <a:p>
            <a:pPr indent="-317500" lvl="0" marL="457200" rtl="0">
              <a:spcBef>
                <a:spcPts val="0"/>
              </a:spcBef>
              <a:spcAft>
                <a:spcPts val="0"/>
              </a:spcAft>
              <a:buClr>
                <a:srgbClr val="45818E"/>
              </a:buClr>
              <a:buSzPts val="1400"/>
              <a:buChar char="●"/>
            </a:pPr>
            <a:r>
              <a:rPr lang="en" sz="1400">
                <a:solidFill>
                  <a:srgbClr val="45818E"/>
                </a:solidFill>
              </a:rPr>
              <a:t>Which design patterns would make sense for this project?</a:t>
            </a:r>
          </a:p>
          <a:p>
            <a:pPr indent="-317500" lvl="0" marL="457200" rtl="0">
              <a:spcBef>
                <a:spcPts val="0"/>
              </a:spcBef>
              <a:spcAft>
                <a:spcPts val="0"/>
              </a:spcAft>
              <a:buClr>
                <a:srgbClr val="45818E"/>
              </a:buClr>
              <a:buSzPts val="1400"/>
              <a:buChar char="●"/>
            </a:pPr>
            <a:r>
              <a:rPr lang="en" sz="1400">
                <a:solidFill>
                  <a:srgbClr val="45818E"/>
                </a:solidFill>
              </a:rPr>
              <a:t>MVC(Model, View, Controller)</a:t>
            </a:r>
          </a:p>
          <a:p>
            <a:pPr indent="-317500" lvl="1" marL="914400" rtl="0">
              <a:spcBef>
                <a:spcPts val="0"/>
              </a:spcBef>
              <a:spcAft>
                <a:spcPts val="0"/>
              </a:spcAft>
              <a:buClr>
                <a:srgbClr val="45818E"/>
              </a:buClr>
              <a:buSzPts val="1400"/>
              <a:buChar char="○"/>
            </a:pPr>
            <a:r>
              <a:rPr lang="en">
                <a:solidFill>
                  <a:srgbClr val="45818E"/>
                </a:solidFill>
              </a:rPr>
              <a:t>Our gui takes information passes from the different classes without impacting the other classes</a:t>
            </a:r>
          </a:p>
          <a:p>
            <a:pPr indent="-317500" lvl="2" marL="1371600" rtl="0">
              <a:spcBef>
                <a:spcPts val="0"/>
              </a:spcBef>
              <a:spcAft>
                <a:spcPts val="0"/>
              </a:spcAft>
              <a:buClr>
                <a:srgbClr val="45818E"/>
              </a:buClr>
              <a:buSzPts val="1400"/>
              <a:buChar char="■"/>
            </a:pPr>
            <a:r>
              <a:rPr lang="en">
                <a:solidFill>
                  <a:srgbClr val="45818E"/>
                </a:solidFill>
              </a:rPr>
              <a:t>Open/Closed Principle</a:t>
            </a:r>
          </a:p>
          <a:p>
            <a:pPr indent="-317500" lvl="0" marL="457200" rtl="0">
              <a:spcBef>
                <a:spcPts val="0"/>
              </a:spcBef>
              <a:spcAft>
                <a:spcPts val="0"/>
              </a:spcAft>
              <a:buClr>
                <a:srgbClr val="45818E"/>
              </a:buClr>
              <a:buSzPts val="1400"/>
              <a:buChar char="●"/>
            </a:pPr>
            <a:r>
              <a:rPr lang="en" sz="1400">
                <a:solidFill>
                  <a:srgbClr val="45818E"/>
                </a:solidFill>
              </a:rPr>
              <a:t>Singleton</a:t>
            </a:r>
          </a:p>
          <a:p>
            <a:pPr indent="-317500" lvl="1" marL="914400" rtl="0">
              <a:spcBef>
                <a:spcPts val="0"/>
              </a:spcBef>
              <a:spcAft>
                <a:spcPts val="0"/>
              </a:spcAft>
              <a:buClr>
                <a:srgbClr val="45818E"/>
              </a:buClr>
              <a:buSzPts val="1400"/>
              <a:buChar char="○"/>
            </a:pPr>
            <a:r>
              <a:rPr lang="en">
                <a:solidFill>
                  <a:srgbClr val="45818E"/>
                </a:solidFill>
              </a:rPr>
              <a:t>Inner class although near the end we realized it was never used but has potential</a:t>
            </a:r>
          </a:p>
          <a:p>
            <a:pPr indent="-317500" lvl="0" marL="457200" rtl="0">
              <a:spcBef>
                <a:spcPts val="0"/>
              </a:spcBef>
              <a:spcAft>
                <a:spcPts val="0"/>
              </a:spcAft>
              <a:buClr>
                <a:srgbClr val="45818E"/>
              </a:buClr>
              <a:buSzPts val="1400"/>
              <a:buChar char="●"/>
            </a:pPr>
            <a:r>
              <a:rPr lang="en" sz="1400">
                <a:solidFill>
                  <a:srgbClr val="45818E"/>
                </a:solidFill>
              </a:rPr>
              <a:t>Decorator</a:t>
            </a:r>
          </a:p>
          <a:p>
            <a:pPr indent="-317500" lvl="1" marL="914400" rtl="0">
              <a:spcBef>
                <a:spcPts val="0"/>
              </a:spcBef>
              <a:spcAft>
                <a:spcPts val="0"/>
              </a:spcAft>
              <a:buClr>
                <a:srgbClr val="45818E"/>
              </a:buClr>
              <a:buSzPts val="1400"/>
              <a:buChar char="○"/>
            </a:pPr>
            <a:r>
              <a:rPr lang="en">
                <a:solidFill>
                  <a:srgbClr val="45818E"/>
                </a:solidFill>
              </a:rPr>
              <a:t>Used often with our products and within our serialization</a:t>
            </a:r>
          </a:p>
          <a:p>
            <a:pPr indent="-317500" lvl="0" marL="457200" rtl="0">
              <a:spcBef>
                <a:spcPts val="0"/>
              </a:spcBef>
              <a:spcAft>
                <a:spcPts val="0"/>
              </a:spcAft>
              <a:buClr>
                <a:srgbClr val="45818E"/>
              </a:buClr>
              <a:buSzPts val="1400"/>
              <a:buChar char="●"/>
            </a:pPr>
            <a:r>
              <a:rPr lang="en" sz="1400">
                <a:solidFill>
                  <a:srgbClr val="45818E"/>
                </a:solidFill>
              </a:rPr>
              <a:t>Observer</a:t>
            </a:r>
          </a:p>
          <a:p>
            <a:pPr indent="-317500" lvl="1" marL="914400" rtl="0">
              <a:spcBef>
                <a:spcPts val="0"/>
              </a:spcBef>
              <a:spcAft>
                <a:spcPts val="0"/>
              </a:spcAft>
              <a:buClr>
                <a:srgbClr val="45818E"/>
              </a:buClr>
              <a:buSzPts val="1400"/>
              <a:buChar char="○"/>
            </a:pPr>
            <a:r>
              <a:rPr lang="en">
                <a:solidFill>
                  <a:srgbClr val="45818E"/>
                </a:solidFill>
              </a:rPr>
              <a:t>Our order output as the customer makes their selections</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46" name="Shape 146"/>
        <p:cNvGrpSpPr/>
        <p:nvPr/>
      </p:nvGrpSpPr>
      <p:grpSpPr>
        <a:xfrm>
          <a:off x="0" y="0"/>
          <a:ext cx="0" cy="0"/>
          <a:chOff x="0" y="0"/>
          <a:chExt cx="0" cy="0"/>
        </a:xfrm>
      </p:grpSpPr>
      <p:sp>
        <p:nvSpPr>
          <p:cNvPr id="147" name="Shape 14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solidFill>
                  <a:srgbClr val="00FF00"/>
                </a:solidFill>
              </a:rPr>
              <a:t>Team Contributions</a:t>
            </a:r>
          </a:p>
        </p:txBody>
      </p:sp>
      <p:sp>
        <p:nvSpPr>
          <p:cNvPr id="148" name="Shape 148"/>
          <p:cNvSpPr txBox="1"/>
          <p:nvPr>
            <p:ph idx="1" type="body"/>
          </p:nvPr>
        </p:nvSpPr>
        <p:spPr>
          <a:xfrm>
            <a:off x="269000" y="863550"/>
            <a:ext cx="8520600" cy="3416400"/>
          </a:xfrm>
          <a:prstGeom prst="rect">
            <a:avLst/>
          </a:prstGeom>
        </p:spPr>
        <p:txBody>
          <a:bodyPr anchorCtr="0" anchor="t" bIns="91425" lIns="91425" rIns="91425" wrap="square" tIns="91425">
            <a:noAutofit/>
          </a:bodyPr>
          <a:lstStyle/>
          <a:p>
            <a:pPr indent="-317500" lvl="0" marL="457200" rtl="0">
              <a:spcBef>
                <a:spcPts val="800"/>
              </a:spcBef>
              <a:spcAft>
                <a:spcPts val="0"/>
              </a:spcAft>
              <a:buClr>
                <a:srgbClr val="00FF00"/>
              </a:buClr>
              <a:buSzPts val="1400"/>
              <a:buChar char="●"/>
            </a:pPr>
            <a:r>
              <a:rPr lang="en" sz="1400">
                <a:solidFill>
                  <a:srgbClr val="00FF00"/>
                </a:solidFill>
              </a:rPr>
              <a:t>Geoff Cohen</a:t>
            </a:r>
          </a:p>
          <a:p>
            <a:pPr indent="-317500" lvl="1" marL="914400" rtl="0">
              <a:spcBef>
                <a:spcPts val="0"/>
              </a:spcBef>
              <a:spcAft>
                <a:spcPts val="0"/>
              </a:spcAft>
              <a:buClr>
                <a:srgbClr val="00FF00"/>
              </a:buClr>
              <a:buSzPts val="1400"/>
              <a:buChar char="○"/>
            </a:pPr>
            <a:r>
              <a:rPr lang="en">
                <a:solidFill>
                  <a:srgbClr val="00FF00"/>
                </a:solidFill>
              </a:rPr>
              <a:t>Team Log</a:t>
            </a:r>
          </a:p>
          <a:p>
            <a:pPr indent="-317500" lvl="1" marL="914400" rtl="0">
              <a:spcBef>
                <a:spcPts val="0"/>
              </a:spcBef>
              <a:spcAft>
                <a:spcPts val="0"/>
              </a:spcAft>
              <a:buClr>
                <a:srgbClr val="00FF00"/>
              </a:buClr>
              <a:buSzPts val="1400"/>
              <a:buChar char="○"/>
            </a:pPr>
            <a:r>
              <a:rPr lang="en">
                <a:solidFill>
                  <a:srgbClr val="00FF00"/>
                </a:solidFill>
              </a:rPr>
              <a:t>GUI</a:t>
            </a:r>
          </a:p>
          <a:p>
            <a:pPr indent="-317500" lvl="1" marL="914400" rtl="0">
              <a:spcBef>
                <a:spcPts val="0"/>
              </a:spcBef>
              <a:spcAft>
                <a:spcPts val="0"/>
              </a:spcAft>
              <a:buClr>
                <a:srgbClr val="00FF00"/>
              </a:buClr>
              <a:buSzPts val="1400"/>
              <a:buChar char="○"/>
            </a:pPr>
            <a:r>
              <a:rPr lang="en">
                <a:solidFill>
                  <a:srgbClr val="00FF00"/>
                </a:solidFill>
              </a:rPr>
              <a:t>All Other Classes</a:t>
            </a:r>
          </a:p>
          <a:p>
            <a:pPr indent="-317500" lvl="1" marL="914400" rtl="0">
              <a:spcBef>
                <a:spcPts val="0"/>
              </a:spcBef>
              <a:spcAft>
                <a:spcPts val="0"/>
              </a:spcAft>
              <a:buClr>
                <a:srgbClr val="00FF00"/>
              </a:buClr>
              <a:buSzPts val="1400"/>
              <a:buChar char="○"/>
            </a:pPr>
            <a:r>
              <a:rPr lang="en">
                <a:solidFill>
                  <a:srgbClr val="00FF00"/>
                </a:solidFill>
              </a:rPr>
              <a:t>Keeper of the team logs</a:t>
            </a:r>
          </a:p>
          <a:p>
            <a:pPr indent="-317500" lvl="0" marL="457200" rtl="0">
              <a:spcBef>
                <a:spcPts val="0"/>
              </a:spcBef>
              <a:spcAft>
                <a:spcPts val="0"/>
              </a:spcAft>
              <a:buClr>
                <a:srgbClr val="00FF00"/>
              </a:buClr>
              <a:buSzPts val="1400"/>
              <a:buChar char="●"/>
            </a:pPr>
            <a:r>
              <a:rPr lang="en" sz="1400">
                <a:solidFill>
                  <a:srgbClr val="00FF00"/>
                </a:solidFill>
              </a:rPr>
              <a:t>Jason DeValerio</a:t>
            </a:r>
          </a:p>
          <a:p>
            <a:pPr indent="-317500" lvl="1" marL="914400" rtl="0">
              <a:spcBef>
                <a:spcPts val="0"/>
              </a:spcBef>
              <a:spcAft>
                <a:spcPts val="0"/>
              </a:spcAft>
              <a:buClr>
                <a:srgbClr val="00FF00"/>
              </a:buClr>
              <a:buSzPts val="1400"/>
              <a:buChar char="○"/>
            </a:pPr>
            <a:r>
              <a:rPr lang="en">
                <a:solidFill>
                  <a:srgbClr val="00FF00"/>
                </a:solidFill>
              </a:rPr>
              <a:t>Team Log</a:t>
            </a:r>
          </a:p>
          <a:p>
            <a:pPr indent="-317500" lvl="1" marL="914400" rtl="0">
              <a:spcBef>
                <a:spcPts val="0"/>
              </a:spcBef>
              <a:spcAft>
                <a:spcPts val="0"/>
              </a:spcAft>
              <a:buClr>
                <a:srgbClr val="00FF00"/>
              </a:buClr>
              <a:buSzPts val="1400"/>
              <a:buChar char="○"/>
            </a:pPr>
            <a:r>
              <a:rPr lang="en">
                <a:solidFill>
                  <a:srgbClr val="00FF00"/>
                </a:solidFill>
              </a:rPr>
              <a:t>All Classes</a:t>
            </a:r>
          </a:p>
          <a:p>
            <a:pPr indent="-317500" lvl="0" marL="457200" rtl="0">
              <a:spcBef>
                <a:spcPts val="0"/>
              </a:spcBef>
              <a:spcAft>
                <a:spcPts val="0"/>
              </a:spcAft>
              <a:buClr>
                <a:srgbClr val="00FF00"/>
              </a:buClr>
              <a:buSzPts val="1400"/>
              <a:buChar char="●"/>
            </a:pPr>
            <a:r>
              <a:rPr lang="en" sz="1400">
                <a:solidFill>
                  <a:srgbClr val="00FF00"/>
                </a:solidFill>
              </a:rPr>
              <a:t>Manoj George</a:t>
            </a:r>
          </a:p>
          <a:p>
            <a:pPr indent="-317500" lvl="1" marL="914400" rtl="0">
              <a:spcBef>
                <a:spcPts val="0"/>
              </a:spcBef>
              <a:spcAft>
                <a:spcPts val="0"/>
              </a:spcAft>
              <a:buClr>
                <a:srgbClr val="00FF00"/>
              </a:buClr>
              <a:buSzPts val="1400"/>
              <a:buChar char="○"/>
            </a:pPr>
            <a:r>
              <a:rPr lang="en">
                <a:solidFill>
                  <a:srgbClr val="00FF00"/>
                </a:solidFill>
              </a:rPr>
              <a:t>Team Log</a:t>
            </a:r>
          </a:p>
          <a:p>
            <a:pPr indent="-317500" lvl="1" marL="914400" rtl="0">
              <a:spcBef>
                <a:spcPts val="0"/>
              </a:spcBef>
              <a:spcAft>
                <a:spcPts val="0"/>
              </a:spcAft>
              <a:buClr>
                <a:srgbClr val="00FF00"/>
              </a:buClr>
              <a:buSzPts val="1400"/>
              <a:buChar char="○"/>
            </a:pPr>
            <a:r>
              <a:rPr lang="en">
                <a:solidFill>
                  <a:srgbClr val="00FF00"/>
                </a:solidFill>
              </a:rPr>
              <a:t>All Classes</a:t>
            </a:r>
          </a:p>
          <a:p>
            <a:pPr indent="-317500" lvl="1" marL="914400" rtl="0">
              <a:spcBef>
                <a:spcPts val="0"/>
              </a:spcBef>
              <a:spcAft>
                <a:spcPts val="0"/>
              </a:spcAft>
              <a:buClr>
                <a:srgbClr val="00FF00"/>
              </a:buClr>
              <a:buSzPts val="1400"/>
              <a:buChar char="○"/>
            </a:pPr>
            <a:r>
              <a:rPr lang="en">
                <a:solidFill>
                  <a:srgbClr val="00FF00"/>
                </a:solidFill>
              </a:rPr>
              <a:t>Middle Man for communication</a:t>
            </a:r>
          </a:p>
          <a:p>
            <a:pPr indent="-317500" lvl="1" marL="914400" rtl="0">
              <a:spcBef>
                <a:spcPts val="0"/>
              </a:spcBef>
              <a:spcAft>
                <a:spcPts val="0"/>
              </a:spcAft>
              <a:buClr>
                <a:srgbClr val="00FF00"/>
              </a:buClr>
              <a:buSzPts val="1400"/>
              <a:buChar char="○"/>
            </a:pPr>
            <a:r>
              <a:rPr lang="en">
                <a:solidFill>
                  <a:srgbClr val="00FF00"/>
                </a:solidFill>
              </a:rPr>
              <a:t>PowerPoint</a:t>
            </a:r>
          </a:p>
          <a:p>
            <a:pPr indent="-317500" lvl="0" marL="457200" rtl="0">
              <a:spcBef>
                <a:spcPts val="0"/>
              </a:spcBef>
              <a:spcAft>
                <a:spcPts val="0"/>
              </a:spcAft>
              <a:buClr>
                <a:srgbClr val="00FF00"/>
              </a:buClr>
              <a:buSzPts val="1400"/>
              <a:buChar char="●"/>
            </a:pPr>
            <a:r>
              <a:rPr lang="en" sz="1400">
                <a:solidFill>
                  <a:srgbClr val="00FF00"/>
                </a:solidFill>
              </a:rPr>
              <a:t>Karan Joshi</a:t>
            </a:r>
          </a:p>
          <a:p>
            <a:pPr indent="-317500" lvl="1" marL="914400" rtl="0">
              <a:spcBef>
                <a:spcPts val="0"/>
              </a:spcBef>
              <a:spcAft>
                <a:spcPts val="0"/>
              </a:spcAft>
              <a:buClr>
                <a:srgbClr val="00FF00"/>
              </a:buClr>
              <a:buSzPts val="1400"/>
              <a:buChar char="○"/>
            </a:pPr>
            <a:r>
              <a:rPr lang="en">
                <a:solidFill>
                  <a:srgbClr val="00FF00"/>
                </a:solidFill>
              </a:rPr>
              <a:t>Team Log</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60" name="Shape 60"/>
        <p:cNvGrpSpPr/>
        <p:nvPr/>
      </p:nvGrpSpPr>
      <p:grpSpPr>
        <a:xfrm>
          <a:off x="0" y="0"/>
          <a:ext cx="0" cy="0"/>
          <a:chOff x="0" y="0"/>
          <a:chExt cx="0" cy="0"/>
        </a:xfrm>
      </p:grpSpPr>
      <p:sp>
        <p:nvSpPr>
          <p:cNvPr id="61" name="Shape 6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solidFill>
                  <a:srgbClr val="3D85C6"/>
                </a:solidFill>
              </a:rPr>
              <a:t>Progression</a:t>
            </a:r>
          </a:p>
        </p:txBody>
      </p:sp>
      <p:sp>
        <p:nvSpPr>
          <p:cNvPr id="62" name="Shape 6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sz="1400">
                <a:solidFill>
                  <a:srgbClr val="3D85C6"/>
                </a:solidFill>
              </a:rPr>
              <a:t>We went from working on the projects classes individually, to working on the classes together we were able to create our project without waiting to the last minute to get started.</a:t>
            </a:r>
          </a:p>
          <a:p>
            <a:pPr indent="-317500" lvl="0" marL="457200" rtl="0">
              <a:spcBef>
                <a:spcPts val="0"/>
              </a:spcBef>
              <a:spcAft>
                <a:spcPts val="0"/>
              </a:spcAft>
              <a:buClr>
                <a:srgbClr val="3D85C6"/>
              </a:buClr>
              <a:buSzPts val="1400"/>
              <a:buAutoNum type="arabicPeriod"/>
            </a:pPr>
            <a:r>
              <a:rPr lang="en" sz="1400">
                <a:solidFill>
                  <a:srgbClr val="3D85C6"/>
                </a:solidFill>
              </a:rPr>
              <a:t>Eclipse</a:t>
            </a:r>
          </a:p>
          <a:p>
            <a:pPr indent="-317500" lvl="0" marL="457200" rtl="0">
              <a:spcBef>
                <a:spcPts val="0"/>
              </a:spcBef>
              <a:spcAft>
                <a:spcPts val="0"/>
              </a:spcAft>
              <a:buClr>
                <a:srgbClr val="3D85C6"/>
              </a:buClr>
              <a:buSzPts val="1400"/>
              <a:buAutoNum type="arabicPeriod"/>
            </a:pPr>
            <a:r>
              <a:rPr lang="en" sz="1400">
                <a:solidFill>
                  <a:srgbClr val="3D85C6"/>
                </a:solidFill>
              </a:rPr>
              <a:t>Google docs</a:t>
            </a:r>
          </a:p>
          <a:p>
            <a:pPr indent="-317500" lvl="1" marL="1371600" rtl="0">
              <a:spcBef>
                <a:spcPts val="0"/>
              </a:spcBef>
              <a:spcAft>
                <a:spcPts val="0"/>
              </a:spcAft>
              <a:buClr>
                <a:srgbClr val="3D85C6"/>
              </a:buClr>
              <a:buSzPts val="1400"/>
              <a:buAutoNum type="alphaLcPeriod"/>
            </a:pPr>
            <a:r>
              <a:rPr lang="en">
                <a:solidFill>
                  <a:srgbClr val="3D85C6"/>
                </a:solidFill>
              </a:rPr>
              <a:t>Edit code together and share updates in real time</a:t>
            </a:r>
          </a:p>
          <a:p>
            <a:pPr indent="-317500" lvl="0" marL="457200" rtl="0">
              <a:spcBef>
                <a:spcPts val="0"/>
              </a:spcBef>
              <a:spcAft>
                <a:spcPts val="0"/>
              </a:spcAft>
              <a:buClr>
                <a:srgbClr val="3D85C6"/>
              </a:buClr>
              <a:buSzPts val="1400"/>
              <a:buAutoNum type="arabicPeriod"/>
            </a:pPr>
            <a:r>
              <a:rPr lang="en" sz="1400">
                <a:solidFill>
                  <a:srgbClr val="3D85C6"/>
                </a:solidFill>
              </a:rPr>
              <a:t>Discord</a:t>
            </a:r>
          </a:p>
          <a:p>
            <a:pPr indent="-317500" lvl="1" marL="1371600" rtl="0">
              <a:spcBef>
                <a:spcPts val="0"/>
              </a:spcBef>
              <a:spcAft>
                <a:spcPts val="0"/>
              </a:spcAft>
              <a:buClr>
                <a:srgbClr val="3D85C6"/>
              </a:buClr>
              <a:buSzPts val="1400"/>
              <a:buAutoNum type="alphaLcPeriod"/>
            </a:pPr>
            <a:r>
              <a:rPr lang="en">
                <a:solidFill>
                  <a:srgbClr val="3D85C6"/>
                </a:solidFill>
              </a:rPr>
              <a:t>Primary way we communicated, occasionally sharing files, getting our logs done.</a:t>
            </a:r>
          </a:p>
          <a:p>
            <a:pPr indent="-317500" lvl="1" marL="1371600" rtl="0">
              <a:spcBef>
                <a:spcPts val="0"/>
              </a:spcBef>
              <a:spcAft>
                <a:spcPts val="0"/>
              </a:spcAft>
              <a:buClr>
                <a:srgbClr val="3D85C6"/>
              </a:buClr>
              <a:buSzPts val="1400"/>
              <a:buAutoNum type="alphaLcPeriod"/>
            </a:pPr>
            <a:r>
              <a:rPr lang="en">
                <a:solidFill>
                  <a:srgbClr val="3D85C6"/>
                </a:solidFill>
              </a:rPr>
              <a:t>Our online extension, most meetings to see how everyone was doing was done in class when class ended since we should have all attended regularly.</a:t>
            </a:r>
          </a:p>
          <a:p>
            <a:pPr indent="-317500" lvl="0" marL="457200" rtl="0">
              <a:spcBef>
                <a:spcPts val="0"/>
              </a:spcBef>
              <a:spcAft>
                <a:spcPts val="0"/>
              </a:spcAft>
              <a:buClr>
                <a:srgbClr val="3D85C6"/>
              </a:buClr>
              <a:buSzPts val="1400"/>
              <a:buAutoNum type="arabicPeriod"/>
            </a:pPr>
            <a:r>
              <a:rPr lang="en" sz="1400">
                <a:solidFill>
                  <a:srgbClr val="3D85C6"/>
                </a:solidFill>
              </a:rPr>
              <a:t>Github</a:t>
            </a:r>
          </a:p>
          <a:p>
            <a:pPr indent="-317500" lvl="1" marL="1371600" rtl="0">
              <a:spcBef>
                <a:spcPts val="0"/>
              </a:spcBef>
              <a:buClr>
                <a:srgbClr val="3D85C6"/>
              </a:buClr>
              <a:buSzPts val="1400"/>
              <a:buAutoNum type="alphaLcPeriod"/>
            </a:pPr>
            <a:r>
              <a:rPr lang="en">
                <a:solidFill>
                  <a:srgbClr val="3D85C6"/>
                </a:solidFill>
              </a:rPr>
              <a:t>Push and pull different committed work when bigger changes have been made and to also to keep group members files and directories up to date with the changes.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6" name="Shape 66"/>
        <p:cNvGrpSpPr/>
        <p:nvPr/>
      </p:nvGrpSpPr>
      <p:grpSpPr>
        <a:xfrm>
          <a:off x="0" y="0"/>
          <a:ext cx="0" cy="0"/>
          <a:chOff x="0" y="0"/>
          <a:chExt cx="0" cy="0"/>
        </a:xfrm>
      </p:grpSpPr>
      <p:sp>
        <p:nvSpPr>
          <p:cNvPr id="67" name="Shape 67"/>
          <p:cNvSpPr txBox="1"/>
          <p:nvPr>
            <p:ph type="title"/>
          </p:nvPr>
        </p:nvSpPr>
        <p:spPr>
          <a:xfrm>
            <a:off x="226325" y="1746900"/>
            <a:ext cx="8520600" cy="572700"/>
          </a:xfrm>
          <a:prstGeom prst="rect">
            <a:avLst/>
          </a:prstGeom>
        </p:spPr>
        <p:txBody>
          <a:bodyPr anchorCtr="0" anchor="t" bIns="91425" lIns="91425" rIns="91425" wrap="square" tIns="91425">
            <a:noAutofit/>
          </a:bodyPr>
          <a:lstStyle/>
          <a:p>
            <a:pPr lvl="0" algn="ctr">
              <a:spcBef>
                <a:spcPts val="0"/>
              </a:spcBef>
              <a:buNone/>
            </a:pPr>
            <a:r>
              <a:rPr lang="en"/>
              <a:t>ECLIPSE</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1" name="Shape 71"/>
        <p:cNvGrpSpPr/>
        <p:nvPr/>
      </p:nvGrpSpPr>
      <p:grpSpPr>
        <a:xfrm>
          <a:off x="0" y="0"/>
          <a:ext cx="0" cy="0"/>
          <a:chOff x="0" y="0"/>
          <a:chExt cx="0" cy="0"/>
        </a:xfrm>
      </p:grpSpPr>
      <p:sp>
        <p:nvSpPr>
          <p:cNvPr id="72" name="Shape 72"/>
          <p:cNvSpPr txBox="1"/>
          <p:nvPr>
            <p:ph type="title"/>
          </p:nvPr>
        </p:nvSpPr>
        <p:spPr>
          <a:xfrm>
            <a:off x="261900" y="843400"/>
            <a:ext cx="8520600" cy="572700"/>
          </a:xfrm>
          <a:prstGeom prst="rect">
            <a:avLst/>
          </a:prstGeom>
        </p:spPr>
        <p:txBody>
          <a:bodyPr anchorCtr="0" anchor="t" bIns="91425" lIns="91425" rIns="91425" wrap="square" tIns="91425">
            <a:noAutofit/>
          </a:bodyPr>
          <a:lstStyle/>
          <a:p>
            <a:pPr lvl="0" algn="ctr">
              <a:spcBef>
                <a:spcPts val="0"/>
              </a:spcBef>
              <a:buNone/>
            </a:pPr>
            <a:r>
              <a:rPr lang="en"/>
              <a:t>Google Doc</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6" name="Shape 76"/>
        <p:cNvGrpSpPr/>
        <p:nvPr/>
      </p:nvGrpSpPr>
      <p:grpSpPr>
        <a:xfrm>
          <a:off x="0" y="0"/>
          <a:ext cx="0" cy="0"/>
          <a:chOff x="0" y="0"/>
          <a:chExt cx="0" cy="0"/>
        </a:xfrm>
      </p:grpSpPr>
      <p:sp>
        <p:nvSpPr>
          <p:cNvPr id="77" name="Shape 77"/>
          <p:cNvSpPr txBox="1"/>
          <p:nvPr>
            <p:ph type="title"/>
          </p:nvPr>
        </p:nvSpPr>
        <p:spPr>
          <a:xfrm>
            <a:off x="695875" y="67975"/>
            <a:ext cx="8520600" cy="572700"/>
          </a:xfrm>
          <a:prstGeom prst="rect">
            <a:avLst/>
          </a:prstGeom>
        </p:spPr>
        <p:txBody>
          <a:bodyPr anchorCtr="0" anchor="t" bIns="91425" lIns="91425" rIns="91425" wrap="square" tIns="91425">
            <a:noAutofit/>
          </a:bodyPr>
          <a:lstStyle/>
          <a:p>
            <a:pPr lvl="0" rtl="0" algn="ctr">
              <a:spcBef>
                <a:spcPts val="0"/>
              </a:spcBef>
              <a:buNone/>
            </a:pPr>
            <a:r>
              <a:rPr lang="en">
                <a:solidFill>
                  <a:srgbClr val="00FF00"/>
                </a:solidFill>
              </a:rPr>
              <a:t>Discord</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1" name="Shape 81"/>
        <p:cNvGrpSpPr/>
        <p:nvPr/>
      </p:nvGrpSpPr>
      <p:grpSpPr>
        <a:xfrm>
          <a:off x="0" y="0"/>
          <a:ext cx="0" cy="0"/>
          <a:chOff x="0" y="0"/>
          <a:chExt cx="0" cy="0"/>
        </a:xfrm>
      </p:grpSpPr>
      <p:sp>
        <p:nvSpPr>
          <p:cNvPr id="82" name="Shape 82"/>
          <p:cNvSpPr txBox="1"/>
          <p:nvPr>
            <p:ph type="title"/>
          </p:nvPr>
        </p:nvSpPr>
        <p:spPr>
          <a:xfrm>
            <a:off x="361500" y="124875"/>
            <a:ext cx="8520600" cy="572700"/>
          </a:xfrm>
          <a:prstGeom prst="rect">
            <a:avLst/>
          </a:prstGeom>
        </p:spPr>
        <p:txBody>
          <a:bodyPr anchorCtr="0" anchor="t" bIns="91425" lIns="91425" rIns="91425" wrap="square" tIns="91425">
            <a:noAutofit/>
          </a:bodyPr>
          <a:lstStyle/>
          <a:p>
            <a:pPr lvl="0" algn="ctr">
              <a:spcBef>
                <a:spcPts val="0"/>
              </a:spcBef>
              <a:buNone/>
            </a:pPr>
            <a:r>
              <a:rPr lang="en">
                <a:solidFill>
                  <a:srgbClr val="FF0000"/>
                </a:solidFill>
              </a:rPr>
              <a:t>GITHUB</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6" name="Shape 86"/>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90" name="Shape 90"/>
        <p:cNvGrpSpPr/>
        <p:nvPr/>
      </p:nvGrpSpPr>
      <p:grpSpPr>
        <a:xfrm>
          <a:off x="0" y="0"/>
          <a:ext cx="0" cy="0"/>
          <a:chOff x="0" y="0"/>
          <a:chExt cx="0" cy="0"/>
        </a:xfrm>
      </p:grpSpPr>
      <p:sp>
        <p:nvSpPr>
          <p:cNvPr id="91" name="Shape 91"/>
          <p:cNvSpPr txBox="1"/>
          <p:nvPr>
            <p:ph idx="1" type="body"/>
          </p:nvPr>
        </p:nvSpPr>
        <p:spPr>
          <a:xfrm>
            <a:off x="404175" y="1714500"/>
            <a:ext cx="8520600" cy="1173900"/>
          </a:xfrm>
          <a:prstGeom prst="rect">
            <a:avLst/>
          </a:prstGeom>
        </p:spPr>
        <p:txBody>
          <a:bodyPr anchorCtr="0" anchor="t" bIns="91425" lIns="91425" rIns="91425" wrap="square" tIns="91425">
            <a:noAutofit/>
          </a:bodyPr>
          <a:lstStyle/>
          <a:p>
            <a:pPr lvl="0" rtl="0" algn="ctr">
              <a:spcBef>
                <a:spcPts val="0"/>
              </a:spcBef>
              <a:buNone/>
            </a:pPr>
            <a:r>
              <a:rPr lang="en" sz="4800">
                <a:solidFill>
                  <a:srgbClr val="FFFF00"/>
                </a:solidFill>
              </a:rPr>
              <a:t>GUI Progression</a:t>
            </a:r>
          </a:p>
        </p:txBody>
      </p:sp>
      <p:pic>
        <p:nvPicPr>
          <p:cNvPr id="92" name="Shape 92"/>
          <p:cNvPicPr preferRelativeResize="0"/>
          <p:nvPr/>
        </p:nvPicPr>
        <p:blipFill>
          <a:blip r:embed="rId3">
            <a:alphaModFix/>
          </a:blip>
          <a:stretch>
            <a:fillRect/>
          </a:stretch>
        </p:blipFill>
        <p:spPr>
          <a:xfrm>
            <a:off x="152400" y="3040800"/>
            <a:ext cx="8839200" cy="1598422"/>
          </a:xfrm>
          <a:prstGeom prst="rect">
            <a:avLst/>
          </a:prstGeom>
          <a:noFill/>
          <a:ln>
            <a:noFill/>
          </a:ln>
        </p:spPr>
      </p:pic>
      <p:pic>
        <p:nvPicPr>
          <p:cNvPr id="93" name="Shape 93"/>
          <p:cNvPicPr preferRelativeResize="0"/>
          <p:nvPr/>
        </p:nvPicPr>
        <p:blipFill>
          <a:blip r:embed="rId4">
            <a:alphaModFix/>
          </a:blip>
          <a:stretch>
            <a:fillRect/>
          </a:stretch>
        </p:blipFill>
        <p:spPr>
          <a:xfrm>
            <a:off x="3081325" y="364475"/>
            <a:ext cx="2981325" cy="1314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97" name="Shape 97"/>
        <p:cNvGrpSpPr/>
        <p:nvPr/>
      </p:nvGrpSpPr>
      <p:grpSpPr>
        <a:xfrm>
          <a:off x="0" y="0"/>
          <a:ext cx="0" cy="0"/>
          <a:chOff x="0" y="0"/>
          <a:chExt cx="0" cy="0"/>
        </a:xfrm>
      </p:grpSpPr>
      <p:sp>
        <p:nvSpPr>
          <p:cNvPr id="98" name="Shape 9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n">
                <a:solidFill>
                  <a:srgbClr val="E69138"/>
                </a:solidFill>
              </a:rPr>
              <a:t>Polymorphic Collections</a:t>
            </a:r>
          </a:p>
        </p:txBody>
      </p:sp>
      <p:sp>
        <p:nvSpPr>
          <p:cNvPr id="99" name="Shape 99"/>
          <p:cNvSpPr txBox="1"/>
          <p:nvPr>
            <p:ph idx="1" type="body"/>
          </p:nvPr>
        </p:nvSpPr>
        <p:spPr>
          <a:xfrm>
            <a:off x="311700" y="1145350"/>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Clr>
                <a:srgbClr val="E69138"/>
              </a:buClr>
              <a:buSzPts val="1800"/>
              <a:buChar char="●"/>
            </a:pPr>
            <a:r>
              <a:rPr lang="en" sz="1400">
                <a:solidFill>
                  <a:srgbClr val="E69138"/>
                </a:solidFill>
              </a:rPr>
              <a:t>Our products list is a collection of Accessories and Bikes in a List</a:t>
            </a:r>
          </a:p>
          <a:p>
            <a:pPr indent="-317500" lvl="1" marL="914400" rtl="0">
              <a:spcBef>
                <a:spcPts val="0"/>
              </a:spcBef>
              <a:spcAft>
                <a:spcPts val="0"/>
              </a:spcAft>
              <a:buClr>
                <a:srgbClr val="E69138"/>
              </a:buClr>
              <a:buSzPts val="1400"/>
              <a:buChar char="○"/>
            </a:pPr>
            <a:r>
              <a:rPr lang="en" sz="1400">
                <a:solidFill>
                  <a:srgbClr val="E69138"/>
                </a:solidFill>
              </a:rPr>
              <a:t>private ArrayList&lt;Product&gt; productList;</a:t>
            </a:r>
          </a:p>
          <a:p>
            <a:pPr indent="-317500" lvl="1" marL="914400">
              <a:spcBef>
                <a:spcPts val="0"/>
              </a:spcBef>
              <a:buClr>
                <a:srgbClr val="E69138"/>
              </a:buClr>
              <a:buSzPts val="1400"/>
              <a:buChar char="○"/>
            </a:pPr>
            <a:r>
              <a:rPr lang="en">
                <a:solidFill>
                  <a:srgbClr val="E69138"/>
                </a:solidFill>
              </a:rPr>
              <a:t>public class Order extends ArrayList&lt;Product&gt; implements Serializable</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