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59" r:id="rId2"/>
    <p:sldId id="829" r:id="rId3"/>
    <p:sldId id="271" r:id="rId4"/>
    <p:sldId id="272" r:id="rId5"/>
    <p:sldId id="274" r:id="rId6"/>
    <p:sldId id="273" r:id="rId7"/>
    <p:sldId id="317" r:id="rId8"/>
    <p:sldId id="258" r:id="rId9"/>
    <p:sldId id="259" r:id="rId10"/>
    <p:sldId id="261" r:id="rId11"/>
    <p:sldId id="262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7" r:id="rId20"/>
    <p:sldId id="305" r:id="rId21"/>
    <p:sldId id="306" r:id="rId22"/>
    <p:sldId id="257" r:id="rId23"/>
    <p:sldId id="476" r:id="rId24"/>
    <p:sldId id="4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F8FA6-6D31-4909-B385-C275DAE492BD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BF2E-BDC1-4454-8203-D17A15308B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4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54AD9-19B8-4F86-98A6-5C58F4DF7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8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PhoneGap</a:t>
            </a:r>
            <a:r>
              <a:rPr lang="en-US" sz="1600" dirty="0"/>
              <a:t> is a software development framework by </a:t>
            </a:r>
            <a:r>
              <a:rPr lang="en-US" sz="1600" dirty="0">
                <a:solidFill>
                  <a:srgbClr val="FF0000"/>
                </a:solidFill>
              </a:rPr>
              <a:t>Adobe</a:t>
            </a:r>
            <a:r>
              <a:rPr lang="en-US" sz="1600" dirty="0"/>
              <a:t> System, which is used to develop mobile applications. </a:t>
            </a:r>
          </a:p>
          <a:p>
            <a:endParaRPr lang="en-US" sz="1600" dirty="0"/>
          </a:p>
          <a:p>
            <a:r>
              <a:rPr lang="en-US" sz="1600" dirty="0"/>
              <a:t>To develop apps using </a:t>
            </a:r>
            <a:r>
              <a:rPr lang="en-US" sz="1600" dirty="0" err="1"/>
              <a:t>PhoneGap</a:t>
            </a:r>
            <a:r>
              <a:rPr lang="en-US" sz="1600" dirty="0"/>
              <a:t>, the developer does not require to have knowledge of mobile programming language but only web-development languages like, </a:t>
            </a:r>
            <a:r>
              <a:rPr lang="en-US" sz="1600" dirty="0">
                <a:solidFill>
                  <a:srgbClr val="FF0000"/>
                </a:solidFill>
              </a:rPr>
              <a:t>HTML, CSS</a:t>
            </a:r>
            <a:r>
              <a:rPr lang="en-US" sz="1600" dirty="0"/>
              <a:t>, and </a:t>
            </a:r>
            <a:r>
              <a:rPr lang="en-US" sz="1600" dirty="0" err="1">
                <a:solidFill>
                  <a:srgbClr val="FF0000"/>
                </a:solidFill>
              </a:rPr>
              <a:t>JScript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 err="1"/>
              <a:t>PhoneGap</a:t>
            </a:r>
            <a:r>
              <a:rPr lang="en-US" sz="1600" dirty="0"/>
              <a:t> produces apps for </a:t>
            </a:r>
            <a:r>
              <a:rPr lang="en-US" sz="1600" dirty="0">
                <a:solidFill>
                  <a:srgbClr val="FF0000"/>
                </a:solidFill>
              </a:rPr>
              <a:t>all popular mobile OS platforms </a:t>
            </a:r>
            <a:r>
              <a:rPr lang="en-US" sz="1600" dirty="0"/>
              <a:t>such as </a:t>
            </a:r>
            <a:r>
              <a:rPr lang="en-US" sz="1600" dirty="0" err="1">
                <a:solidFill>
                  <a:srgbClr val="FF0000"/>
                </a:solidFill>
              </a:rPr>
              <a:t>iOS</a:t>
            </a:r>
            <a:r>
              <a:rPr lang="en-US" sz="1600" dirty="0">
                <a:solidFill>
                  <a:srgbClr val="FF0000"/>
                </a:solidFill>
              </a:rPr>
              <a:t>, Android, BlackBerry</a:t>
            </a:r>
            <a:r>
              <a:rPr lang="en-US" sz="1600" dirty="0"/>
              <a:t>, and </a:t>
            </a:r>
            <a:r>
              <a:rPr lang="en-US" sz="1600" dirty="0">
                <a:solidFill>
                  <a:srgbClr val="FF0000"/>
                </a:solidFill>
              </a:rPr>
              <a:t>Windows</a:t>
            </a:r>
            <a:r>
              <a:rPr lang="en-US" sz="1600" dirty="0"/>
              <a:t> Mobile OS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0BCEB-D0A7-4C31-8B13-3204E3C913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3CF8-D484-4DD6-B9FB-AC2D140F9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19B9B-3972-4341-99C4-1D31FD62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B9DFF-09E4-4D1A-BCBD-C4E17626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761A-C8E4-425B-BDE2-67C00EEF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D2BF-6B43-4D26-8AB8-75117141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42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F2B-5310-46D8-8742-B8400E08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AAB1F-EBAF-4247-836B-5D33E185D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19D2-78DE-4DA3-AEA2-1417F742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A3D3-EEE4-4F70-BCFA-F1699F7C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669DE-762F-476B-9B31-CDDA21D3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30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A4FFB-4C20-48FD-9D22-938E25F3E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E5B27-873D-44B7-B596-C9EED2E5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AC1C-DFDB-46D8-A4F3-ED8E1518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DAF7-EB6E-4F03-BEA5-33A2A56F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0405-085F-477A-B9D0-3344617A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5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7471-ACAA-4D58-A079-2DD78999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F28C-A715-4CF6-A24E-83F6D0C8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1070-60D7-4158-A15C-E84D5026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FD68-729F-430F-87CE-7B9AE50F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8594-DC39-4D86-AD1F-B1C3895A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1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27ED-68F7-4E68-A006-ACAB27A34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A5935-CF84-4ED9-8E9E-6D7AEF86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8CB1-73CD-48E6-8A64-628E876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4C26-8509-4AC7-94D7-7781E50E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28CA4-1782-4514-9983-76C19305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9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5186-C86A-43CF-95F9-86AEC03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6420-6BA7-47B1-89A2-AA2DA8EEF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2F70A-B614-44ED-8931-672AEDBDC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7D4BE-02CF-42FB-AD65-9EC91F18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0F8F4-B083-4CF7-AECD-BC7CDEFF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9E65C-B17A-4025-BB65-4B92FD7B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4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D0CB-7D7D-4A56-9BE8-52CF6EF4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3DA3-9B1C-47CE-84F4-91D29FB8E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45663-EDEE-4835-B98D-FEC360694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184E7-800A-4AE3-87E4-6D928BD25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5CA32-03A1-45A1-8D3E-7FA41621B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342C-F5C0-4C34-ADEC-A31A1E22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C2C45-CC0B-4200-90B2-2811BE2D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346A5-AE8F-49BE-B7E4-AC5B251B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8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D07-C720-403D-915F-94715AC5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44AEB-BDAF-4E5A-BD4A-0BD651BA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7A8F1-1EDA-4F09-A7E9-6A204593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18A74-222E-44E5-8184-40559E6E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6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BC924-CF08-400B-8E58-5EEC4472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C2C0A-D918-4AE3-8703-8793D336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0DD54-1458-4D9C-A962-FDA3DD6F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CA6C-10A8-4B4A-B015-65F48810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326F-7911-4181-8780-4DE93FFE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0C405-1609-4DE6-94F3-26DECFE9E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3805-0E43-48A3-9EA9-17F3AD4B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E455C-9321-4DD9-BC19-1BC35A8A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6817B-E38C-43FE-AFB4-EAD36B84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24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E477-999B-426A-BB1D-069318BA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2665A-C619-4561-9A3B-FC421B729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53226-02C6-4173-9467-A2789DEA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C45B9-5B5F-4A3F-9444-4983D492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8EFD-9AD1-4DBF-8771-AAE57CE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7DC18-AA15-47CA-9390-D37C5ED91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9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2808-E0B5-4D28-8144-E5782C5C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3930-7FB6-401E-BBC0-55B2B3B3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6332A-51B5-45B6-8210-F56BBB52C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3C6AF-D07E-4110-B2C9-77574AB725F0}" type="datetimeFigureOut">
              <a:rPr lang="en-IN" smtClean="0"/>
              <a:t>14-04-2020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97D1-C865-49A1-825F-8AE9E1956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56F5-5AA9-43EB-8015-5244292B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F1F4C-4A63-47B3-A9AB-ABE09985C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nojmv24@gmail.com" TargetMode="External"/><Relationship Id="rId2" Type="http://schemas.openxmlformats.org/officeDocument/2006/relationships/hyperlink" Target="http://www.reactopage.com/manoj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mailto:manoj.kumar@nmit.ac.i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11125200" cy="188053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Workshop on</a:t>
            </a:r>
            <a:br>
              <a:rPr lang="en-US" sz="4800" b="1" dirty="0">
                <a:solidFill>
                  <a:srgbClr val="002060"/>
                </a:solidFill>
              </a:rPr>
            </a:br>
            <a:r>
              <a:rPr lang="en-US" sz="4800" b="1" dirty="0">
                <a:solidFill>
                  <a:srgbClr val="002060"/>
                </a:solidFill>
              </a:rPr>
              <a:t>Hybrid Application Development</a:t>
            </a:r>
            <a:endParaRPr lang="en-US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6309" y="4851403"/>
            <a:ext cx="7414869" cy="1846631"/>
          </a:xfrm>
          <a:prstGeom prst="rect">
            <a:avLst/>
          </a:prstGeom>
          <a:noFill/>
        </p:spPr>
        <p:txBody>
          <a:bodyPr wrap="square" lIns="121892" tIns="60946" rIns="121892" bIns="60946" rtlCol="0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Dr. Manoj Kumar M V</a:t>
            </a:r>
            <a:r>
              <a:rPr lang="en-US" sz="1600" dirty="0"/>
              <a:t> </a:t>
            </a:r>
          </a:p>
          <a:p>
            <a:r>
              <a:rPr lang="en-US" sz="1600" dirty="0"/>
              <a:t>Assoc. Professor,</a:t>
            </a:r>
          </a:p>
          <a:p>
            <a:r>
              <a:rPr lang="en-US" sz="1600" dirty="0"/>
              <a:t>Department of Information Science and Engineering,</a:t>
            </a:r>
          </a:p>
          <a:p>
            <a:r>
              <a:rPr lang="en-US" sz="1600" dirty="0"/>
              <a:t>Nitte Meenakshi Institute of Technology, Bengaluru</a:t>
            </a:r>
          </a:p>
          <a:p>
            <a:r>
              <a:rPr lang="en-US" sz="1600" dirty="0">
                <a:hlinkClick r:id="rId2"/>
              </a:rPr>
              <a:t>http://www.reactopage.com/manoj</a:t>
            </a:r>
            <a:endParaRPr lang="en-US" sz="1600" dirty="0"/>
          </a:p>
          <a:p>
            <a:r>
              <a:rPr lang="en-US" sz="1600" dirty="0">
                <a:hlinkClick r:id="rId3"/>
              </a:rPr>
              <a:t>manojmv24@gmail.com</a:t>
            </a:r>
            <a:r>
              <a:rPr lang="en-US" sz="1600" dirty="0"/>
              <a:t>, </a:t>
            </a:r>
            <a:r>
              <a:rPr lang="en-US" sz="1600" dirty="0">
                <a:hlinkClick r:id="rId4"/>
              </a:rPr>
              <a:t>manoj.kumar@nmit.ac.in</a:t>
            </a:r>
            <a:r>
              <a:rPr lang="en-US" sz="1600" dirty="0"/>
              <a:t> 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9906000" y="1"/>
            <a:ext cx="1954212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Flutter – Medium">
            <a:extLst>
              <a:ext uri="{FF2B5EF4-FFF2-40B4-BE49-F238E27FC236}">
                <a16:creationId xmlns:a16="http://schemas.microsoft.com/office/drawing/2014/main" id="{DF1C9DBA-91D7-40F6-B4A0-73157141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35" y="-914400"/>
            <a:ext cx="1880534" cy="188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2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8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Image result for BAT logo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052"/>
            <a:ext cx="8839200" cy="662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" y="2829427"/>
            <a:ext cx="12188825" cy="1280890"/>
          </a:xfrm>
        </p:spPr>
        <p:txBody>
          <a:bodyPr>
            <a:normAutofit fontScale="90000"/>
          </a:bodyPr>
          <a:lstStyle/>
          <a:p>
            <a:r>
              <a:rPr lang="en-US" sz="9800" b="1" dirty="0">
                <a:solidFill>
                  <a:schemeClr val="accent5"/>
                </a:solidFill>
              </a:rPr>
              <a:t>B</a:t>
            </a:r>
            <a:r>
              <a:rPr lang="en-US" b="1" dirty="0"/>
              <a:t>asic </a:t>
            </a:r>
            <a:r>
              <a:rPr lang="en-US" sz="9800" b="1" dirty="0">
                <a:solidFill>
                  <a:srgbClr val="92D050"/>
                </a:solidFill>
              </a:rPr>
              <a:t>A</a:t>
            </a:r>
            <a:r>
              <a:rPr lang="en-US" b="1" dirty="0"/>
              <a:t>pplications </a:t>
            </a:r>
            <a:r>
              <a:rPr lang="en-US" sz="98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b="1" dirty="0"/>
              <a:t>ypes </a:t>
            </a:r>
          </a:p>
        </p:txBody>
      </p:sp>
    </p:spTree>
    <p:extLst>
      <p:ext uri="{BB962C8B-B14F-4D97-AF65-F5344CB8AC3E}">
        <p14:creationId xmlns:p14="http://schemas.microsoft.com/office/powerpoint/2010/main" val="379652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0ACB-6326-4949-B875-39B3229129A7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Annappa and Manoj M V | Dept of CSE | NITK Surathkal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9" y="0"/>
            <a:ext cx="12188825" cy="69469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6E7-7A1B-4FAB-BF1D-D9CB7B18F1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6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186" y="511750"/>
            <a:ext cx="8909366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BA79-50C2-4AD1-846D-469B9F6DB1A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Annappa and Manoj M V | Dept of CSE | NITK Surathkal</a:t>
            </a:r>
          </a:p>
        </p:txBody>
      </p:sp>
      <p:pic>
        <p:nvPicPr>
          <p:cNvPr id="1026" name="Picture 2" descr="http://blog.brightcove.com/sites/default/files/blog-images/blog-header-rev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306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A903-087E-4559-A6AB-E4602B1A25B1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Annappa and Manoj M V | Dept of CSE | NITK Surathkal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8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C29D-067C-4DF3-931D-F95B35234341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Annappa and Manoj M V | Dept of CSE | NITK Surathkal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1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3175-AAC6-475D-A8F2-4967A4EE53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Annappa and Manoj M V | Dept of CSE | NITK Surathkal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36E7-7A1B-4FAB-BF1D-D9CB7B18F1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7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Image result for altern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290" y="3448050"/>
            <a:ext cx="9917422" cy="914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Alternative platforms </a:t>
            </a:r>
          </a:p>
        </p:txBody>
      </p:sp>
    </p:spTree>
    <p:extLst>
      <p:ext uri="{BB962C8B-B14F-4D97-AF65-F5344CB8AC3E}">
        <p14:creationId xmlns:p14="http://schemas.microsoft.com/office/powerpoint/2010/main" val="407185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dragly.org/wp-content/uploads/2012/03/Qt_logostrap_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609" y="838207"/>
            <a:ext cx="243974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cloudcms.com/images/quickstarts/titanium/titanium.0397b7d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799132"/>
            <a:ext cx="1447801" cy="14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xamarin.com/content/images/pages/branding/assets/xamarin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19" y="746709"/>
            <a:ext cx="3124200" cy="131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://www.gaggl.com/wp-content/uploads/2014/04/Apache_Cordova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87" y="2829418"/>
            <a:ext cx="3466852" cy="103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ttp://infinitemonkeys.fuzzie.sg/img/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119" y="2831684"/>
            <a:ext cx="2831362" cy="103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ttp://developer.dolby.com/uploadedImages/Tour_the_Lab/ProductGraphic_XDK_NAME.png?n=925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0365" y="2764705"/>
            <a:ext cx="2791843" cy="117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ttp://mobilewebamerica.com/dist/src/press/mobile-web-america-logo-1561x288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4856718"/>
            <a:ext cx="3340838" cy="6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ttps://upload.wikimedia.org/wikipedia/commons/thumb/d/d1/Ionic_Logo.svg/2000px-Ionic_Logo.svg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4659453"/>
            <a:ext cx="2831362" cy="86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http://www.dzone.com/sites/all/files/rhomobil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121" y="4154258"/>
            <a:ext cx="1877961" cy="18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10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D918-19D7-4E2C-8027-029ED71A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this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1862-9D9A-40D4-A241-568BA6B1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Android</a:t>
            </a:r>
          </a:p>
          <a:p>
            <a:r>
              <a:rPr lang="en-IN" dirty="0"/>
              <a:t>iOS</a:t>
            </a:r>
          </a:p>
          <a:p>
            <a:r>
              <a:rPr lang="en-IN" dirty="0"/>
              <a:t>Web</a:t>
            </a:r>
          </a:p>
          <a:p>
            <a:r>
              <a:rPr lang="en-IN" dirty="0"/>
              <a:t>Desktop apps</a:t>
            </a:r>
          </a:p>
        </p:txBody>
      </p:sp>
    </p:spTree>
    <p:extLst>
      <p:ext uri="{BB962C8B-B14F-4D97-AF65-F5344CB8AC3E}">
        <p14:creationId xmlns:p14="http://schemas.microsoft.com/office/powerpoint/2010/main" val="425648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aptuz.com/static/media/uploads/blog/phoneg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93" y="1316393"/>
            <a:ext cx="4132406" cy="428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d2ae6i1c2fz1s5.cloudfront.net/sites/default/files/phone_gap_de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49548"/>
            <a:ext cx="4697162" cy="321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993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obile OSI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97338"/>
            <a:ext cx="9982200" cy="559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855497" y="1871586"/>
            <a:ext cx="7008574" cy="1354189"/>
          </a:xfrm>
          <a:prstGeom prst="rect">
            <a:avLst/>
          </a:prstGeom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 for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people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loved ones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teachers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small business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artists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living room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love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the road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future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environment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wearables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students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watches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manufacturers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gamers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safety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kids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fitness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yourself</a:t>
            </a:r>
          </a:p>
        </p:txBody>
      </p:sp>
      <p:sp>
        <p:nvSpPr>
          <p:cNvPr id="67" name="Rectangle 66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self expression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communities</a:t>
            </a:r>
          </a:p>
        </p:txBody>
      </p:sp>
      <p:sp>
        <p:nvSpPr>
          <p:cNvPr id="69" name="Rectangle 68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phones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large screens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everyone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-1225105" y="3348912"/>
            <a:ext cx="15169789" cy="1107967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6400" b="1" dirty="0">
                <a:solidFill>
                  <a:srgbClr val="00D25F"/>
                </a:solidFill>
              </a:rPr>
              <a:t>augmented realities</a:t>
            </a:r>
          </a:p>
        </p:txBody>
      </p:sp>
      <p:sp>
        <p:nvSpPr>
          <p:cNvPr id="73" name="Rectangle 72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small screens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friends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laptops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tomorrow</a:t>
            </a:r>
          </a:p>
        </p:txBody>
      </p:sp>
      <p:sp>
        <p:nvSpPr>
          <p:cNvPr id="77" name="Rectangle 76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tablets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fun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cars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TVs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families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offices</a:t>
            </a:r>
          </a:p>
        </p:txBody>
      </p:sp>
      <p:sp>
        <p:nvSpPr>
          <p:cNvPr id="83" name="Rectangle 82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mindfulness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dirty="0">
                <a:solidFill>
                  <a:srgbClr val="00D25F"/>
                </a:solidFill>
              </a:rPr>
              <a:t>shopping</a:t>
            </a:r>
          </a:p>
        </p:txBody>
      </p:sp>
      <p:sp>
        <p:nvSpPr>
          <p:cNvPr id="85" name="Rectangle 84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today</a:t>
            </a:r>
          </a:p>
        </p:txBody>
      </p:sp>
      <p:sp>
        <p:nvSpPr>
          <p:cNvPr id="86" name="Rectangle 85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business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good</a:t>
            </a:r>
          </a:p>
        </p:txBody>
      </p:sp>
      <p:sp>
        <p:nvSpPr>
          <p:cNvPr id="88" name="Rectangle 87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society</a:t>
            </a:r>
          </a:p>
        </p:txBody>
      </p:sp>
      <p:sp>
        <p:nvSpPr>
          <p:cNvPr id="89" name="Rectangle 88"/>
          <p:cNvSpPr/>
          <p:nvPr/>
        </p:nvSpPr>
        <p:spPr>
          <a:xfrm>
            <a:off x="-1225105" y="3225802"/>
            <a:ext cx="15169789" cy="1354189"/>
          </a:xfrm>
          <a:prstGeom prst="rect">
            <a:avLst/>
          </a:prstGeom>
          <a:ln>
            <a:noFill/>
          </a:ln>
        </p:spPr>
        <p:txBody>
          <a:bodyPr wrap="square" lIns="121892" tIns="60946" rIns="121892" bIns="60946">
            <a:spAutoFit/>
          </a:bodyPr>
          <a:lstStyle/>
          <a:p>
            <a:pPr algn="ctr"/>
            <a:r>
              <a:rPr lang="en-US" sz="8000" b="1" dirty="0">
                <a:solidFill>
                  <a:srgbClr val="00D25F"/>
                </a:solidFill>
              </a:rPr>
              <a:t>enterprise</a:t>
            </a:r>
          </a:p>
        </p:txBody>
      </p:sp>
    </p:spTree>
    <p:extLst>
      <p:ext uri="{BB962C8B-B14F-4D97-AF65-F5344CB8AC3E}">
        <p14:creationId xmlns:p14="http://schemas.microsoft.com/office/powerpoint/2010/main" val="2541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25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75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25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75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250"/>
                            </p:stCondLst>
                            <p:childTnLst>
                              <p:par>
                                <p:cTn id="5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75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25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75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250"/>
                            </p:stCondLst>
                            <p:childTnLst>
                              <p:par>
                                <p:cTn id="8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8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8750"/>
                            </p:stCondLst>
                            <p:childTnLst>
                              <p:par>
                                <p:cTn id="9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9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25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1750"/>
                            </p:stCondLst>
                            <p:childTnLst>
                              <p:par>
                                <p:cTn id="107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3250"/>
                            </p:stCondLst>
                            <p:childTnLst>
                              <p:par>
                                <p:cTn id="11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4750"/>
                            </p:stCondLst>
                            <p:childTnLst>
                              <p:par>
                                <p:cTn id="12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6250"/>
                            </p:stCondLst>
                            <p:childTnLst>
                              <p:par>
                                <p:cTn id="12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70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7750"/>
                            </p:stCondLst>
                            <p:childTnLst>
                              <p:par>
                                <p:cTn id="13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8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9250"/>
                            </p:stCondLst>
                            <p:childTnLst>
                              <p:par>
                                <p:cTn id="14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750"/>
                            </p:stCondLst>
                            <p:childTnLst>
                              <p:par>
                                <p:cTn id="14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1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2250"/>
                            </p:stCondLst>
                            <p:childTnLst>
                              <p:par>
                                <p:cTn id="15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3000"/>
                            </p:stCondLst>
                            <p:childTnLst>
                              <p:par>
                                <p:cTn id="15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375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4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35250"/>
                            </p:stCondLst>
                            <p:childTnLst>
                              <p:par>
                                <p:cTn id="17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6750"/>
                            </p:stCondLst>
                            <p:childTnLst>
                              <p:par>
                                <p:cTn id="177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75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8250"/>
                            </p:stCondLst>
                            <p:childTnLst>
                              <p:par>
                                <p:cTn id="18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39750"/>
                            </p:stCondLst>
                            <p:childTnLst>
                              <p:par>
                                <p:cTn id="19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405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1250"/>
                            </p:stCondLst>
                            <p:childTnLst>
                              <p:par>
                                <p:cTn id="19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2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42750"/>
                            </p:stCondLst>
                            <p:childTnLst>
                              <p:par>
                                <p:cTn id="20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43500"/>
                            </p:stCondLst>
                            <p:childTnLst>
                              <p:par>
                                <p:cTn id="20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4250"/>
                            </p:stCondLst>
                            <p:childTnLst>
                              <p:par>
                                <p:cTn id="21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5750"/>
                            </p:stCondLst>
                            <p:childTnLst>
                              <p:par>
                                <p:cTn id="21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6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7250"/>
                            </p:stCondLst>
                            <p:childTnLst>
                              <p:par>
                                <p:cTn id="22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8000"/>
                            </p:stCondLst>
                            <p:childTnLst>
                              <p:par>
                                <p:cTn id="2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48750"/>
                            </p:stCondLst>
                            <p:childTnLst>
                              <p:par>
                                <p:cTn id="233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49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250"/>
                            </p:stCondLst>
                            <p:childTnLst>
                              <p:par>
                                <p:cTn id="240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10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51750"/>
                            </p:stCondLst>
                            <p:childTnLst>
                              <p:par>
                                <p:cTn id="247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2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3250"/>
                            </p:stCondLst>
                            <p:childTnLst>
                              <p:par>
                                <p:cTn id="254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4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4750"/>
                            </p:stCondLst>
                            <p:childTnLst>
                              <p:par>
                                <p:cTn id="261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5500"/>
                            </p:stCondLst>
                            <p:childTnLst>
                              <p:par>
                                <p:cTn id="26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250"/>
                            </p:stCondLst>
                            <p:childTnLst>
                              <p:par>
                                <p:cTn id="268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57000"/>
                            </p:stCondLst>
                            <p:childTnLst>
                              <p:par>
                                <p:cTn id="27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7750"/>
                            </p:stCondLst>
                            <p:childTnLst>
                              <p:par>
                                <p:cTn id="27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8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9250"/>
                            </p:stCondLst>
                            <p:childTnLst>
                              <p:par>
                                <p:cTn id="282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60000"/>
                            </p:stCondLst>
                            <p:childTnLst>
                              <p:par>
                                <p:cTn id="2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0750"/>
                            </p:stCondLst>
                            <p:childTnLst>
                              <p:par>
                                <p:cTn id="289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6150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2250"/>
                            </p:stCondLst>
                            <p:childTnLst>
                              <p:par>
                                <p:cTn id="296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2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ntr" presetSubtype="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grpId="3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xit" presetSubtype="0" fill="hold" grpId="4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6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4" presetID="1" presetClass="exit" presetSubtype="0" fill="hold" grpId="4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48" grpId="4"/>
      <p:bldP spid="49" grpId="0"/>
      <p:bldP spid="49" grpId="1"/>
      <p:bldP spid="49" grpId="2"/>
      <p:bldP spid="49" grpId="3"/>
      <p:bldP spid="49" grpId="4"/>
      <p:bldP spid="50" grpId="0"/>
      <p:bldP spid="50" grpId="1"/>
      <p:bldP spid="50" grpId="2"/>
      <p:bldP spid="50" grpId="3"/>
      <p:bldP spid="50" grpId="4"/>
      <p:bldP spid="51" grpId="0"/>
      <p:bldP spid="51" grpId="1"/>
      <p:bldP spid="51" grpId="2"/>
      <p:bldP spid="51" grpId="3"/>
      <p:bldP spid="51" grpId="4"/>
      <p:bldP spid="52" grpId="0"/>
      <p:bldP spid="52" grpId="1"/>
      <p:bldP spid="52" grpId="2"/>
      <p:bldP spid="52" grpId="3"/>
      <p:bldP spid="52" grpId="4"/>
      <p:bldP spid="53" grpId="0"/>
      <p:bldP spid="53" grpId="1"/>
      <p:bldP spid="53" grpId="2"/>
      <p:bldP spid="53" grpId="3"/>
      <p:bldP spid="53" grpId="4"/>
      <p:bldP spid="54" grpId="0"/>
      <p:bldP spid="54" grpId="1"/>
      <p:bldP spid="54" grpId="2"/>
      <p:bldP spid="54" grpId="3"/>
      <p:bldP spid="54" grpId="4"/>
      <p:bldP spid="55" grpId="0"/>
      <p:bldP spid="55" grpId="1"/>
      <p:bldP spid="55" grpId="2"/>
      <p:bldP spid="55" grpId="3"/>
      <p:bldP spid="55" grpId="4"/>
      <p:bldP spid="56" grpId="0"/>
      <p:bldP spid="56" grpId="1"/>
      <p:bldP spid="56" grpId="2"/>
      <p:bldP spid="56" grpId="3"/>
      <p:bldP spid="56" grpId="4"/>
      <p:bldP spid="57" grpId="0"/>
      <p:bldP spid="57" grpId="1"/>
      <p:bldP spid="57" grpId="2"/>
      <p:bldP spid="57" grpId="3"/>
      <p:bldP spid="57" grpId="4"/>
      <p:bldP spid="58" grpId="0"/>
      <p:bldP spid="58" grpId="1"/>
      <p:bldP spid="58" grpId="2"/>
      <p:bldP spid="58" grpId="3"/>
      <p:bldP spid="58" grpId="4"/>
      <p:bldP spid="59" grpId="0"/>
      <p:bldP spid="59" grpId="1"/>
      <p:bldP spid="59" grpId="2"/>
      <p:bldP spid="59" grpId="3"/>
      <p:bldP spid="59" grpId="4"/>
      <p:bldP spid="60" grpId="0"/>
      <p:bldP spid="60" grpId="1"/>
      <p:bldP spid="60" grpId="2"/>
      <p:bldP spid="60" grpId="3"/>
      <p:bldP spid="60" grpId="4"/>
      <p:bldP spid="61" grpId="0"/>
      <p:bldP spid="61" grpId="1"/>
      <p:bldP spid="61" grpId="2"/>
      <p:bldP spid="61" grpId="3"/>
      <p:bldP spid="61" grpId="4"/>
      <p:bldP spid="62" grpId="0"/>
      <p:bldP spid="62" grpId="1"/>
      <p:bldP spid="62" grpId="2"/>
      <p:bldP spid="62" grpId="3"/>
      <p:bldP spid="62" grpId="4"/>
      <p:bldP spid="63" grpId="0"/>
      <p:bldP spid="63" grpId="1"/>
      <p:bldP spid="63" grpId="2"/>
      <p:bldP spid="63" grpId="3"/>
      <p:bldP spid="63" grpId="4"/>
      <p:bldP spid="64" grpId="0"/>
      <p:bldP spid="64" grpId="1"/>
      <p:bldP spid="64" grpId="2"/>
      <p:bldP spid="64" grpId="3"/>
      <p:bldP spid="64" grpId="4"/>
      <p:bldP spid="65" grpId="0"/>
      <p:bldP spid="65" grpId="1"/>
      <p:bldP spid="65" grpId="2"/>
      <p:bldP spid="65" grpId="3"/>
      <p:bldP spid="65" grpId="4"/>
      <p:bldP spid="66" grpId="0"/>
      <p:bldP spid="66" grpId="1"/>
      <p:bldP spid="66" grpId="2"/>
      <p:bldP spid="66" grpId="3"/>
      <p:bldP spid="66" grpId="4"/>
      <p:bldP spid="67" grpId="0"/>
      <p:bldP spid="67" grpId="1"/>
      <p:bldP spid="67" grpId="2"/>
      <p:bldP spid="67" grpId="3"/>
      <p:bldP spid="67" grpId="4"/>
      <p:bldP spid="68" grpId="0"/>
      <p:bldP spid="68" grpId="1"/>
      <p:bldP spid="68" grpId="2"/>
      <p:bldP spid="68" grpId="3"/>
      <p:bldP spid="68" grpId="4"/>
      <p:bldP spid="69" grpId="0"/>
      <p:bldP spid="69" grpId="1"/>
      <p:bldP spid="69" grpId="2"/>
      <p:bldP spid="69" grpId="3"/>
      <p:bldP spid="69" grpId="4"/>
      <p:bldP spid="70" grpId="0"/>
      <p:bldP spid="70" grpId="1"/>
      <p:bldP spid="70" grpId="2"/>
      <p:bldP spid="70" grpId="3"/>
      <p:bldP spid="70" grpId="4"/>
      <p:bldP spid="71" grpId="0"/>
      <p:bldP spid="71" grpId="1"/>
      <p:bldP spid="71" grpId="2"/>
      <p:bldP spid="71" grpId="3"/>
      <p:bldP spid="71" grpId="4"/>
      <p:bldP spid="72" grpId="0"/>
      <p:bldP spid="72" grpId="1"/>
      <p:bldP spid="72" grpId="2"/>
      <p:bldP spid="72" grpId="3"/>
      <p:bldP spid="72" grpId="4"/>
      <p:bldP spid="73" grpId="0"/>
      <p:bldP spid="73" grpId="1"/>
      <p:bldP spid="73" grpId="2"/>
      <p:bldP spid="73" grpId="3"/>
      <p:bldP spid="73" grpId="4"/>
      <p:bldP spid="74" grpId="0"/>
      <p:bldP spid="74" grpId="1"/>
      <p:bldP spid="74" grpId="2"/>
      <p:bldP spid="74" grpId="3"/>
      <p:bldP spid="74" grpId="4"/>
      <p:bldP spid="75" grpId="0"/>
      <p:bldP spid="75" grpId="1"/>
      <p:bldP spid="75" grpId="2"/>
      <p:bldP spid="75" grpId="3"/>
      <p:bldP spid="75" grpId="4"/>
      <p:bldP spid="76" grpId="0"/>
      <p:bldP spid="76" grpId="1"/>
      <p:bldP spid="76" grpId="2"/>
      <p:bldP spid="76" grpId="3"/>
      <p:bldP spid="76" grpId="4"/>
      <p:bldP spid="77" grpId="0"/>
      <p:bldP spid="77" grpId="1"/>
      <p:bldP spid="77" grpId="2"/>
      <p:bldP spid="77" grpId="3"/>
      <p:bldP spid="77" grpId="4"/>
      <p:bldP spid="78" grpId="0"/>
      <p:bldP spid="78" grpId="1"/>
      <p:bldP spid="78" grpId="2"/>
      <p:bldP spid="78" grpId="3"/>
      <p:bldP spid="78" grpId="4"/>
      <p:bldP spid="79" grpId="0"/>
      <p:bldP spid="79" grpId="1"/>
      <p:bldP spid="79" grpId="2"/>
      <p:bldP spid="79" grpId="3"/>
      <p:bldP spid="79" grpId="4"/>
      <p:bldP spid="80" grpId="0"/>
      <p:bldP spid="80" grpId="1"/>
      <p:bldP spid="80" grpId="2"/>
      <p:bldP spid="80" grpId="3"/>
      <p:bldP spid="80" grpId="4"/>
      <p:bldP spid="81" grpId="0"/>
      <p:bldP spid="81" grpId="1"/>
      <p:bldP spid="81" grpId="2"/>
      <p:bldP spid="81" grpId="3"/>
      <p:bldP spid="81" grpId="4"/>
      <p:bldP spid="82" grpId="0"/>
      <p:bldP spid="82" grpId="1"/>
      <p:bldP spid="82" grpId="2"/>
      <p:bldP spid="82" grpId="3"/>
      <p:bldP spid="82" grpId="4"/>
      <p:bldP spid="83" grpId="0"/>
      <p:bldP spid="83" grpId="1"/>
      <p:bldP spid="83" grpId="2"/>
      <p:bldP spid="83" grpId="3"/>
      <p:bldP spid="83" grpId="4"/>
      <p:bldP spid="84" grpId="0"/>
      <p:bldP spid="84" grpId="1"/>
      <p:bldP spid="84" grpId="2"/>
      <p:bldP spid="84" grpId="3"/>
      <p:bldP spid="84" grpId="4"/>
      <p:bldP spid="85" grpId="0"/>
      <p:bldP spid="85" grpId="1"/>
      <p:bldP spid="85" grpId="2"/>
      <p:bldP spid="85" grpId="3"/>
      <p:bldP spid="85" grpId="4"/>
      <p:bldP spid="86" grpId="0"/>
      <p:bldP spid="86" grpId="1"/>
      <p:bldP spid="86" grpId="2"/>
      <p:bldP spid="86" grpId="3"/>
      <p:bldP spid="86" grpId="4"/>
      <p:bldP spid="87" grpId="0"/>
      <p:bldP spid="87" grpId="1"/>
      <p:bldP spid="87" grpId="2"/>
      <p:bldP spid="87" grpId="3"/>
      <p:bldP spid="87" grpId="4"/>
      <p:bldP spid="88" grpId="0"/>
      <p:bldP spid="88" grpId="1"/>
      <p:bldP spid="88" grpId="2"/>
      <p:bldP spid="88" grpId="3"/>
      <p:bldP spid="88" grpId="4"/>
      <p:bldP spid="89" grpId="0"/>
      <p:bldP spid="89" grpId="1"/>
      <p:bldP spid="89" grpId="2"/>
      <p:bldP spid="89" grpId="3"/>
      <p:bldP spid="89" grpId="4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hows where the publishing&#10;       process fits into the overall development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44" y="2945933"/>
            <a:ext cx="8520536" cy="133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601" y="609601"/>
            <a:ext cx="4214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Roboto"/>
              </a:rPr>
              <a:t>Publishing Overview</a:t>
            </a:r>
          </a:p>
        </p:txBody>
      </p:sp>
    </p:spTree>
    <p:extLst>
      <p:ext uri="{BB962C8B-B14F-4D97-AF65-F5344CB8AC3E}">
        <p14:creationId xmlns:p14="http://schemas.microsoft.com/office/powerpoint/2010/main" val="58906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velopment process for Androi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"/>
            <a:ext cx="5404720" cy="68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89027" y="3048000"/>
            <a:ext cx="40831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Roboto"/>
              </a:rPr>
              <a:t>Development Lifecycle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551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languages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041" y="-35559"/>
            <a:ext cx="12229454" cy="68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8763" y="403282"/>
            <a:ext cx="8909366" cy="1280891"/>
          </a:xfrm>
        </p:spPr>
        <p:txBody>
          <a:bodyPr/>
          <a:lstStyle/>
          <a:p>
            <a:pPr algn="l"/>
            <a:r>
              <a:rPr lang="en-US" dirty="0"/>
              <a:t>Guess it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353" y="1961478"/>
            <a:ext cx="8913077" cy="85409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Q1: How many different languages android is available in?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131353" y="5151879"/>
            <a:ext cx="8760717" cy="923307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dirty="0"/>
              <a:t>Correct answer is 100+</a:t>
            </a:r>
          </a:p>
          <a:p>
            <a:r>
              <a:rPr lang="en-US" dirty="0"/>
              <a:t>Ref: https://en.wikipedia.org/wiki/Google_Play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3470" y="2858250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/>
            </a:pPr>
            <a:r>
              <a:rPr lang="en-US" sz="1900" dirty="0"/>
              <a:t>40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3470" y="336608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2"/>
            </a:pPr>
            <a:r>
              <a:rPr lang="en-US" sz="1900" dirty="0"/>
              <a:t>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3470" y="387391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3"/>
            </a:pPr>
            <a:r>
              <a:rPr lang="en-US" sz="1900" dirty="0"/>
              <a:t>100+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3470" y="4308977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4"/>
            </a:pPr>
            <a:r>
              <a:rPr lang="en-US" sz="1900" dirty="0"/>
              <a:t>74 </a:t>
            </a:r>
          </a:p>
        </p:txBody>
      </p:sp>
    </p:spTree>
    <p:extLst>
      <p:ext uri="{BB962C8B-B14F-4D97-AF65-F5344CB8AC3E}">
        <p14:creationId xmlns:p14="http://schemas.microsoft.com/office/powerpoint/2010/main" val="183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market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-10492"/>
            <a:ext cx="12188825" cy="686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8763" y="403282"/>
            <a:ext cx="8909366" cy="1280891"/>
          </a:xfrm>
        </p:spPr>
        <p:txBody>
          <a:bodyPr/>
          <a:lstStyle/>
          <a:p>
            <a:pPr algn="l"/>
            <a:r>
              <a:rPr lang="en-US" dirty="0"/>
              <a:t>Guess it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172" y="1701801"/>
            <a:ext cx="8913077" cy="854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Q2: How many applications are available in Google Play for download?</a:t>
            </a:r>
            <a:endParaRPr lang="en-US" sz="4800" b="1" dirty="0">
              <a:solidFill>
                <a:srgbClr val="FF0000"/>
              </a:solidFill>
            </a:endParaRPr>
          </a:p>
          <a:p>
            <a:endParaRPr lang="en-US" sz="4800" b="1" dirty="0"/>
          </a:p>
        </p:txBody>
      </p:sp>
      <p:sp>
        <p:nvSpPr>
          <p:cNvPr id="8" name="Rectangle 7"/>
          <p:cNvSpPr/>
          <p:nvPr/>
        </p:nvSpPr>
        <p:spPr>
          <a:xfrm>
            <a:off x="2131353" y="5151879"/>
            <a:ext cx="8760717" cy="923307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dirty="0"/>
              <a:t>Correct answer is 3.5 million</a:t>
            </a:r>
          </a:p>
          <a:p>
            <a:r>
              <a:rPr lang="en-US" dirty="0"/>
              <a:t>Ref: https://en.wikipedia.org/wiki/Google_Play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3470" y="2858250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/>
            </a:pPr>
            <a:r>
              <a:rPr lang="en-US" sz="1900" dirty="0"/>
              <a:t>2.7 million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3470" y="336608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2"/>
            </a:pPr>
            <a:r>
              <a:rPr lang="en-US" sz="1900" dirty="0"/>
              <a:t>1.3 million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3470" y="387391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3"/>
            </a:pPr>
            <a:r>
              <a:rPr lang="en-US" sz="1900" dirty="0"/>
              <a:t>2.0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3470" y="4308977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4"/>
            </a:pPr>
            <a:r>
              <a:rPr lang="en-US" sz="1900" dirty="0"/>
              <a:t>2.5 million </a:t>
            </a:r>
          </a:p>
        </p:txBody>
      </p:sp>
    </p:spTree>
    <p:extLst>
      <p:ext uri="{BB962C8B-B14F-4D97-AF65-F5344CB8AC3E}">
        <p14:creationId xmlns:p14="http://schemas.microsoft.com/office/powerpoint/2010/main" val="5725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77" y="118057"/>
            <a:ext cx="6094413" cy="649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8763" y="403282"/>
            <a:ext cx="8909366" cy="1280891"/>
          </a:xfrm>
        </p:spPr>
        <p:txBody>
          <a:bodyPr/>
          <a:lstStyle/>
          <a:p>
            <a:pPr algn="l"/>
            <a:r>
              <a:rPr lang="en-US" dirty="0"/>
              <a:t>Guess it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352" y="1961478"/>
            <a:ext cx="9246475" cy="854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Q4: How many apps are downloaded from Google play so far?</a:t>
            </a:r>
            <a:endParaRPr lang="en-US" sz="4800" b="1" dirty="0"/>
          </a:p>
        </p:txBody>
      </p:sp>
      <p:sp>
        <p:nvSpPr>
          <p:cNvPr id="8" name="Rectangle 7"/>
          <p:cNvSpPr/>
          <p:nvPr/>
        </p:nvSpPr>
        <p:spPr>
          <a:xfrm>
            <a:off x="2131353" y="5151879"/>
            <a:ext cx="8760717" cy="923307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dirty="0"/>
              <a:t>Correct answer is 117 Billion</a:t>
            </a:r>
          </a:p>
          <a:p>
            <a:r>
              <a:rPr lang="en-US" dirty="0"/>
              <a:t>Ref: https://en.wikipedia.org/wiki/Google_Play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3470" y="2858250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/>
            </a:pPr>
            <a:r>
              <a:rPr lang="en-US" sz="1900" dirty="0"/>
              <a:t>117 Billion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83627" y="336608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2"/>
            </a:pPr>
            <a:r>
              <a:rPr lang="en-US" sz="1900" dirty="0"/>
              <a:t>121 Billion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3470" y="387391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3"/>
            </a:pPr>
            <a:r>
              <a:rPr lang="en-US" sz="1900" dirty="0"/>
              <a:t>117 Million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3470" y="4308977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4"/>
            </a:pPr>
            <a:r>
              <a:rPr lang="en-US" sz="1900" dirty="0"/>
              <a:t>121 Million</a:t>
            </a:r>
          </a:p>
        </p:txBody>
      </p:sp>
    </p:spTree>
    <p:extLst>
      <p:ext uri="{BB962C8B-B14F-4D97-AF65-F5344CB8AC3E}">
        <p14:creationId xmlns:p14="http://schemas.microsoft.com/office/powerpoint/2010/main" val="47942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78763" y="403282"/>
            <a:ext cx="8909366" cy="1280891"/>
          </a:xfrm>
        </p:spPr>
        <p:txBody>
          <a:bodyPr/>
          <a:lstStyle/>
          <a:p>
            <a:pPr algn="l"/>
            <a:r>
              <a:rPr lang="en-US" dirty="0"/>
              <a:t>Guess it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353" y="1961478"/>
            <a:ext cx="8913077" cy="854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</a:rPr>
              <a:t>Q3: Users in how many countries can purchase apps through Google play?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1353" y="5151879"/>
            <a:ext cx="8760717" cy="923307"/>
          </a:xfrm>
          <a:prstGeom prst="rect">
            <a:avLst/>
          </a:prstGeom>
        </p:spPr>
        <p:txBody>
          <a:bodyPr wrap="square" lIns="91419" tIns="45709" rIns="91419" bIns="45709">
            <a:spAutoFit/>
          </a:bodyPr>
          <a:lstStyle/>
          <a:p>
            <a:r>
              <a:rPr lang="en-US" dirty="0"/>
              <a:t>Correct answer is 145</a:t>
            </a:r>
          </a:p>
          <a:p>
            <a:r>
              <a:rPr lang="en-US" dirty="0"/>
              <a:t>Ref: https://en.wikipedia.org/wiki/Google_Play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73470" y="2858252"/>
            <a:ext cx="2785506" cy="430865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/>
            </a:pPr>
            <a:r>
              <a:rPr lang="en-US" sz="2200" dirty="0"/>
              <a:t>145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3470" y="336608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2"/>
            </a:pPr>
            <a:r>
              <a:rPr lang="en-US" sz="1900" dirty="0"/>
              <a:t>150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73470" y="3873912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3"/>
            </a:pPr>
            <a:r>
              <a:rPr lang="en-US" sz="1900" dirty="0"/>
              <a:t>155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73470" y="4308977"/>
            <a:ext cx="2785506" cy="384698"/>
          </a:xfrm>
          <a:prstGeom prst="rect">
            <a:avLst/>
          </a:prstGeom>
          <a:noFill/>
        </p:spPr>
        <p:txBody>
          <a:bodyPr wrap="square" lIns="91419" tIns="45709" rIns="91419" bIns="45709" rtlCol="0">
            <a:spAutoFit/>
          </a:bodyPr>
          <a:lstStyle/>
          <a:p>
            <a:pPr marL="914188" lvl="1" indent="-457094">
              <a:buFont typeface="+mj-lt"/>
              <a:buAutoNum type="alphaUcPeriod" startAt="4"/>
            </a:pPr>
            <a:r>
              <a:rPr lang="en-US" sz="1900" dirty="0"/>
              <a:t>130</a:t>
            </a:r>
          </a:p>
        </p:txBody>
      </p:sp>
      <p:sp>
        <p:nvSpPr>
          <p:cNvPr id="2" name="AutoShape 2" descr="Image result for download"/>
          <p:cNvSpPr>
            <a:spLocks noChangeAspect="1" noChangeArrowheads="1"/>
          </p:cNvSpPr>
          <p:nvPr/>
        </p:nvSpPr>
        <p:spPr bwMode="auto">
          <a:xfrm>
            <a:off x="157123" y="-144460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Image result for download"/>
          <p:cNvSpPr>
            <a:spLocks noChangeAspect="1" noChangeArrowheads="1"/>
          </p:cNvSpPr>
          <p:nvPr/>
        </p:nvSpPr>
        <p:spPr bwMode="auto">
          <a:xfrm>
            <a:off x="309484" y="7941"/>
            <a:ext cx="304721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tegori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685801"/>
            <a:ext cx="11680959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hone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09" y="1788160"/>
            <a:ext cx="3047206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ile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28" y="1600200"/>
            <a:ext cx="3250353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30" y="2616203"/>
            <a:ext cx="10969943" cy="19303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	Six of the world's seven billion people have mobile phones - but only 4.5 billion have a toilet, according to a U.N. report. 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3962957" y="5359401"/>
            <a:ext cx="8125883" cy="677080"/>
          </a:xfrm>
          <a:prstGeom prst="rect">
            <a:avLst/>
          </a:prstGeom>
        </p:spPr>
        <p:txBody>
          <a:bodyPr lIns="121892" tIns="60946" rIns="121892" bIns="60946">
            <a:spAutoFit/>
          </a:bodyPr>
          <a:lstStyle/>
          <a:p>
            <a:r>
              <a:rPr lang="en-US" dirty="0"/>
              <a:t>http://www.dailymail.co.uk/news/article-2297508/Six-world-s-seven-billion-people-mobile-phones--4-5billion-toilet-says-UN-report.html</a:t>
            </a:r>
          </a:p>
        </p:txBody>
      </p:sp>
    </p:spTree>
    <p:extLst>
      <p:ext uri="{BB962C8B-B14F-4D97-AF65-F5344CB8AC3E}">
        <p14:creationId xmlns:p14="http://schemas.microsoft.com/office/powerpoint/2010/main" val="3123370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448</Words>
  <Application>Microsoft Office PowerPoint</Application>
  <PresentationFormat>Widescreen</PresentationFormat>
  <Paragraphs>113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Office Theme</vt:lpstr>
      <vt:lpstr>Workshop on Hybrid Application Development</vt:lpstr>
      <vt:lpstr>What is this about?</vt:lpstr>
      <vt:lpstr>Guess it !</vt:lpstr>
      <vt:lpstr>Guess it !</vt:lpstr>
      <vt:lpstr>Guess it !</vt:lpstr>
      <vt:lpstr>Guess it 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Applications Types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platforms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on Hybrid Application Development</dc:title>
  <dc:creator>Manoj MV</dc:creator>
  <cp:lastModifiedBy>Manoj MV</cp:lastModifiedBy>
  <cp:revision>1</cp:revision>
  <dcterms:created xsi:type="dcterms:W3CDTF">2020-04-14T04:52:55Z</dcterms:created>
  <dcterms:modified xsi:type="dcterms:W3CDTF">2020-04-14T04:56:01Z</dcterms:modified>
</cp:coreProperties>
</file>