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71" r:id="rId8"/>
    <p:sldId id="272" r:id="rId9"/>
    <p:sldId id="260" r:id="rId10"/>
    <p:sldId id="261" r:id="rId11"/>
    <p:sldId id="275" r:id="rId12"/>
    <p:sldId id="276" r:id="rId13"/>
    <p:sldId id="262" r:id="rId14"/>
    <p:sldId id="273" r:id="rId15"/>
    <p:sldId id="263" r:id="rId16"/>
    <p:sldId id="274" r:id="rId17"/>
    <p:sldId id="264" r:id="rId18"/>
    <p:sldId id="279" r:id="rId19"/>
    <p:sldId id="280" r:id="rId20"/>
    <p:sldId id="281" r:id="rId21"/>
    <p:sldId id="265" r:id="rId22"/>
    <p:sldId id="277" r:id="rId23"/>
    <p:sldId id="278" r:id="rId24"/>
    <p:sldId id="26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ijircc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970" y="1597194"/>
            <a:ext cx="10363200" cy="805863"/>
          </a:xfrm>
        </p:spPr>
        <p:txBody>
          <a:bodyPr>
            <a:normAutofit fontScale="90000"/>
          </a:bodyPr>
          <a:lstStyle/>
          <a:p>
            <a:br>
              <a:rPr lang="en-US" sz="3100" b="1" dirty="0">
                <a:effectLst/>
                <a:latin typeface="Times New Roman" panose="02020603050405020304" pitchFamily="18" charset="0"/>
                <a:ea typeface="Times New Roman" panose="02020603050405020304" pitchFamily="18" charset="0"/>
              </a:rPr>
            </a:br>
            <a:br>
              <a:rPr lang="en-US" sz="3100" b="1" dirty="0">
                <a:effectLst/>
                <a:latin typeface="Times New Roman" panose="02020603050405020304" pitchFamily="18" charset="0"/>
                <a:ea typeface="Times New Roman" panose="02020603050405020304" pitchFamily="18" charset="0"/>
              </a:rPr>
            </a:br>
            <a:br>
              <a:rPr lang="en-US" sz="3100" b="1" dirty="0">
                <a:effectLst/>
                <a:latin typeface="Times New Roman" panose="02020603050405020304" pitchFamily="18" charset="0"/>
                <a:ea typeface="Times New Roman" panose="02020603050405020304" pitchFamily="18" charset="0"/>
              </a:rPr>
            </a:br>
            <a:br>
              <a:rPr lang="en-US" sz="3100" b="1" dirty="0">
                <a:effectLst/>
                <a:latin typeface="Times New Roman" panose="02020603050405020304" pitchFamily="18" charset="0"/>
                <a:ea typeface="Times New Roman" panose="02020603050405020304" pitchFamily="18" charset="0"/>
              </a:rPr>
            </a:br>
            <a:br>
              <a:rPr lang="en-US" sz="3100" b="1" dirty="0">
                <a:effectLst/>
                <a:latin typeface="Times New Roman" panose="02020603050405020304" pitchFamily="18" charset="0"/>
                <a:ea typeface="Times New Roman" panose="02020603050405020304" pitchFamily="18" charset="0"/>
              </a:rPr>
            </a:br>
            <a:br>
              <a:rPr lang="en-US" sz="3100" b="1" dirty="0">
                <a:effectLst/>
                <a:latin typeface="Times New Roman" panose="02020603050405020304" pitchFamily="18" charset="0"/>
                <a:ea typeface="Times New Roman" panose="02020603050405020304" pitchFamily="18" charset="0"/>
              </a:rPr>
            </a:br>
            <a:r>
              <a:rPr lang="en-US" sz="3100" b="1" dirty="0">
                <a:effectLst/>
                <a:latin typeface="Times New Roman" panose="02020603050405020304" pitchFamily="18" charset="0"/>
                <a:ea typeface="Times New Roman" panose="02020603050405020304" pitchFamily="18" charset="0"/>
              </a:rPr>
              <a:t>Automated Vehicle Entry and Exit Management for Residency</a:t>
            </a:r>
            <a:br>
              <a:rPr lang="en-IN" sz="1800" dirty="0">
                <a:effectLst/>
                <a:latin typeface="Times New Roman" panose="02020603050405020304" pitchFamily="18" charset="0"/>
                <a:ea typeface="Times New Roman" panose="02020603050405020304" pitchFamily="18" charset="0"/>
              </a:rPr>
            </a:b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GB" dirty="0"/>
              <a:t>CSE-G126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33984468"/>
              </p:ext>
            </p:extLst>
          </p:nvPr>
        </p:nvGraphicFramePr>
        <p:xfrm>
          <a:off x="630904" y="3274141"/>
          <a:ext cx="5418666" cy="2946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sz="2000" dirty="0">
                          <a:solidFill>
                            <a:schemeClr val="tx1"/>
                          </a:solidFill>
                        </a:rPr>
                        <a:t>20201CSE0679    </a:t>
                      </a:r>
                    </a:p>
                    <a:p>
                      <a:pPr algn="ctr"/>
                      <a:r>
                        <a:rPr lang="en-GB" sz="2000" dirty="0">
                          <a:solidFill>
                            <a:schemeClr val="tx1"/>
                          </a:solidFill>
                        </a:rPr>
                        <a:t>20201CSE0690</a:t>
                      </a:r>
                    </a:p>
                    <a:p>
                      <a:pPr algn="ctr"/>
                      <a:r>
                        <a:rPr lang="en-GB" sz="2000" dirty="0">
                          <a:solidFill>
                            <a:schemeClr val="tx1"/>
                          </a:solidFill>
                        </a:rPr>
                        <a:t>20201CSE0712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solidFill>
                            <a:schemeClr val="tx1"/>
                          </a:solidFill>
                        </a:rPr>
                        <a:t>Manoj Yadav N</a:t>
                      </a:r>
                    </a:p>
                    <a:p>
                      <a:pPr algn="ctr"/>
                      <a:r>
                        <a:rPr lang="en-GB" sz="2000" dirty="0">
                          <a:solidFill>
                            <a:schemeClr val="tx1"/>
                          </a:solidFill>
                        </a:rPr>
                        <a:t>Nandini Desai</a:t>
                      </a:r>
                    </a:p>
                    <a:p>
                      <a:pPr algn="ctr"/>
                      <a:r>
                        <a:rPr lang="en-GB" sz="2000" dirty="0">
                          <a:solidFill>
                            <a:schemeClr val="tx1"/>
                          </a:solidFill>
                        </a:rPr>
                        <a:t>Greeshma S Devadiga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Ms. Rakheeba Taseen</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9"/>
            <a:ext cx="10700946" cy="94420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b="1" dirty="0"/>
              <a:t>System Design &amp; Implementation</a:t>
            </a:r>
            <a:endParaRPr lang="en-GB" b="1" dirty="0"/>
          </a:p>
        </p:txBody>
      </p:sp>
      <p:pic>
        <p:nvPicPr>
          <p:cNvPr id="4" name="Content Placeholder 3">
            <a:extLst>
              <a:ext uri="{FF2B5EF4-FFF2-40B4-BE49-F238E27FC236}">
                <a16:creationId xmlns:a16="http://schemas.microsoft.com/office/drawing/2014/main" id="{6B5C7CDE-A86C-7B8A-71EB-5E175B90F9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9673" y="1303525"/>
            <a:ext cx="9451911" cy="4106487"/>
          </a:xfrm>
          <a:prstGeom prst="rect">
            <a:avLst/>
          </a:prstGeom>
          <a:noFill/>
          <a:ln>
            <a:noFill/>
          </a:ln>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F66BE-779B-FE6B-F890-5CF41C2364FD}"/>
              </a:ext>
            </a:extLst>
          </p:cNvPr>
          <p:cNvSpPr>
            <a:spLocks noGrp="1"/>
          </p:cNvSpPr>
          <p:nvPr>
            <p:ph idx="1"/>
          </p:nvPr>
        </p:nvSpPr>
        <p:spPr>
          <a:xfrm>
            <a:off x="1034143" y="565991"/>
            <a:ext cx="10515600" cy="5051037"/>
          </a:xfrm>
        </p:spPr>
        <p:txBody>
          <a:bodyPr>
            <a:noAutofit/>
          </a:bodyPr>
          <a:lstStyle/>
          <a:p>
            <a:pPr marL="0" indent="0">
              <a:buNone/>
            </a:pPr>
            <a:r>
              <a:rPr lang="en-US" sz="2000" dirty="0"/>
              <a:t>The system architecture comprises several key components:</a:t>
            </a:r>
          </a:p>
          <a:p>
            <a:pPr marL="0" indent="0">
              <a:buNone/>
            </a:pPr>
            <a:r>
              <a:rPr lang="en-US" sz="2000" b="1" dirty="0"/>
              <a:t>1. User Interface and Functions:</a:t>
            </a:r>
          </a:p>
          <a:p>
            <a:pPr marL="457200" lvl="1" indent="0">
              <a:buNone/>
            </a:pPr>
            <a:r>
              <a:rPr lang="en-US" sz="1600" dirty="0"/>
              <a:t>  </a:t>
            </a:r>
            <a:r>
              <a:rPr lang="en-US" sz="2000" dirty="0"/>
              <a:t> - Alert Display informs users of unregistered number plates.</a:t>
            </a:r>
          </a:p>
          <a:p>
            <a:pPr marL="457200" lvl="1" indent="0">
              <a:buNone/>
            </a:pPr>
            <a:r>
              <a:rPr lang="en-US" sz="2000" dirty="0"/>
              <a:t>   - Home Page serves as the primary interaction hub, offering scanning and admin login.</a:t>
            </a:r>
          </a:p>
          <a:p>
            <a:pPr marL="457200" lvl="1" indent="0">
              <a:buNone/>
            </a:pPr>
            <a:r>
              <a:rPr lang="en-US" sz="2000" dirty="0"/>
              <a:t>   - Admin Login grants access to admin-specific functionalities and Resident Registration Form.</a:t>
            </a:r>
          </a:p>
          <a:p>
            <a:pPr marL="457200" lvl="1" indent="0">
              <a:buNone/>
            </a:pPr>
            <a:r>
              <a:rPr lang="en-US" sz="2000" dirty="0"/>
              <a:t>   - Resident Registration Form expands the resident database linked to Firebase for storage.</a:t>
            </a:r>
          </a:p>
          <a:p>
            <a:pPr marL="457200" lvl="1" indent="0">
              <a:buNone/>
            </a:pPr>
            <a:r>
              <a:rPr lang="en-US" sz="2000" dirty="0"/>
              <a:t>   - Camera Access enables number plate detection linked to AI model and Firebase data retrieval.</a:t>
            </a:r>
          </a:p>
          <a:p>
            <a:pPr marL="457200" lvl="1" indent="0">
              <a:buNone/>
            </a:pPr>
            <a:r>
              <a:rPr lang="en-US" sz="2000" dirty="0"/>
              <a:t>   - Entry Exit Page tracks vehicle movements, connected to the Entry Exit Data database.</a:t>
            </a:r>
          </a:p>
          <a:p>
            <a:pPr marL="0" indent="0">
              <a:buNone/>
            </a:pPr>
            <a:r>
              <a:rPr lang="en-US" sz="2000" b="1" dirty="0"/>
              <a:t>2. AI Model:</a:t>
            </a:r>
          </a:p>
          <a:p>
            <a:pPr marL="457200" lvl="1" indent="0">
              <a:buNone/>
            </a:pPr>
            <a:r>
              <a:rPr lang="en-US" sz="2000" dirty="0"/>
              <a:t>- Number Plate component detects and recognizes number plates for resident verification or entry/exit recording.</a:t>
            </a:r>
          </a:p>
          <a:p>
            <a:pPr marL="457200" lvl="1" indent="0">
              <a:buNone/>
            </a:pPr>
            <a:r>
              <a:rPr lang="en-US" sz="2000" dirty="0"/>
              <a:t>- Detection displays recognized number plates, bridging the gap between AI model and user interface.</a:t>
            </a:r>
          </a:p>
          <a:p>
            <a:pPr marL="0" indent="0">
              <a:buNone/>
            </a:pPr>
            <a:endParaRPr lang="en-US" sz="2000" dirty="0"/>
          </a:p>
        </p:txBody>
      </p:sp>
    </p:spTree>
    <p:extLst>
      <p:ext uri="{BB962C8B-B14F-4D97-AF65-F5344CB8AC3E}">
        <p14:creationId xmlns:p14="http://schemas.microsoft.com/office/powerpoint/2010/main" val="49142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11979-363D-45DE-1DD3-018EE497E73A}"/>
              </a:ext>
            </a:extLst>
          </p:cNvPr>
          <p:cNvSpPr>
            <a:spLocks noGrp="1"/>
          </p:cNvSpPr>
          <p:nvPr>
            <p:ph idx="1"/>
          </p:nvPr>
        </p:nvSpPr>
        <p:spPr>
          <a:xfrm>
            <a:off x="1071465" y="677960"/>
            <a:ext cx="10515600" cy="4351338"/>
          </a:xfrm>
        </p:spPr>
        <p:txBody>
          <a:bodyPr>
            <a:normAutofit/>
          </a:bodyPr>
          <a:lstStyle/>
          <a:p>
            <a:pPr marL="0" indent="0" algn="l">
              <a:buNone/>
            </a:pPr>
            <a:r>
              <a:rPr lang="en-US" sz="2000" b="1" i="0" dirty="0">
                <a:effectLst/>
              </a:rPr>
              <a:t>3. Databases:</a:t>
            </a:r>
            <a:endParaRPr lang="en-US" sz="2000" b="0" i="0" dirty="0">
              <a:effectLst/>
            </a:endParaRPr>
          </a:p>
          <a:p>
            <a:pPr marL="457200" lvl="1" indent="0" algn="l">
              <a:buNone/>
            </a:pPr>
            <a:r>
              <a:rPr lang="en-US" sz="2000" b="0" i="0" dirty="0">
                <a:effectLst/>
              </a:rPr>
              <a:t>- Firebase Resident Data stores resident information, facilitating efficient retrieval and storage.</a:t>
            </a:r>
          </a:p>
          <a:p>
            <a:pPr marL="457200" lvl="1" indent="0" algn="l">
              <a:buNone/>
            </a:pPr>
            <a:r>
              <a:rPr lang="en-US" sz="2000" b="0" i="0" dirty="0">
                <a:effectLst/>
              </a:rPr>
              <a:t>- Entry Exit Data maintains accurate vehicle movement records for effective management.</a:t>
            </a:r>
          </a:p>
          <a:p>
            <a:pPr marL="0" indent="0" algn="l">
              <a:buNone/>
            </a:pPr>
            <a:r>
              <a:rPr lang="en-US" sz="2000" b="1" i="0" dirty="0">
                <a:effectLst/>
              </a:rPr>
              <a:t>4. Messaging:</a:t>
            </a:r>
            <a:endParaRPr lang="en-US" sz="2000" b="0" i="0" dirty="0">
              <a:effectLst/>
            </a:endParaRPr>
          </a:p>
          <a:p>
            <a:pPr marL="457200" lvl="1" indent="0" algn="l">
              <a:buNone/>
            </a:pPr>
            <a:r>
              <a:rPr lang="en-US" sz="2000" b="0" i="0" dirty="0">
                <a:effectLst/>
              </a:rPr>
              <a:t>- SMS Notification sends alerts to residents regarding their vehicle movements, enhancing communication and keeping residents informed.</a:t>
            </a:r>
          </a:p>
          <a:p>
            <a:pPr marL="0" indent="0" algn="l">
              <a:buNone/>
            </a:pPr>
            <a:endParaRPr lang="en-US" sz="2000" b="0" i="0" dirty="0">
              <a:effectLst/>
            </a:endParaRPr>
          </a:p>
          <a:p>
            <a:pPr marL="0" indent="0" algn="l">
              <a:buNone/>
            </a:pPr>
            <a:r>
              <a:rPr lang="en-US" sz="2000" b="0" i="0" dirty="0">
                <a:effectLst/>
              </a:rPr>
              <a:t>The architecture is designed to efficiently manage resident activities and vehicle movements within the residency, prioritizing security and effective monitoring through a comprehensive and interconnected system.</a:t>
            </a:r>
          </a:p>
          <a:p>
            <a:pPr marL="0" indent="0">
              <a:buNone/>
            </a:pPr>
            <a:endParaRPr lang="en-IN" sz="2000" dirty="0"/>
          </a:p>
        </p:txBody>
      </p:sp>
    </p:spTree>
    <p:extLst>
      <p:ext uri="{BB962C8B-B14F-4D97-AF65-F5344CB8AC3E}">
        <p14:creationId xmlns:p14="http://schemas.microsoft.com/office/powerpoint/2010/main" val="300239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819"/>
            <a:ext cx="10515600" cy="1325563"/>
          </a:xfrm>
        </p:spPr>
        <p:txBody>
          <a:bodyPr/>
          <a:lstStyle/>
          <a:p>
            <a:r>
              <a:rPr lang="en-GB" b="1" dirty="0"/>
              <a:t>Timeline of Project</a:t>
            </a:r>
          </a:p>
        </p:txBody>
      </p:sp>
      <p:sp>
        <p:nvSpPr>
          <p:cNvPr id="3" name="Content Placeholder 2"/>
          <p:cNvSpPr>
            <a:spLocks noGrp="1"/>
          </p:cNvSpPr>
          <p:nvPr>
            <p:ph idx="1"/>
          </p:nvPr>
        </p:nvSpPr>
        <p:spPr>
          <a:xfrm>
            <a:off x="912845" y="1368425"/>
            <a:ext cx="10515600" cy="4351338"/>
          </a:xfrm>
        </p:spPr>
        <p:txBody>
          <a:bodyPr numCol="2">
            <a:noAutofit/>
          </a:bodyPr>
          <a:lstStyle/>
          <a:p>
            <a:pPr marL="0" indent="0" algn="just">
              <a:lnSpc>
                <a:spcPct val="100000"/>
              </a:lnSpc>
              <a:buNone/>
            </a:pPr>
            <a:r>
              <a:rPr lang="en-US" sz="2000" b="1" dirty="0"/>
              <a:t>Initial Phase</a:t>
            </a:r>
          </a:p>
          <a:p>
            <a:pPr algn="just">
              <a:lnSpc>
                <a:spcPct val="100000"/>
              </a:lnSpc>
            </a:pPr>
            <a:r>
              <a:rPr lang="en-US" sz="2000" dirty="0"/>
              <a:t>Title Finalization</a:t>
            </a:r>
          </a:p>
          <a:p>
            <a:pPr algn="just">
              <a:lnSpc>
                <a:spcPct val="100000"/>
              </a:lnSpc>
            </a:pPr>
            <a:r>
              <a:rPr lang="en-US" sz="2000" dirty="0"/>
              <a:t> Literature Survey </a:t>
            </a:r>
          </a:p>
          <a:p>
            <a:pPr algn="just">
              <a:lnSpc>
                <a:spcPct val="100000"/>
              </a:lnSpc>
            </a:pPr>
            <a:r>
              <a:rPr lang="en-US" sz="2000" dirty="0"/>
              <a:t>Finalizing Objectives</a:t>
            </a:r>
          </a:p>
          <a:p>
            <a:pPr algn="just">
              <a:lnSpc>
                <a:spcPct val="100000"/>
              </a:lnSpc>
            </a:pPr>
            <a:r>
              <a:rPr lang="en-US" sz="2000" dirty="0"/>
              <a:t>Deciding the Methodology</a:t>
            </a:r>
          </a:p>
          <a:p>
            <a:pPr algn="just">
              <a:lnSpc>
                <a:spcPct val="100000"/>
              </a:lnSpc>
            </a:pPr>
            <a:r>
              <a:rPr lang="en-US" sz="2000" dirty="0"/>
              <a:t>Existing Methods and Drawbacks</a:t>
            </a:r>
          </a:p>
          <a:p>
            <a:pPr algn="just">
              <a:lnSpc>
                <a:spcPct val="100000"/>
              </a:lnSpc>
            </a:pPr>
            <a:r>
              <a:rPr lang="en-US" sz="2000" dirty="0"/>
              <a:t>Proposed Methods</a:t>
            </a:r>
          </a:p>
          <a:p>
            <a:pPr algn="just">
              <a:lnSpc>
                <a:spcPct val="100000"/>
              </a:lnSpc>
            </a:pPr>
            <a:r>
              <a:rPr lang="en-US" sz="2000" dirty="0"/>
              <a:t>Hardware and Software Details</a:t>
            </a:r>
          </a:p>
          <a:p>
            <a:pPr algn="just">
              <a:lnSpc>
                <a:spcPct val="100000"/>
              </a:lnSpc>
            </a:pPr>
            <a:r>
              <a:rPr lang="en-US" sz="2000" dirty="0"/>
              <a:t>References</a:t>
            </a:r>
          </a:p>
          <a:p>
            <a:pPr marL="0" indent="0" algn="just">
              <a:lnSpc>
                <a:spcPct val="100000"/>
              </a:lnSpc>
              <a:buNone/>
            </a:pPr>
            <a:endParaRPr lang="en-GB" sz="2000" dirty="0"/>
          </a:p>
          <a:p>
            <a:pPr marL="0" indent="0" algn="just">
              <a:lnSpc>
                <a:spcPct val="100000"/>
              </a:lnSpc>
              <a:buNone/>
            </a:pPr>
            <a:r>
              <a:rPr lang="en-GB" sz="2000" b="1" dirty="0"/>
              <a:t>Design Phase</a:t>
            </a:r>
          </a:p>
          <a:p>
            <a:pPr algn="just">
              <a:lnSpc>
                <a:spcPct val="100000"/>
              </a:lnSpc>
            </a:pPr>
            <a:r>
              <a:rPr lang="en-GB" sz="2000" dirty="0"/>
              <a:t>Architecture Diagram</a:t>
            </a:r>
          </a:p>
          <a:p>
            <a:pPr algn="just">
              <a:lnSpc>
                <a:spcPct val="100000"/>
              </a:lnSpc>
            </a:pPr>
            <a:r>
              <a:rPr lang="en-GB" sz="2000" dirty="0"/>
              <a:t>Modules  </a:t>
            </a:r>
          </a:p>
          <a:p>
            <a:pPr algn="just">
              <a:lnSpc>
                <a:spcPct val="100000"/>
              </a:lnSpc>
            </a:pPr>
            <a:r>
              <a:rPr lang="en-GB" sz="2000" dirty="0"/>
              <a:t>Algorithm Details</a:t>
            </a:r>
          </a:p>
          <a:p>
            <a:pPr algn="just">
              <a:lnSpc>
                <a:spcPct val="100000"/>
              </a:lnSpc>
            </a:pPr>
            <a:r>
              <a:rPr lang="en-GB" sz="2000" dirty="0"/>
              <a:t>Source Code Details</a:t>
            </a:r>
          </a:p>
          <a:p>
            <a:pPr algn="just">
              <a:lnSpc>
                <a:spcPct val="100000"/>
              </a:lnSpc>
            </a:pPr>
            <a:r>
              <a:rPr lang="en-GB" sz="2000" dirty="0"/>
              <a:t>50% implementation</a:t>
            </a:r>
          </a:p>
          <a:p>
            <a:pPr marL="0" indent="0" algn="just">
              <a:lnSpc>
                <a:spcPct val="100000"/>
              </a:lnSpc>
              <a:buNone/>
            </a:pPr>
            <a:endParaRPr lang="en-GB" sz="2000" dirty="0"/>
          </a:p>
        </p:txBody>
      </p:sp>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45281B-E176-2F60-D887-5925D50C3157}"/>
              </a:ext>
            </a:extLst>
          </p:cNvPr>
          <p:cNvSpPr txBox="1"/>
          <p:nvPr/>
        </p:nvSpPr>
        <p:spPr>
          <a:xfrm>
            <a:off x="1146110" y="905069"/>
            <a:ext cx="10030408" cy="3737946"/>
          </a:xfrm>
          <a:prstGeom prst="rect">
            <a:avLst/>
          </a:prstGeom>
          <a:noFill/>
        </p:spPr>
        <p:txBody>
          <a:bodyPr wrap="square" numCol="2" rtlCol="0">
            <a:spAutoFit/>
          </a:bodyPr>
          <a:lstStyle/>
          <a:p>
            <a:pPr>
              <a:lnSpc>
                <a:spcPct val="150000"/>
              </a:lnSpc>
            </a:pPr>
            <a:r>
              <a:rPr lang="en-US" sz="2000" b="1" dirty="0"/>
              <a:t>Development Phase</a:t>
            </a:r>
          </a:p>
          <a:p>
            <a:pPr marL="342900" indent="-342900">
              <a:lnSpc>
                <a:spcPct val="150000"/>
              </a:lnSpc>
              <a:buFont typeface="Arial" panose="020B0604020202020204" pitchFamily="34" charset="0"/>
              <a:buChar char="•"/>
            </a:pPr>
            <a:r>
              <a:rPr lang="en-US" sz="2000" dirty="0"/>
              <a:t>Algorithm Details</a:t>
            </a:r>
          </a:p>
          <a:p>
            <a:pPr marL="342900" indent="-342900">
              <a:lnSpc>
                <a:spcPct val="150000"/>
              </a:lnSpc>
              <a:buFont typeface="Arial" panose="020B0604020202020204" pitchFamily="34" charset="0"/>
              <a:buChar char="•"/>
            </a:pPr>
            <a:r>
              <a:rPr lang="en-US" sz="2000" dirty="0"/>
              <a:t>Source Code Details</a:t>
            </a:r>
          </a:p>
          <a:p>
            <a:pPr marL="342900" indent="-342900">
              <a:lnSpc>
                <a:spcPct val="150000"/>
              </a:lnSpc>
              <a:buFont typeface="Arial" panose="020B0604020202020204" pitchFamily="34" charset="0"/>
              <a:buChar char="•"/>
            </a:pPr>
            <a:r>
              <a:rPr lang="en-US" sz="2000" dirty="0"/>
              <a:t>100% implementation details</a:t>
            </a:r>
          </a:p>
          <a:p>
            <a:pPr marL="342900" indent="-342900">
              <a:lnSpc>
                <a:spcPct val="150000"/>
              </a:lnSpc>
              <a:buFont typeface="Arial" panose="020B0604020202020204" pitchFamily="34" charset="0"/>
              <a:buChar char="•"/>
            </a:pPr>
            <a:r>
              <a:rPr lang="en-US" sz="2000" dirty="0"/>
              <a:t>Live Demonstration of the project</a:t>
            </a:r>
          </a:p>
          <a:p>
            <a:pPr marL="342900" indent="-342900">
              <a:lnSpc>
                <a:spcPct val="150000"/>
              </a:lnSpc>
              <a:buFont typeface="Arial" panose="020B0604020202020204" pitchFamily="34" charset="0"/>
              <a:buChar char="•"/>
            </a:pPr>
            <a:endParaRPr lang="en-US" sz="2000" dirty="0"/>
          </a:p>
          <a:p>
            <a:pPr>
              <a:lnSpc>
                <a:spcPct val="150000"/>
              </a:lnSpc>
            </a:pPr>
            <a:endParaRPr lang="en-US" sz="2000" dirty="0"/>
          </a:p>
          <a:p>
            <a:pPr>
              <a:lnSpc>
                <a:spcPct val="150000"/>
              </a:lnSpc>
            </a:pPr>
            <a:endParaRPr lang="en-US" sz="2000" dirty="0"/>
          </a:p>
          <a:p>
            <a:pPr>
              <a:lnSpc>
                <a:spcPct val="150000"/>
              </a:lnSpc>
            </a:pPr>
            <a:r>
              <a:rPr lang="en-US" sz="2000" b="1" dirty="0"/>
              <a:t>Final Phase</a:t>
            </a:r>
          </a:p>
          <a:p>
            <a:pPr marL="342900" indent="-342900">
              <a:lnSpc>
                <a:spcPct val="150000"/>
              </a:lnSpc>
              <a:buFont typeface="Arial" panose="020B0604020202020204" pitchFamily="34" charset="0"/>
              <a:buChar char="•"/>
            </a:pPr>
            <a:r>
              <a:rPr lang="en-US" sz="2000" dirty="0"/>
              <a:t>Finalizing the application design </a:t>
            </a:r>
          </a:p>
          <a:p>
            <a:pPr marL="342900" indent="-342900">
              <a:lnSpc>
                <a:spcPct val="150000"/>
              </a:lnSpc>
              <a:buFont typeface="Arial" panose="020B0604020202020204" pitchFamily="34" charset="0"/>
              <a:buChar char="•"/>
            </a:pPr>
            <a:r>
              <a:rPr lang="en-US" sz="2000" dirty="0"/>
              <a:t>Present 100% implementation details</a:t>
            </a:r>
          </a:p>
          <a:p>
            <a:pPr marL="342900" indent="-342900">
              <a:lnSpc>
                <a:spcPct val="150000"/>
              </a:lnSpc>
              <a:buFont typeface="Arial" panose="020B0604020202020204" pitchFamily="34" charset="0"/>
              <a:buChar char="•"/>
            </a:pPr>
            <a:r>
              <a:rPr lang="en-US" sz="2000" dirty="0"/>
              <a:t>Submit 100% of the completed report as a hard copy and soft copy.</a:t>
            </a:r>
          </a:p>
          <a:p>
            <a:pPr marL="342900" indent="-342900">
              <a:lnSpc>
                <a:spcPct val="150000"/>
              </a:lnSpc>
              <a:buFont typeface="Arial" panose="020B0604020202020204" pitchFamily="34" charset="0"/>
              <a:buChar char="•"/>
            </a:pPr>
            <a:r>
              <a:rPr lang="en-US" sz="2000" dirty="0"/>
              <a:t>Live Demonstration of the project</a:t>
            </a:r>
          </a:p>
          <a:p>
            <a:pPr marL="342900" indent="-342900">
              <a:lnSpc>
                <a:spcPct val="150000"/>
              </a:lnSpc>
              <a:buFont typeface="Arial" panose="020B0604020202020204" pitchFamily="34" charset="0"/>
              <a:buChar char="•"/>
            </a:pPr>
            <a:r>
              <a:rPr lang="en-US" sz="2000" dirty="0"/>
              <a:t>Submit a plagiarism report of the project report.</a:t>
            </a:r>
            <a:endParaRPr lang="en-IN" sz="2000" dirty="0"/>
          </a:p>
        </p:txBody>
      </p:sp>
    </p:spTree>
    <p:extLst>
      <p:ext uri="{BB962C8B-B14F-4D97-AF65-F5344CB8AC3E}">
        <p14:creationId xmlns:p14="http://schemas.microsoft.com/office/powerpoint/2010/main" val="37892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59" y="159852"/>
            <a:ext cx="10515600" cy="1325563"/>
          </a:xfrm>
        </p:spPr>
        <p:txBody>
          <a:bodyPr/>
          <a:lstStyle/>
          <a:p>
            <a:r>
              <a:rPr lang="en-GB" b="1" dirty="0"/>
              <a:t>Outcomes / Results Obtained</a:t>
            </a:r>
          </a:p>
        </p:txBody>
      </p:sp>
      <p:sp>
        <p:nvSpPr>
          <p:cNvPr id="3" name="Content Placeholder 2"/>
          <p:cNvSpPr>
            <a:spLocks noGrp="1"/>
          </p:cNvSpPr>
          <p:nvPr>
            <p:ph idx="1"/>
          </p:nvPr>
        </p:nvSpPr>
        <p:spPr>
          <a:xfrm>
            <a:off x="1052026" y="1321771"/>
            <a:ext cx="10087947" cy="4351338"/>
          </a:xfrm>
        </p:spPr>
        <p:txBody>
          <a:bodyPr>
            <a:noAutofit/>
          </a:bodyPr>
          <a:lstStyle/>
          <a:p>
            <a:pPr marL="0" indent="0">
              <a:buNone/>
            </a:pPr>
            <a:r>
              <a:rPr lang="en-US" sz="2000" dirty="0"/>
              <a:t>Implementing an Automated Vehicle Entry and Exit Management system in a residential community offers various advantageous outcomes for both residents and property management:</a:t>
            </a:r>
          </a:p>
          <a:p>
            <a:pPr marL="0" indent="0">
              <a:buNone/>
            </a:pPr>
            <a:r>
              <a:rPr lang="en-US" sz="2000" b="1" dirty="0"/>
              <a:t>1. Enhanced Security:</a:t>
            </a:r>
          </a:p>
          <a:p>
            <a:pPr marL="457200" lvl="1" indent="0">
              <a:buNone/>
            </a:pPr>
            <a:r>
              <a:rPr lang="en-US" sz="2000" dirty="0"/>
              <a:t>- Mitigated unauthorized access and meticulous access logs improve overall security, aiding investigations.</a:t>
            </a:r>
          </a:p>
          <a:p>
            <a:pPr marL="0" indent="0">
              <a:buNone/>
            </a:pPr>
            <a:r>
              <a:rPr lang="en-US" sz="2000" b="1" dirty="0"/>
              <a:t>2. Improved Safety Measures:</a:t>
            </a:r>
          </a:p>
          <a:p>
            <a:pPr marL="457200" lvl="1" indent="0">
              <a:buNone/>
            </a:pPr>
            <a:r>
              <a:rPr lang="en-US" sz="2000" dirty="0"/>
              <a:t>- Managed traffic flow reduces accident risks, and some systems enforce speed limits, enhancing community safety.</a:t>
            </a:r>
          </a:p>
          <a:p>
            <a:pPr marL="0" indent="0">
              <a:buNone/>
            </a:pPr>
            <a:r>
              <a:rPr lang="en-US" sz="2000" b="1" dirty="0"/>
              <a:t>3. Efficient Visitor Management:</a:t>
            </a:r>
          </a:p>
          <a:p>
            <a:pPr marL="457200" lvl="1" indent="0">
              <a:buNone/>
            </a:pPr>
            <a:r>
              <a:rPr lang="en-US" sz="2000" dirty="0"/>
              <a:t>- Pre-registered guest access and smoother entry processes minimize visitor inconvenience.</a:t>
            </a:r>
          </a:p>
          <a:p>
            <a:pPr marL="0" indent="0">
              <a:buNone/>
            </a:pPr>
            <a:endParaRPr lang="en-US" sz="2000"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24E60-DB34-104B-0BA3-199FFAB2562D}"/>
              </a:ext>
            </a:extLst>
          </p:cNvPr>
          <p:cNvSpPr>
            <a:spLocks noGrp="1"/>
          </p:cNvSpPr>
          <p:nvPr>
            <p:ph idx="1"/>
          </p:nvPr>
        </p:nvSpPr>
        <p:spPr>
          <a:xfrm>
            <a:off x="1062135" y="752605"/>
            <a:ext cx="10515600" cy="4351338"/>
          </a:xfrm>
        </p:spPr>
        <p:txBody>
          <a:bodyPr>
            <a:noAutofit/>
          </a:bodyPr>
          <a:lstStyle/>
          <a:p>
            <a:pPr marL="0" indent="0">
              <a:buNone/>
            </a:pPr>
            <a:r>
              <a:rPr lang="en-US" sz="2000" b="1" dirty="0"/>
              <a:t>4. Efficient Service Delivery:</a:t>
            </a:r>
          </a:p>
          <a:p>
            <a:pPr marL="457200" lvl="1" indent="0">
              <a:buNone/>
            </a:pPr>
            <a:r>
              <a:rPr lang="en-US" sz="2000" dirty="0"/>
              <a:t>- Service providers gain streamlined access, reducing service delays, while time-stamped records aid appointment tracking.</a:t>
            </a:r>
          </a:p>
          <a:p>
            <a:pPr marL="0" indent="0">
              <a:buNone/>
            </a:pPr>
            <a:r>
              <a:rPr lang="en-US" sz="2000" b="1" dirty="0"/>
              <a:t>5. Cost Savings:   </a:t>
            </a:r>
          </a:p>
          <a:p>
            <a:pPr marL="457200" lvl="1" indent="0">
              <a:buNone/>
            </a:pPr>
            <a:r>
              <a:rPr lang="en-US" sz="2000" dirty="0"/>
              <a:t>- Decreased reliance on manual personnel leads to potential cost savings, and modern systems typically require less maintenance.</a:t>
            </a:r>
          </a:p>
          <a:p>
            <a:pPr marL="0" indent="0">
              <a:buNone/>
            </a:pPr>
            <a:r>
              <a:rPr lang="en-US" sz="2000" b="1" dirty="0"/>
              <a:t>6. Privacy and Accountability Assurance:</a:t>
            </a:r>
          </a:p>
          <a:p>
            <a:pPr marL="457200" lvl="1" indent="0">
              <a:buNone/>
            </a:pPr>
            <a:r>
              <a:rPr lang="en-US" sz="2000" dirty="0"/>
              <a:t>- Secure data handling ensures compliance with privacy regulations, fostering accountability among residents and service providers.</a:t>
            </a:r>
          </a:p>
          <a:p>
            <a:pPr marL="0" indent="0">
              <a:buNone/>
            </a:pPr>
            <a:r>
              <a:rPr lang="en-US" sz="2000" b="1" dirty="0"/>
              <a:t>7. Enhanced Resident Satisfaction:</a:t>
            </a:r>
          </a:p>
          <a:p>
            <a:pPr marL="457200" lvl="1" indent="0">
              <a:buNone/>
            </a:pPr>
            <a:r>
              <a:rPr lang="en-US" sz="2000" dirty="0"/>
              <a:t>- Improved security and convenience contribute to a more satisfactory living experience for residents.</a:t>
            </a:r>
          </a:p>
          <a:p>
            <a:pPr marL="0" indent="0">
              <a:buNone/>
            </a:pPr>
            <a:endParaRPr lang="en-US" sz="2000" dirty="0"/>
          </a:p>
          <a:p>
            <a:endParaRPr lang="en-IN" sz="2000" dirty="0"/>
          </a:p>
        </p:txBody>
      </p:sp>
    </p:spTree>
    <p:extLst>
      <p:ext uri="{BB962C8B-B14F-4D97-AF65-F5344CB8AC3E}">
        <p14:creationId xmlns:p14="http://schemas.microsoft.com/office/powerpoint/2010/main" val="406789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Conclusion</a:t>
            </a:r>
          </a:p>
        </p:txBody>
      </p:sp>
      <p:sp>
        <p:nvSpPr>
          <p:cNvPr id="3" name="Content Placeholder 2"/>
          <p:cNvSpPr>
            <a:spLocks noGrp="1"/>
          </p:cNvSpPr>
          <p:nvPr>
            <p:ph idx="1"/>
          </p:nvPr>
        </p:nvSpPr>
        <p:spPr>
          <a:xfrm>
            <a:off x="838200" y="1079176"/>
            <a:ext cx="10515600" cy="4351338"/>
          </a:xfrm>
        </p:spPr>
        <p:txBody>
          <a:bodyPr>
            <a:normAutofit/>
          </a:bodyPr>
          <a:lstStyle/>
          <a:p>
            <a:pPr marL="0" indent="0">
              <a:buNone/>
            </a:pPr>
            <a:r>
              <a:rPr lang="en-US" sz="2000" dirty="0">
                <a:effectLst/>
                <a:ea typeface="Times New Roman" panose="02020603050405020304" pitchFamily="18" charset="0"/>
              </a:rPr>
              <a:t>In conclusion, the implementation of an Automated Vehicle Entry and Exit Management system in a residential community is a significant step toward enhancing security, convenience, and efficiency for both residents and property management. This project offers a range of valuable outcomes, including improved security, streamlined access, enhanced safety, and cost savings. By embracing technology-driven solutions, residential communities can create a more welcoming and secure living environment while also optimizing operational processes. The success of such a project relies on thorough planning, proper technology selection, and ongoing maintenance to ensure the system's reliability. Additionally, clear communication with residents, training, and the establishment of access policies are crucial for a smooth transition to the new system. As technology continues to evolve, residential communities should also stay up to date with advancements in access management systems to adapt and further improve their living environments. Ultimately, the Automated Vehicle Entry and Exit Management system project not only contributes to the security and convenience of the community but also enhances the overall quality of life for residents.</a:t>
            </a:r>
            <a:endParaRPr lang="en-IN" sz="2000" dirty="0">
              <a:effectLst/>
              <a:ea typeface="Times New Roman" panose="02020603050405020304" pitchFamily="18" charset="0"/>
            </a:endParaRPr>
          </a:p>
          <a:p>
            <a:pPr marL="0" indent="0">
              <a:buNone/>
            </a:pP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8D84-EC2A-22C2-16B4-39781E9A6970}"/>
              </a:ext>
            </a:extLst>
          </p:cNvPr>
          <p:cNvSpPr>
            <a:spLocks noGrp="1"/>
          </p:cNvSpPr>
          <p:nvPr>
            <p:ph type="title"/>
          </p:nvPr>
        </p:nvSpPr>
        <p:spPr>
          <a:xfrm>
            <a:off x="838200" y="85207"/>
            <a:ext cx="10515600" cy="1325563"/>
          </a:xfrm>
        </p:spPr>
        <p:txBody>
          <a:bodyPr/>
          <a:lstStyle/>
          <a:p>
            <a:r>
              <a:rPr lang="en-IN" b="1" dirty="0"/>
              <a:t>Output</a:t>
            </a:r>
          </a:p>
        </p:txBody>
      </p:sp>
      <p:pic>
        <p:nvPicPr>
          <p:cNvPr id="4" name="Content Placeholder 3">
            <a:extLst>
              <a:ext uri="{FF2B5EF4-FFF2-40B4-BE49-F238E27FC236}">
                <a16:creationId xmlns:a16="http://schemas.microsoft.com/office/drawing/2014/main" id="{19297341-AF5B-438C-E7C1-95020F6986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0349" y="1173164"/>
            <a:ext cx="2857210" cy="3902690"/>
          </a:xfrm>
          <a:prstGeom prst="rect">
            <a:avLst/>
          </a:prstGeom>
          <a:noFill/>
          <a:ln>
            <a:noFill/>
          </a:ln>
        </p:spPr>
      </p:pic>
      <p:pic>
        <p:nvPicPr>
          <p:cNvPr id="5" name="Picture 4">
            <a:extLst>
              <a:ext uri="{FF2B5EF4-FFF2-40B4-BE49-F238E27FC236}">
                <a16:creationId xmlns:a16="http://schemas.microsoft.com/office/drawing/2014/main" id="{10AA42B0-779D-80BA-6054-B96F8E86C8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328" y="1173163"/>
            <a:ext cx="2735911" cy="3902690"/>
          </a:xfrm>
          <a:prstGeom prst="rect">
            <a:avLst/>
          </a:prstGeom>
          <a:noFill/>
          <a:ln>
            <a:noFill/>
          </a:ln>
        </p:spPr>
      </p:pic>
      <p:pic>
        <p:nvPicPr>
          <p:cNvPr id="6" name="Picture 5">
            <a:extLst>
              <a:ext uri="{FF2B5EF4-FFF2-40B4-BE49-F238E27FC236}">
                <a16:creationId xmlns:a16="http://schemas.microsoft.com/office/drawing/2014/main" id="{E2D14B78-1720-A0C6-2FF9-98D68A84F3B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1009" y="1173164"/>
            <a:ext cx="2637815" cy="3902690"/>
          </a:xfrm>
          <a:prstGeom prst="rect">
            <a:avLst/>
          </a:prstGeom>
          <a:noFill/>
          <a:ln>
            <a:noFill/>
          </a:ln>
        </p:spPr>
      </p:pic>
      <p:sp>
        <p:nvSpPr>
          <p:cNvPr id="7" name="TextBox 6">
            <a:extLst>
              <a:ext uri="{FF2B5EF4-FFF2-40B4-BE49-F238E27FC236}">
                <a16:creationId xmlns:a16="http://schemas.microsoft.com/office/drawing/2014/main" id="{9B85D1CB-F427-7BBE-62C6-6676B4FDDD79}"/>
              </a:ext>
            </a:extLst>
          </p:cNvPr>
          <p:cNvSpPr txBox="1"/>
          <p:nvPr/>
        </p:nvSpPr>
        <p:spPr>
          <a:xfrm>
            <a:off x="1766234" y="5159829"/>
            <a:ext cx="2031325" cy="369332"/>
          </a:xfrm>
          <a:prstGeom prst="rect">
            <a:avLst/>
          </a:prstGeom>
          <a:noFill/>
        </p:spPr>
        <p:txBody>
          <a:bodyPr wrap="none" rtlCol="0">
            <a:spAutoFit/>
          </a:bodyPr>
          <a:lstStyle/>
          <a:p>
            <a:r>
              <a:rPr lang="en-US" sz="1600" dirty="0">
                <a:effectLst/>
                <a:ea typeface="Times New Roman" panose="02020603050405020304" pitchFamily="18" charset="0"/>
              </a:rPr>
              <a:t>Home Page </a:t>
            </a:r>
            <a:r>
              <a:rPr lang="en-US" sz="1800" dirty="0">
                <a:effectLst/>
                <a:latin typeface="Times New Roman" panose="02020603050405020304" pitchFamily="18" charset="0"/>
                <a:ea typeface="Times New Roman" panose="02020603050405020304" pitchFamily="18" charset="0"/>
              </a:rPr>
              <a:t>	</a:t>
            </a:r>
            <a:endParaRPr lang="en-IN" dirty="0"/>
          </a:p>
        </p:txBody>
      </p:sp>
      <p:sp>
        <p:nvSpPr>
          <p:cNvPr id="8" name="TextBox 7">
            <a:extLst>
              <a:ext uri="{FF2B5EF4-FFF2-40B4-BE49-F238E27FC236}">
                <a16:creationId xmlns:a16="http://schemas.microsoft.com/office/drawing/2014/main" id="{D01F4778-48C3-1006-F47C-D8FE155D8F17}"/>
              </a:ext>
            </a:extLst>
          </p:cNvPr>
          <p:cNvSpPr txBox="1"/>
          <p:nvPr/>
        </p:nvSpPr>
        <p:spPr>
          <a:xfrm>
            <a:off x="5264554" y="5190607"/>
            <a:ext cx="1662891" cy="338554"/>
          </a:xfrm>
          <a:prstGeom prst="rect">
            <a:avLst/>
          </a:prstGeom>
          <a:noFill/>
        </p:spPr>
        <p:txBody>
          <a:bodyPr wrap="none" rtlCol="0">
            <a:spAutoFit/>
          </a:bodyPr>
          <a:lstStyle/>
          <a:p>
            <a:r>
              <a:rPr lang="en-US" sz="1600" dirty="0">
                <a:effectLst/>
                <a:ea typeface="Times New Roman" panose="02020603050405020304" pitchFamily="18" charset="0"/>
              </a:rPr>
              <a:t>Admin Login Page</a:t>
            </a:r>
            <a:endParaRPr lang="en-IN" sz="1600" dirty="0"/>
          </a:p>
        </p:txBody>
      </p:sp>
      <p:sp>
        <p:nvSpPr>
          <p:cNvPr id="9" name="TextBox 8">
            <a:extLst>
              <a:ext uri="{FF2B5EF4-FFF2-40B4-BE49-F238E27FC236}">
                <a16:creationId xmlns:a16="http://schemas.microsoft.com/office/drawing/2014/main" id="{D99F5748-287B-F717-4DA1-ACBCBE28E8C7}"/>
              </a:ext>
            </a:extLst>
          </p:cNvPr>
          <p:cNvSpPr txBox="1"/>
          <p:nvPr/>
        </p:nvSpPr>
        <p:spPr>
          <a:xfrm>
            <a:off x="8485590" y="5190607"/>
            <a:ext cx="2309928" cy="338554"/>
          </a:xfrm>
          <a:prstGeom prst="rect">
            <a:avLst/>
          </a:prstGeom>
          <a:noFill/>
        </p:spPr>
        <p:txBody>
          <a:bodyPr wrap="none" rtlCol="0">
            <a:spAutoFit/>
          </a:bodyPr>
          <a:lstStyle/>
          <a:p>
            <a:r>
              <a:rPr lang="en-US" sz="1600" dirty="0">
                <a:effectLst/>
                <a:ea typeface="Times New Roman" panose="02020603050405020304" pitchFamily="18" charset="0"/>
              </a:rPr>
              <a:t>Vehicle Registration Page</a:t>
            </a:r>
            <a:endParaRPr lang="en-IN" sz="1600" dirty="0"/>
          </a:p>
        </p:txBody>
      </p:sp>
    </p:spTree>
    <p:extLst>
      <p:ext uri="{BB962C8B-B14F-4D97-AF65-F5344CB8AC3E}">
        <p14:creationId xmlns:p14="http://schemas.microsoft.com/office/powerpoint/2010/main" val="350756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8626-5062-38E8-A7A2-B16A17048307}"/>
              </a:ext>
            </a:extLst>
          </p:cNvPr>
          <p:cNvSpPr>
            <a:spLocks noGrp="1"/>
          </p:cNvSpPr>
          <p:nvPr>
            <p:ph type="title"/>
          </p:nvPr>
        </p:nvSpPr>
        <p:spPr>
          <a:xfrm>
            <a:off x="838200" y="130222"/>
            <a:ext cx="10515600" cy="1325563"/>
          </a:xfrm>
        </p:spPr>
        <p:txBody>
          <a:bodyPr/>
          <a:lstStyle/>
          <a:p>
            <a:r>
              <a:rPr lang="en-IN" b="1" dirty="0"/>
              <a:t>Output</a:t>
            </a:r>
            <a:endParaRPr lang="en-IN" dirty="0"/>
          </a:p>
        </p:txBody>
      </p:sp>
      <p:pic>
        <p:nvPicPr>
          <p:cNvPr id="4" name="Content Placeholder 3">
            <a:extLst>
              <a:ext uri="{FF2B5EF4-FFF2-40B4-BE49-F238E27FC236}">
                <a16:creationId xmlns:a16="http://schemas.microsoft.com/office/drawing/2014/main" id="{25EC56E4-F227-80A1-BF98-7AAE98FD83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9045" y="1270866"/>
            <a:ext cx="2761861" cy="3879300"/>
          </a:xfrm>
          <a:prstGeom prst="rect">
            <a:avLst/>
          </a:prstGeom>
          <a:noFill/>
          <a:ln>
            <a:noFill/>
          </a:ln>
        </p:spPr>
      </p:pic>
      <p:pic>
        <p:nvPicPr>
          <p:cNvPr id="5" name="Picture 4">
            <a:extLst>
              <a:ext uri="{FF2B5EF4-FFF2-40B4-BE49-F238E27FC236}">
                <a16:creationId xmlns:a16="http://schemas.microsoft.com/office/drawing/2014/main" id="{B445A710-4C06-7BC0-5634-23D8D58A1D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326" y="1270864"/>
            <a:ext cx="2836505" cy="3869637"/>
          </a:xfrm>
          <a:prstGeom prst="rect">
            <a:avLst/>
          </a:prstGeom>
          <a:noFill/>
          <a:ln>
            <a:noFill/>
          </a:ln>
        </p:spPr>
      </p:pic>
      <p:pic>
        <p:nvPicPr>
          <p:cNvPr id="6" name="Picture 5" descr="A screenshot of a phone&#10;&#10;Description automatically generated">
            <a:extLst>
              <a:ext uri="{FF2B5EF4-FFF2-40B4-BE49-F238E27FC236}">
                <a16:creationId xmlns:a16="http://schemas.microsoft.com/office/drawing/2014/main" id="{6F141718-C47C-F2DF-0C2A-EAF1D52898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6252" y="1270865"/>
            <a:ext cx="2649895" cy="3869637"/>
          </a:xfrm>
          <a:prstGeom prst="rect">
            <a:avLst/>
          </a:prstGeom>
          <a:noFill/>
          <a:ln>
            <a:noFill/>
          </a:ln>
        </p:spPr>
      </p:pic>
      <p:sp>
        <p:nvSpPr>
          <p:cNvPr id="7" name="TextBox 6">
            <a:extLst>
              <a:ext uri="{FF2B5EF4-FFF2-40B4-BE49-F238E27FC236}">
                <a16:creationId xmlns:a16="http://schemas.microsoft.com/office/drawing/2014/main" id="{A56FF14D-3737-BC8A-3FD5-01A1E28DB16F}"/>
              </a:ext>
            </a:extLst>
          </p:cNvPr>
          <p:cNvSpPr txBox="1"/>
          <p:nvPr/>
        </p:nvSpPr>
        <p:spPr>
          <a:xfrm>
            <a:off x="1190004" y="5248580"/>
            <a:ext cx="2359941" cy="338554"/>
          </a:xfrm>
          <a:prstGeom prst="rect">
            <a:avLst/>
          </a:prstGeom>
          <a:noFill/>
        </p:spPr>
        <p:txBody>
          <a:bodyPr wrap="none" rtlCol="0">
            <a:spAutoFit/>
          </a:bodyPr>
          <a:lstStyle/>
          <a:p>
            <a:r>
              <a:rPr lang="en-US" sz="1600" dirty="0">
                <a:effectLst/>
                <a:ea typeface="Times New Roman" panose="02020603050405020304" pitchFamily="18" charset="0"/>
              </a:rPr>
              <a:t>Scanning of Number Plate</a:t>
            </a:r>
            <a:endParaRPr lang="en-IN" sz="1600" dirty="0">
              <a:effectLst/>
              <a:ea typeface="Times New Roman" panose="02020603050405020304" pitchFamily="18" charset="0"/>
            </a:endParaRPr>
          </a:p>
        </p:txBody>
      </p:sp>
      <p:sp>
        <p:nvSpPr>
          <p:cNvPr id="8" name="TextBox 7">
            <a:extLst>
              <a:ext uri="{FF2B5EF4-FFF2-40B4-BE49-F238E27FC236}">
                <a16:creationId xmlns:a16="http://schemas.microsoft.com/office/drawing/2014/main" id="{28DB854B-F723-92BA-355E-20ED1F372652}"/>
              </a:ext>
            </a:extLst>
          </p:cNvPr>
          <p:cNvSpPr txBox="1"/>
          <p:nvPr/>
        </p:nvSpPr>
        <p:spPr>
          <a:xfrm>
            <a:off x="4736401" y="5245351"/>
            <a:ext cx="2554354" cy="338554"/>
          </a:xfrm>
          <a:prstGeom prst="rect">
            <a:avLst/>
          </a:prstGeom>
          <a:noFill/>
        </p:spPr>
        <p:txBody>
          <a:bodyPr wrap="none" rtlCol="0">
            <a:spAutoFit/>
          </a:bodyPr>
          <a:lstStyle/>
          <a:p>
            <a:r>
              <a:rPr lang="en-US" sz="1600" dirty="0">
                <a:effectLst/>
                <a:ea typeface="Times New Roman" panose="02020603050405020304" pitchFamily="18" charset="0"/>
              </a:rPr>
              <a:t>Fetching data from database</a:t>
            </a:r>
            <a:endParaRPr lang="en-IN" sz="1600" dirty="0"/>
          </a:p>
        </p:txBody>
      </p:sp>
      <p:sp>
        <p:nvSpPr>
          <p:cNvPr id="9" name="TextBox 8">
            <a:extLst>
              <a:ext uri="{FF2B5EF4-FFF2-40B4-BE49-F238E27FC236}">
                <a16:creationId xmlns:a16="http://schemas.microsoft.com/office/drawing/2014/main" id="{4A51B089-4F61-1CCD-F3F7-8BCE3DAD7792}"/>
              </a:ext>
            </a:extLst>
          </p:cNvPr>
          <p:cNvSpPr txBox="1"/>
          <p:nvPr/>
        </p:nvSpPr>
        <p:spPr>
          <a:xfrm>
            <a:off x="8763918" y="5245351"/>
            <a:ext cx="1674561" cy="338554"/>
          </a:xfrm>
          <a:prstGeom prst="rect">
            <a:avLst/>
          </a:prstGeom>
          <a:noFill/>
        </p:spPr>
        <p:txBody>
          <a:bodyPr wrap="none" rtlCol="0">
            <a:spAutoFit/>
          </a:bodyPr>
          <a:lstStyle/>
          <a:p>
            <a:r>
              <a:rPr lang="en-US" sz="1600" dirty="0">
                <a:effectLst/>
                <a:ea typeface="Times New Roman" panose="02020603050405020304" pitchFamily="18" charset="0"/>
              </a:rPr>
              <a:t>Entry and Exit Log</a:t>
            </a:r>
            <a:endParaRPr lang="en-IN" sz="1600" dirty="0">
              <a:effectLst/>
              <a:ea typeface="Times New Roman" panose="02020603050405020304" pitchFamily="18" charset="0"/>
            </a:endParaRPr>
          </a:p>
        </p:txBody>
      </p:sp>
    </p:spTree>
    <p:extLst>
      <p:ext uri="{BB962C8B-B14F-4D97-AF65-F5344CB8AC3E}">
        <p14:creationId xmlns:p14="http://schemas.microsoft.com/office/powerpoint/2010/main" val="308526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Introduction</a:t>
            </a:r>
          </a:p>
        </p:txBody>
      </p:sp>
      <p:sp>
        <p:nvSpPr>
          <p:cNvPr id="3" name="Content Placeholder 2"/>
          <p:cNvSpPr>
            <a:spLocks noGrp="1"/>
          </p:cNvSpPr>
          <p:nvPr>
            <p:ph idx="1"/>
          </p:nvPr>
        </p:nvSpPr>
        <p:spPr>
          <a:xfrm>
            <a:off x="838200" y="1041853"/>
            <a:ext cx="10515600" cy="4351338"/>
          </a:xfrm>
        </p:spPr>
        <p:txBody>
          <a:bodyPr>
            <a:noAutofit/>
          </a:bodyPr>
          <a:lstStyle/>
          <a:p>
            <a:pPr marL="0" indent="0">
              <a:buNone/>
            </a:pPr>
            <a:r>
              <a:rPr lang="en-US" sz="2000" b="0" i="0" dirty="0">
                <a:effectLst/>
                <a:latin typeface="Söhne"/>
              </a:rPr>
              <a:t>This Android application is an innovative solution revolutionizing resident data management, entry/exit logging, and security in community living environments. It introduces a user-friendly interface for residents to input and update their information, ensuring accuracy through robust validation mechanisms.</a:t>
            </a:r>
          </a:p>
          <a:p>
            <a:pPr marL="0" indent="0">
              <a:buNone/>
            </a:pPr>
            <a:r>
              <a:rPr lang="en-US" sz="2000" b="0" i="0" dirty="0">
                <a:effectLst/>
                <a:latin typeface="Söhne"/>
              </a:rPr>
              <a:t>Efficient data entry simplifies the process, enhancing user engagement and data integrity. Comprehensive entry/exit logging tracks resident movements systematically, offering valuable insights for security and administrative purposes. Advanced number plate detection, powered by machine learning, ensures precise vehicle identification for heightened security.</a:t>
            </a:r>
          </a:p>
          <a:p>
            <a:pPr marL="0" indent="0">
              <a:buNone/>
            </a:pPr>
            <a:r>
              <a:rPr lang="en-US" sz="2000" b="0" i="0" dirty="0">
                <a:effectLst/>
                <a:latin typeface="Söhne"/>
              </a:rPr>
              <a:t>Integration of notification services keeps residents informed about data updates, entry/exit confirmations, and community announcements in real time, enhancing engagement. The project integrates a centralized database, consolidating resident data and logs for seamless retrieval and analysis, supporting scalability for evolving community needs.</a:t>
            </a:r>
          </a:p>
          <a:p>
            <a:pPr marL="0" indent="0">
              <a:buNone/>
            </a:pPr>
            <a:r>
              <a:rPr lang="en-US" sz="2000" b="0" i="0" dirty="0">
                <a:effectLst/>
                <a:latin typeface="Söhne"/>
              </a:rPr>
              <a:t>This application promises to redefine community living through its holistic approach to data management, security, and resident engagement. </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8963-8A01-1778-8ED1-4B4594342884}"/>
              </a:ext>
            </a:extLst>
          </p:cNvPr>
          <p:cNvSpPr>
            <a:spLocks noGrp="1"/>
          </p:cNvSpPr>
          <p:nvPr>
            <p:ph type="title"/>
          </p:nvPr>
        </p:nvSpPr>
        <p:spPr>
          <a:xfrm>
            <a:off x="838200" y="169182"/>
            <a:ext cx="10515600" cy="1325563"/>
          </a:xfrm>
        </p:spPr>
        <p:txBody>
          <a:bodyPr/>
          <a:lstStyle/>
          <a:p>
            <a:r>
              <a:rPr lang="en-IN" b="1" dirty="0"/>
              <a:t>Output</a:t>
            </a:r>
          </a:p>
        </p:txBody>
      </p:sp>
      <p:pic>
        <p:nvPicPr>
          <p:cNvPr id="4" name="Content Placeholder 3" descr="A screenshot of a phone&#10;&#10;Description automatically generated">
            <a:extLst>
              <a:ext uri="{FF2B5EF4-FFF2-40B4-BE49-F238E27FC236}">
                <a16:creationId xmlns:a16="http://schemas.microsoft.com/office/drawing/2014/main" id="{B57B0B3A-38E0-4234-EDD2-C8C837398C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7080" y="1271200"/>
            <a:ext cx="2689850" cy="3841976"/>
          </a:xfrm>
          <a:prstGeom prst="rect">
            <a:avLst/>
          </a:prstGeom>
          <a:noFill/>
          <a:ln>
            <a:noFill/>
          </a:ln>
        </p:spPr>
      </p:pic>
      <p:pic>
        <p:nvPicPr>
          <p:cNvPr id="5" name="Picture 4" descr="A screenshot of a car&#10;&#10;Description automatically generated">
            <a:extLst>
              <a:ext uri="{FF2B5EF4-FFF2-40B4-BE49-F238E27FC236}">
                <a16:creationId xmlns:a16="http://schemas.microsoft.com/office/drawing/2014/main" id="{8BBC359C-623A-6F14-6680-F6B31881B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792" y="1271200"/>
            <a:ext cx="2689850" cy="3841976"/>
          </a:xfrm>
          <a:prstGeom prst="rect">
            <a:avLst/>
          </a:prstGeom>
          <a:noFill/>
          <a:ln>
            <a:noFill/>
          </a:ln>
        </p:spPr>
      </p:pic>
      <p:sp>
        <p:nvSpPr>
          <p:cNvPr id="6" name="TextBox 5">
            <a:extLst>
              <a:ext uri="{FF2B5EF4-FFF2-40B4-BE49-F238E27FC236}">
                <a16:creationId xmlns:a16="http://schemas.microsoft.com/office/drawing/2014/main" id="{BC75860F-9452-D748-98B5-5DDDEF19DA49}"/>
              </a:ext>
            </a:extLst>
          </p:cNvPr>
          <p:cNvSpPr txBox="1"/>
          <p:nvPr/>
        </p:nvSpPr>
        <p:spPr>
          <a:xfrm>
            <a:off x="1446246" y="5248246"/>
            <a:ext cx="1620508" cy="338554"/>
          </a:xfrm>
          <a:prstGeom prst="rect">
            <a:avLst/>
          </a:prstGeom>
          <a:noFill/>
        </p:spPr>
        <p:txBody>
          <a:bodyPr wrap="none" rtlCol="0">
            <a:spAutoFit/>
          </a:bodyPr>
          <a:lstStyle/>
          <a:p>
            <a:r>
              <a:rPr lang="en-US" sz="1600" dirty="0">
                <a:effectLst/>
                <a:ea typeface="Times New Roman" panose="02020603050405020304" pitchFamily="18" charset="0"/>
                <a:cs typeface="Times New Roman" panose="02020603050405020304" pitchFamily="18" charset="0"/>
              </a:rPr>
              <a:t>SMS Notification </a:t>
            </a:r>
            <a:endParaRPr lang="en-IN" sz="1600" dirty="0">
              <a:cs typeface="Times New Roman" panose="02020603050405020304" pitchFamily="18" charset="0"/>
            </a:endParaRPr>
          </a:p>
        </p:txBody>
      </p:sp>
      <p:sp>
        <p:nvSpPr>
          <p:cNvPr id="7" name="TextBox 6">
            <a:extLst>
              <a:ext uri="{FF2B5EF4-FFF2-40B4-BE49-F238E27FC236}">
                <a16:creationId xmlns:a16="http://schemas.microsoft.com/office/drawing/2014/main" id="{6FAF4770-FA9F-5FF7-EAAD-CB64A281FF8A}"/>
              </a:ext>
            </a:extLst>
          </p:cNvPr>
          <p:cNvSpPr txBox="1"/>
          <p:nvPr/>
        </p:nvSpPr>
        <p:spPr>
          <a:xfrm>
            <a:off x="4264090" y="5248246"/>
            <a:ext cx="3414717" cy="338554"/>
          </a:xfrm>
          <a:prstGeom prst="rect">
            <a:avLst/>
          </a:prstGeom>
          <a:noFill/>
        </p:spPr>
        <p:txBody>
          <a:bodyPr wrap="none" rtlCol="0">
            <a:spAutoFit/>
          </a:bodyPr>
          <a:lstStyle/>
          <a:p>
            <a:r>
              <a:rPr lang="en-US" sz="1600" dirty="0">
                <a:effectLst/>
                <a:ea typeface="Times New Roman" panose="02020603050405020304" pitchFamily="18" charset="0"/>
              </a:rPr>
              <a:t>Alert message for unregistered vehicle </a:t>
            </a:r>
            <a:endParaRPr lang="en-IN" sz="1600" dirty="0"/>
          </a:p>
        </p:txBody>
      </p:sp>
    </p:spTree>
    <p:extLst>
      <p:ext uri="{BB962C8B-B14F-4D97-AF65-F5344CB8AC3E}">
        <p14:creationId xmlns:p14="http://schemas.microsoft.com/office/powerpoint/2010/main" val="2302689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References</a:t>
            </a:r>
          </a:p>
        </p:txBody>
      </p:sp>
      <p:sp>
        <p:nvSpPr>
          <p:cNvPr id="3" name="Content Placeholder 2"/>
          <p:cNvSpPr>
            <a:spLocks noGrp="1"/>
          </p:cNvSpPr>
          <p:nvPr>
            <p:ph idx="1"/>
          </p:nvPr>
        </p:nvSpPr>
        <p:spPr>
          <a:xfrm>
            <a:off x="838200" y="1097837"/>
            <a:ext cx="10515600" cy="4351338"/>
          </a:xfrm>
        </p:spPr>
        <p:txBody>
          <a:bodyPr>
            <a:noAutofit/>
          </a:bodyPr>
          <a:lstStyle/>
          <a:p>
            <a:pPr marL="342900" indent="-342900">
              <a:lnSpc>
                <a:spcPct val="150000"/>
              </a:lnSpc>
              <a:buFont typeface="+mj-lt"/>
              <a:buAutoNum type="arabicPeriod"/>
            </a:pPr>
            <a:r>
              <a:rPr lang="en-US" sz="1800" dirty="0">
                <a:effectLst/>
                <a:ea typeface="Times New Roman" panose="02020603050405020304" pitchFamily="18" charset="0"/>
              </a:rPr>
              <a:t> N. </a:t>
            </a:r>
            <a:r>
              <a:rPr lang="en-US" sz="1800" dirty="0" err="1">
                <a:effectLst/>
                <a:ea typeface="Times New Roman" panose="02020603050405020304" pitchFamily="18" charset="0"/>
              </a:rPr>
              <a:t>Darapaneni</a:t>
            </a:r>
            <a:r>
              <a:rPr lang="en-US" sz="1800" dirty="0">
                <a:effectLst/>
                <a:ea typeface="Times New Roman" panose="02020603050405020304" pitchFamily="18" charset="0"/>
              </a:rPr>
              <a:t> et al., "Computer Vision based License Plate Detection for Automated Vehicle Parking Management System," 2020 11th IEEE Annual Ubiquitous Computing, Electronics &amp; Mobile Communication Conference (UEMCON), New York, NY, USA, 2020, pp. 0800-0805, </a:t>
            </a:r>
            <a:r>
              <a:rPr lang="en-US" sz="1800" dirty="0" err="1">
                <a:effectLst/>
                <a:ea typeface="Times New Roman" panose="02020603050405020304" pitchFamily="18" charset="0"/>
              </a:rPr>
              <a:t>doi</a:t>
            </a:r>
            <a:r>
              <a:rPr lang="en-US" sz="1800" dirty="0">
                <a:effectLst/>
                <a:ea typeface="Times New Roman" panose="02020603050405020304" pitchFamily="18" charset="0"/>
              </a:rPr>
              <a:t>: 10.1109/UEMCON51285.2020.9298091.</a:t>
            </a:r>
            <a:endParaRPr lang="en-IN" sz="1800" dirty="0">
              <a:effectLst/>
              <a:ea typeface="Times New Roman" panose="02020603050405020304" pitchFamily="18" charset="0"/>
            </a:endParaRPr>
          </a:p>
          <a:p>
            <a:pPr marL="342900" indent="-342900">
              <a:lnSpc>
                <a:spcPct val="150000"/>
              </a:lnSpc>
              <a:buFont typeface="+mj-lt"/>
              <a:buAutoNum type="arabicPeriod"/>
            </a:pPr>
            <a:r>
              <a:rPr lang="en-US" sz="1800" dirty="0">
                <a:effectLst/>
                <a:ea typeface="Times New Roman" panose="02020603050405020304" pitchFamily="18" charset="0"/>
              </a:rPr>
              <a:t> C. -H. Chuang, L. -W. Tsai, M. -S. Deng, J. -W. Hsieh and K. -C. Fan, "Vehicle </a:t>
            </a:r>
            <a:r>
              <a:rPr lang="en-US" sz="1800" dirty="0" err="1">
                <a:effectLst/>
                <a:ea typeface="Times New Roman" panose="02020603050405020304" pitchFamily="18" charset="0"/>
              </a:rPr>
              <a:t>licence</a:t>
            </a:r>
            <a:r>
              <a:rPr lang="en-US" sz="1800" dirty="0">
                <a:effectLst/>
                <a:ea typeface="Times New Roman" panose="02020603050405020304" pitchFamily="18" charset="0"/>
              </a:rPr>
              <a:t> plate recognition using super-resolution technique," 2014 11th IEEE International Conference on Advanced Video and Signal Based Surveillance (AVSS), Seoul, Korea (South), 2014, pp. 411-416, </a:t>
            </a:r>
            <a:r>
              <a:rPr lang="en-US" sz="1800" dirty="0" err="1">
                <a:effectLst/>
                <a:ea typeface="Times New Roman" panose="02020603050405020304" pitchFamily="18" charset="0"/>
              </a:rPr>
              <a:t>doi</a:t>
            </a:r>
            <a:r>
              <a:rPr lang="en-US" sz="1800" dirty="0">
                <a:effectLst/>
                <a:ea typeface="Times New Roman" panose="02020603050405020304" pitchFamily="18" charset="0"/>
              </a:rPr>
              <a:t>: 10.1109/AVSS.2014.6918703.</a:t>
            </a:r>
            <a:endParaRPr lang="en-IN" sz="1800" dirty="0">
              <a:effectLst/>
              <a:ea typeface="Times New Roman" panose="02020603050405020304" pitchFamily="18" charset="0"/>
            </a:endParaRPr>
          </a:p>
          <a:p>
            <a:pPr marL="342900" indent="-342900">
              <a:lnSpc>
                <a:spcPct val="150000"/>
              </a:lnSpc>
              <a:buFont typeface="+mj-lt"/>
              <a:buAutoNum type="arabicPeriod"/>
            </a:pPr>
            <a:r>
              <a:rPr lang="en-US" sz="1800" dirty="0">
                <a:effectLst/>
                <a:ea typeface="Times New Roman" panose="02020603050405020304" pitchFamily="18" charset="0"/>
              </a:rPr>
              <a:t> P. Kulkarni, A. Khatri, P. Banga and K. Shah, "Automatic Number Plate Recognition (ANPR) system for Indian conditions," 2009 19th International Conference </a:t>
            </a:r>
            <a:r>
              <a:rPr lang="en-US" sz="1800" dirty="0" err="1">
                <a:effectLst/>
                <a:ea typeface="Times New Roman" panose="02020603050405020304" pitchFamily="18" charset="0"/>
              </a:rPr>
              <a:t>Radioelektronika</a:t>
            </a:r>
            <a:r>
              <a:rPr lang="en-US" sz="1800" dirty="0">
                <a:effectLst/>
                <a:ea typeface="Times New Roman" panose="02020603050405020304" pitchFamily="18" charset="0"/>
              </a:rPr>
              <a:t>, Bratislava, Slovakia, 2009, pp. 111-114, </a:t>
            </a:r>
            <a:r>
              <a:rPr lang="en-US" sz="1800" dirty="0" err="1">
                <a:effectLst/>
                <a:ea typeface="Times New Roman" panose="02020603050405020304" pitchFamily="18" charset="0"/>
              </a:rPr>
              <a:t>doi</a:t>
            </a:r>
            <a:r>
              <a:rPr lang="en-US" sz="1800" dirty="0">
                <a:effectLst/>
                <a:ea typeface="Times New Roman" panose="02020603050405020304" pitchFamily="18" charset="0"/>
              </a:rPr>
              <a:t>: 10.1109/RADIOELEK.2009.5158763.</a:t>
            </a:r>
            <a:endParaRPr lang="en-IN" sz="1800" dirty="0">
              <a:effectLst/>
              <a:ea typeface="Times New Roman" panose="02020603050405020304" pitchFamily="18" charset="0"/>
            </a:endParaRPr>
          </a:p>
          <a:p>
            <a:pPr marL="0" indent="0">
              <a:lnSpc>
                <a:spcPct val="150000"/>
              </a:lnSpc>
              <a:buNone/>
            </a:pPr>
            <a:endParaRPr lang="en-IN" sz="1800" dirty="0">
              <a:effectLst/>
              <a:ea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0E71B-C19D-6D80-56B3-6909624467FF}"/>
              </a:ext>
            </a:extLst>
          </p:cNvPr>
          <p:cNvSpPr>
            <a:spLocks noGrp="1"/>
          </p:cNvSpPr>
          <p:nvPr>
            <p:ph idx="1"/>
          </p:nvPr>
        </p:nvSpPr>
        <p:spPr>
          <a:xfrm>
            <a:off x="838200" y="593952"/>
            <a:ext cx="10515600" cy="4808472"/>
          </a:xfrm>
        </p:spPr>
        <p:txBody>
          <a:bodyPr>
            <a:noAutofit/>
          </a:bodyPr>
          <a:lstStyle/>
          <a:p>
            <a:pPr marL="342900" indent="-342900">
              <a:lnSpc>
                <a:spcPct val="150000"/>
              </a:lnSpc>
              <a:buFont typeface="+mj-lt"/>
              <a:buAutoNum type="arabicPeriod" startAt="4"/>
            </a:pPr>
            <a:r>
              <a:rPr lang="en-US" sz="1800" dirty="0">
                <a:effectLst/>
                <a:latin typeface="Times New Roman" panose="02020603050405020304" pitchFamily="18" charset="0"/>
                <a:ea typeface="Times New Roman" panose="02020603050405020304" pitchFamily="18" charset="0"/>
              </a:rPr>
              <a:t>K. </a:t>
            </a:r>
            <a:r>
              <a:rPr lang="en-US" sz="1800" dirty="0" err="1">
                <a:effectLst/>
                <a:latin typeface="Times New Roman" panose="02020603050405020304" pitchFamily="18" charset="0"/>
                <a:ea typeface="Times New Roman" panose="02020603050405020304" pitchFamily="18" charset="0"/>
              </a:rPr>
              <a:t>Yogheedha</a:t>
            </a:r>
            <a:r>
              <a:rPr lang="en-US" sz="1800" dirty="0">
                <a:effectLst/>
                <a:latin typeface="Times New Roman" panose="02020603050405020304" pitchFamily="18" charset="0"/>
                <a:ea typeface="Times New Roman" panose="02020603050405020304" pitchFamily="18" charset="0"/>
              </a:rPr>
              <a:t>, A. S. A. Nasir, H. Jaafar and S. M. </a:t>
            </a:r>
            <a:r>
              <a:rPr lang="en-US" sz="1800" dirty="0" err="1">
                <a:effectLst/>
                <a:latin typeface="Times New Roman" panose="02020603050405020304" pitchFamily="18" charset="0"/>
                <a:ea typeface="Times New Roman" panose="02020603050405020304" pitchFamily="18" charset="0"/>
              </a:rPr>
              <a:t>Mamduh</a:t>
            </a:r>
            <a:r>
              <a:rPr lang="en-US" sz="1800" dirty="0">
                <a:effectLst/>
                <a:latin typeface="Times New Roman" panose="02020603050405020304" pitchFamily="18" charset="0"/>
                <a:ea typeface="Times New Roman" panose="02020603050405020304" pitchFamily="18" charset="0"/>
              </a:rPr>
              <a:t>, "Automatic Vehicle License Plate Recognition System Based on Image Processing and Template Matching Approach," 2018 International Conference on Computational Approach in Smart Systems Design and Applications (ICASSDA), Kuching, Malaysia, 2018, pp. 1-8,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10.1109/ICASSDA.2018.8477639.</a:t>
            </a:r>
            <a:endParaRPr lang="en-IN"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startAt="4"/>
            </a:pPr>
            <a:r>
              <a:rPr lang="en-US" sz="1800" dirty="0">
                <a:effectLst/>
                <a:latin typeface="Times New Roman" panose="02020603050405020304" pitchFamily="18" charset="0"/>
                <a:ea typeface="Times New Roman" panose="02020603050405020304" pitchFamily="18" charset="0"/>
              </a:rPr>
              <a:t>Y. Lyu, J. Gui, M. Wan and W. G. J. </a:t>
            </a:r>
            <a:r>
              <a:rPr lang="en-US" sz="1800" dirty="0" err="1">
                <a:effectLst/>
                <a:latin typeface="Times New Roman" panose="02020603050405020304" pitchFamily="18" charset="0"/>
                <a:ea typeface="Times New Roman" panose="02020603050405020304" pitchFamily="18" charset="0"/>
              </a:rPr>
              <a:t>Halfond</a:t>
            </a:r>
            <a:r>
              <a:rPr lang="en-US" sz="1800" dirty="0">
                <a:effectLst/>
                <a:latin typeface="Times New Roman" panose="02020603050405020304" pitchFamily="18" charset="0"/>
                <a:ea typeface="Times New Roman" panose="02020603050405020304" pitchFamily="18" charset="0"/>
              </a:rPr>
              <a:t>, "An Empirical Study of Local Database Usage in Android Applications," 2017 IEEE International Conference on Software Maintenance and Evolution (ICSME), Shanghai, China, 2017, pp. 444-455,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10.1109/ICSME.2017.75.</a:t>
            </a:r>
            <a:endParaRPr lang="en-IN"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startAt="4"/>
            </a:pPr>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Mojžišová</a:t>
            </a:r>
            <a:r>
              <a:rPr lang="en-US" sz="1800" dirty="0">
                <a:effectLst/>
                <a:latin typeface="Times New Roman" panose="02020603050405020304" pitchFamily="18" charset="0"/>
                <a:ea typeface="Times New Roman" panose="02020603050405020304" pitchFamily="18" charset="0"/>
              </a:rPr>
              <a:t> and M. </a:t>
            </a:r>
            <a:r>
              <a:rPr lang="en-US" sz="1800" dirty="0" err="1">
                <a:effectLst/>
                <a:latin typeface="Times New Roman" panose="02020603050405020304" pitchFamily="18" charset="0"/>
                <a:ea typeface="Times New Roman" panose="02020603050405020304" pitchFamily="18" charset="0"/>
              </a:rPr>
              <a:t>Mojžiš</a:t>
            </a:r>
            <a:r>
              <a:rPr lang="en-US" sz="1800" dirty="0">
                <a:effectLst/>
                <a:latin typeface="Times New Roman" panose="02020603050405020304" pitchFamily="18" charset="0"/>
                <a:ea typeface="Times New Roman" panose="02020603050405020304" pitchFamily="18" charset="0"/>
              </a:rPr>
              <a:t>, "Unified platform for the delivery of notifications to smartphones notification," Proceedings of the 13th International Carpathian Control Conference (ICCC), High Tatras, Slovakia, 2012, pp. 490-494,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1109/CarpathianCC.2012.6228693.</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p>
        </p:txBody>
      </p:sp>
    </p:spTree>
    <p:extLst>
      <p:ext uri="{BB962C8B-B14F-4D97-AF65-F5344CB8AC3E}">
        <p14:creationId xmlns:p14="http://schemas.microsoft.com/office/powerpoint/2010/main" val="205622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FFA58-BD56-8758-A03D-8CDF50D4EFE3}"/>
              </a:ext>
            </a:extLst>
          </p:cNvPr>
          <p:cNvSpPr>
            <a:spLocks noGrp="1"/>
          </p:cNvSpPr>
          <p:nvPr>
            <p:ph idx="1"/>
          </p:nvPr>
        </p:nvSpPr>
        <p:spPr>
          <a:xfrm>
            <a:off x="912845" y="883234"/>
            <a:ext cx="10515600" cy="4351338"/>
          </a:xfrm>
        </p:spPr>
        <p:txBody>
          <a:bodyPr/>
          <a:lstStyle/>
          <a:p>
            <a:pPr marL="342900" indent="-342900">
              <a:lnSpc>
                <a:spcPct val="150000"/>
              </a:lnSpc>
              <a:buFont typeface="+mj-lt"/>
              <a:buAutoNum type="arabicPeriod" startAt="7"/>
            </a:pPr>
            <a:r>
              <a:rPr lang="en-US" sz="1800" dirty="0">
                <a:effectLst/>
                <a:ea typeface="Times New Roman" panose="02020603050405020304" pitchFamily="18" charset="0"/>
              </a:rPr>
              <a:t>G. G. Desai and P. P. </a:t>
            </a:r>
            <a:r>
              <a:rPr lang="en-US" sz="1800" dirty="0" err="1">
                <a:effectLst/>
                <a:ea typeface="Times New Roman" panose="02020603050405020304" pitchFamily="18" charset="0"/>
              </a:rPr>
              <a:t>Bartakke</a:t>
            </a:r>
            <a:r>
              <a:rPr lang="en-US" sz="1800" dirty="0">
                <a:effectLst/>
                <a:ea typeface="Times New Roman" panose="02020603050405020304" pitchFamily="18" charset="0"/>
              </a:rPr>
              <a:t>, "Real-Time Implementation of Indian License Plate Recognition System," 2018 IEEE </a:t>
            </a:r>
            <a:r>
              <a:rPr lang="en-US" sz="1800" dirty="0" err="1">
                <a:effectLst/>
                <a:ea typeface="Times New Roman" panose="02020603050405020304" pitchFamily="18" charset="0"/>
              </a:rPr>
              <a:t>Punecon</a:t>
            </a:r>
            <a:r>
              <a:rPr lang="en-US" sz="1800" dirty="0">
                <a:effectLst/>
                <a:ea typeface="Times New Roman" panose="02020603050405020304" pitchFamily="18" charset="0"/>
              </a:rPr>
              <a:t>, Pune, India, 2018, pp. 1-5, </a:t>
            </a:r>
            <a:r>
              <a:rPr lang="en-US" sz="1800" dirty="0" err="1">
                <a:effectLst/>
                <a:ea typeface="Times New Roman" panose="02020603050405020304" pitchFamily="18" charset="0"/>
              </a:rPr>
              <a:t>doi</a:t>
            </a:r>
            <a:r>
              <a:rPr lang="en-US" sz="1800" dirty="0">
                <a:effectLst/>
                <a:ea typeface="Times New Roman" panose="02020603050405020304" pitchFamily="18" charset="0"/>
              </a:rPr>
              <a:t>: 10.1109/PUNECON.2018.8745419.</a:t>
            </a:r>
            <a:endParaRPr lang="en-IN" sz="1800" dirty="0">
              <a:effectLst/>
              <a:ea typeface="Times New Roman" panose="02020603050405020304" pitchFamily="18" charset="0"/>
            </a:endParaRPr>
          </a:p>
          <a:p>
            <a:pPr marL="342900" indent="-342900">
              <a:lnSpc>
                <a:spcPct val="150000"/>
              </a:lnSpc>
              <a:buFont typeface="+mj-lt"/>
              <a:buAutoNum type="arabicPeriod" startAt="7"/>
            </a:pPr>
            <a:r>
              <a:rPr lang="en-US" sz="1800" dirty="0" err="1">
                <a:effectLst/>
                <a:ea typeface="Times New Roman" panose="02020603050405020304" pitchFamily="18" charset="0"/>
              </a:rPr>
              <a:t>Khawas</a:t>
            </a:r>
            <a:r>
              <a:rPr lang="en-US" sz="1800" dirty="0">
                <a:effectLst/>
                <a:ea typeface="Times New Roman" panose="02020603050405020304" pitchFamily="18" charset="0"/>
              </a:rPr>
              <a:t>, </a:t>
            </a:r>
            <a:r>
              <a:rPr lang="en-US" sz="1800" dirty="0" err="1">
                <a:effectLst/>
                <a:ea typeface="Times New Roman" panose="02020603050405020304" pitchFamily="18" charset="0"/>
              </a:rPr>
              <a:t>Chunnu</a:t>
            </a:r>
            <a:r>
              <a:rPr lang="en-US" sz="1800" dirty="0">
                <a:effectLst/>
                <a:ea typeface="Times New Roman" panose="02020603050405020304" pitchFamily="18" charset="0"/>
              </a:rPr>
              <a:t> &amp; Shah, Pritam. (2018). Application of Firebase in Android App Development-A Study. International Journal of Computer Applications. 179. 49-53. 10.5120/ijca2018917200.</a:t>
            </a:r>
            <a:endParaRPr lang="en-IN" sz="1800" dirty="0">
              <a:effectLst/>
              <a:ea typeface="Times New Roman" panose="02020603050405020304" pitchFamily="18" charset="0"/>
            </a:endParaRPr>
          </a:p>
          <a:p>
            <a:pPr marL="342900" indent="-342900">
              <a:lnSpc>
                <a:spcPct val="150000"/>
              </a:lnSpc>
              <a:buFont typeface="+mj-lt"/>
              <a:buAutoNum type="arabicPeriod" startAt="7"/>
            </a:pPr>
            <a:r>
              <a:rPr lang="en-US" sz="1800" dirty="0">
                <a:effectLst/>
                <a:ea typeface="Times New Roman" panose="02020603050405020304" pitchFamily="18" charset="0"/>
              </a:rPr>
              <a:t>N. P. Ap, T. </a:t>
            </a:r>
            <a:r>
              <a:rPr lang="en-US" sz="1800" dirty="0" err="1">
                <a:effectLst/>
                <a:ea typeface="Times New Roman" panose="02020603050405020304" pitchFamily="18" charset="0"/>
              </a:rPr>
              <a:t>Vigneshwaran</a:t>
            </a:r>
            <a:r>
              <a:rPr lang="en-US" sz="1800" dirty="0">
                <a:effectLst/>
                <a:ea typeface="Times New Roman" panose="02020603050405020304" pitchFamily="18" charset="0"/>
              </a:rPr>
              <a:t>, M. S. </a:t>
            </a:r>
            <a:r>
              <a:rPr lang="en-US" sz="1800" dirty="0" err="1">
                <a:effectLst/>
                <a:ea typeface="Times New Roman" panose="02020603050405020304" pitchFamily="18" charset="0"/>
              </a:rPr>
              <a:t>Arappradhan</a:t>
            </a:r>
            <a:r>
              <a:rPr lang="en-US" sz="1800" dirty="0">
                <a:effectLst/>
                <a:ea typeface="Times New Roman" panose="02020603050405020304" pitchFamily="18" charset="0"/>
              </a:rPr>
              <a:t> and R. </a:t>
            </a:r>
            <a:r>
              <a:rPr lang="en-US" sz="1800" dirty="0" err="1">
                <a:effectLst/>
                <a:ea typeface="Times New Roman" panose="02020603050405020304" pitchFamily="18" charset="0"/>
              </a:rPr>
              <a:t>Madhanraj</a:t>
            </a:r>
            <a:r>
              <a:rPr lang="en-US" sz="1800" dirty="0">
                <a:effectLst/>
                <a:ea typeface="Times New Roman" panose="02020603050405020304" pitchFamily="18" charset="0"/>
              </a:rPr>
              <a:t>, "Automatic Number Plate Detection in Vehicles using Faster R-CNN," 2020 International Conference on System, Computation, Automation and Networking (ICSCAN), Pondicherry, India, 2020, pp. 1-6, </a:t>
            </a:r>
            <a:r>
              <a:rPr lang="en-US" sz="1800" dirty="0" err="1">
                <a:effectLst/>
                <a:ea typeface="Times New Roman" panose="02020603050405020304" pitchFamily="18" charset="0"/>
              </a:rPr>
              <a:t>doi</a:t>
            </a:r>
            <a:r>
              <a:rPr lang="en-US" sz="1800" dirty="0">
                <a:effectLst/>
                <a:ea typeface="Times New Roman" panose="02020603050405020304" pitchFamily="18" charset="0"/>
              </a:rPr>
              <a:t>: 10.1109/ICSCAN49426.2020.9262400.</a:t>
            </a:r>
            <a:endParaRPr lang="en-IN" sz="1800" dirty="0">
              <a:effectLst/>
              <a:ea typeface="Times New Roman" panose="02020603050405020304" pitchFamily="18" charset="0"/>
            </a:endParaRPr>
          </a:p>
          <a:p>
            <a:pPr marL="514350" indent="-514350">
              <a:buFont typeface="+mj-lt"/>
              <a:buAutoNum type="arabicPeriod" startAt="7"/>
            </a:pPr>
            <a:endParaRPr lang="en-IN" dirty="0"/>
          </a:p>
        </p:txBody>
      </p:sp>
    </p:spTree>
    <p:extLst>
      <p:ext uri="{BB962C8B-B14F-4D97-AF65-F5344CB8AC3E}">
        <p14:creationId xmlns:p14="http://schemas.microsoft.com/office/powerpoint/2010/main" val="108580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GB" b="1" dirty="0"/>
              <a:t>Publication Details</a:t>
            </a:r>
          </a:p>
        </p:txBody>
      </p:sp>
      <p:sp>
        <p:nvSpPr>
          <p:cNvPr id="3" name="Content Placeholder 2"/>
          <p:cNvSpPr>
            <a:spLocks noGrp="1"/>
          </p:cNvSpPr>
          <p:nvPr>
            <p:ph idx="1"/>
          </p:nvPr>
        </p:nvSpPr>
        <p:spPr>
          <a:xfrm>
            <a:off x="838200" y="1253331"/>
            <a:ext cx="10515600" cy="4351338"/>
          </a:xfrm>
        </p:spPr>
        <p:txBody>
          <a:bodyPr/>
          <a:lstStyle/>
          <a:p>
            <a:r>
              <a:rPr lang="en-US" dirty="0"/>
              <a:t>Paper Title - Automated Vehicle Entry and Exit Management for Residency</a:t>
            </a:r>
          </a:p>
          <a:p>
            <a:r>
              <a:rPr lang="en-US" dirty="0"/>
              <a:t>Published site - </a:t>
            </a:r>
            <a:r>
              <a:rPr lang="en-US" dirty="0">
                <a:hlinkClick r:id="rId2"/>
              </a:rPr>
              <a:t>https://www.ijircce.com/</a:t>
            </a:r>
            <a:endParaRPr lang="en-US" dirty="0"/>
          </a:p>
          <a:p>
            <a:r>
              <a:rPr lang="en-US" dirty="0"/>
              <a:t>Date of Issue – 12 / 01 / 2024</a:t>
            </a:r>
            <a:endParaRPr lang="en-GB" dirty="0"/>
          </a:p>
        </p:txBody>
      </p:sp>
    </p:spTree>
    <p:extLst>
      <p:ext uri="{BB962C8B-B14F-4D97-AF65-F5344CB8AC3E}">
        <p14:creationId xmlns:p14="http://schemas.microsoft.com/office/powerpoint/2010/main" val="625457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517715"/>
            <a:ext cx="10515600" cy="4351338"/>
          </a:xfrm>
        </p:spPr>
        <p:txBody>
          <a:bodyPr>
            <a:noAutofit/>
          </a:bodyPr>
          <a:lstStyle/>
          <a:p>
            <a:pPr marL="0" indent="0">
              <a:buNone/>
            </a:pPr>
            <a:r>
              <a:rPr lang="en-US" sz="2000" dirty="0"/>
              <a:t>The cited papers offer comprehensive insights into various aspects of license plate recognition systems and related technologies:</a:t>
            </a:r>
          </a:p>
          <a:p>
            <a:pPr marL="0" indent="0">
              <a:buNone/>
            </a:pPr>
            <a:r>
              <a:rPr lang="en-US" sz="2000" b="1" dirty="0"/>
              <a:t>1. Plate Detection and Character Recognition:</a:t>
            </a:r>
          </a:p>
          <a:p>
            <a:pPr marL="457200" lvl="1" indent="0">
              <a:buNone/>
            </a:pPr>
            <a:r>
              <a:rPr lang="en-US" sz="2000" dirty="0"/>
              <a:t>- Papers delve into methods for localizing license plates within images using color, edges, and          character-based approaches. They discuss techniques for character recognition, utilizing raw data or feature extraction methods for accuracy.</a:t>
            </a:r>
          </a:p>
          <a:p>
            <a:pPr marL="0" indent="0">
              <a:buNone/>
            </a:pPr>
            <a:r>
              <a:rPr lang="en-US" sz="2000" b="1" dirty="0"/>
              <a:t>2. Database Management and Notification Systems:</a:t>
            </a:r>
          </a:p>
          <a:p>
            <a:pPr marL="457200" lvl="1" indent="0">
              <a:buNone/>
            </a:pPr>
            <a:r>
              <a:rPr lang="en-US" sz="2000" dirty="0"/>
              <a:t>- They highlight challenges in mobile app database usage, emphasizing security vulnerabilities and resource-intensive operations. Additionally, they explore the design of notification systems focusing on stateless interactions and data formats.</a:t>
            </a:r>
          </a:p>
          <a:p>
            <a:pPr marL="0" indent="0">
              <a:buNone/>
            </a:pPr>
            <a:r>
              <a:rPr lang="en-US" sz="2000" b="1" dirty="0"/>
              <a:t>3. Technological Advancements in License Plate Recognition:</a:t>
            </a:r>
          </a:p>
          <a:p>
            <a:pPr marL="457200" lvl="1" indent="0">
              <a:buNone/>
            </a:pPr>
            <a:r>
              <a:rPr lang="en-US" sz="2000" dirty="0"/>
              <a:t>- Studies showcase technological advancements like OCR, YOLO, and CNN-based approaches, demonstrating their pivotal role in automating vehicle control systems.</a:t>
            </a:r>
          </a:p>
          <a:p>
            <a:endParaRPr lang="en-US" sz="2000" dirty="0"/>
          </a:p>
          <a:p>
            <a:pPr marL="0" indent="0">
              <a:buNone/>
            </a:pPr>
            <a:endParaRPr lang="en-US" sz="20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01BA8-F82A-6BC8-225F-17034960DB5C}"/>
              </a:ext>
            </a:extLst>
          </p:cNvPr>
          <p:cNvSpPr txBox="1"/>
          <p:nvPr/>
        </p:nvSpPr>
        <p:spPr>
          <a:xfrm>
            <a:off x="811764" y="644979"/>
            <a:ext cx="10245012" cy="5016758"/>
          </a:xfrm>
          <a:prstGeom prst="rect">
            <a:avLst/>
          </a:prstGeom>
          <a:noFill/>
        </p:spPr>
        <p:txBody>
          <a:bodyPr wrap="square" rtlCol="0">
            <a:spAutoFit/>
          </a:bodyPr>
          <a:lstStyle/>
          <a:p>
            <a:pPr algn="l"/>
            <a:r>
              <a:rPr lang="en-US" sz="2000" b="1" i="0" dirty="0">
                <a:effectLst/>
                <a:latin typeface="Söhne"/>
              </a:rPr>
              <a:t>4. OCR and Image Processing Techniques:</a:t>
            </a:r>
            <a:endParaRPr lang="en-US" sz="2000" b="0" i="0" dirty="0">
              <a:effectLst/>
              <a:latin typeface="Söhne"/>
            </a:endParaRPr>
          </a:p>
          <a:p>
            <a:pPr lvl="1" algn="l"/>
            <a:r>
              <a:rPr lang="en-US" sz="2000" b="0" i="0" dirty="0">
                <a:effectLst/>
                <a:latin typeface="Söhne"/>
              </a:rPr>
              <a:t>-They outline detailed procedures for optimizing text extraction from images, involving noise reduction, binarization, and character enhancement techniques using OpenCV and Tesseract.</a:t>
            </a:r>
          </a:p>
          <a:p>
            <a:pPr algn="l"/>
            <a:r>
              <a:rPr lang="en-US" sz="2000" b="1" dirty="0">
                <a:latin typeface="Söhne"/>
              </a:rPr>
              <a:t>5</a:t>
            </a:r>
            <a:r>
              <a:rPr lang="en-US" sz="2000" b="1" i="0" dirty="0">
                <a:effectLst/>
                <a:latin typeface="Söhne"/>
              </a:rPr>
              <a:t>. Use of CNN, RCNN, and ResNet in License Plate Recognition:</a:t>
            </a:r>
            <a:endParaRPr lang="en-US" sz="2000" b="0" i="0" dirty="0">
              <a:effectLst/>
              <a:latin typeface="Söhne"/>
            </a:endParaRPr>
          </a:p>
          <a:p>
            <a:pPr lvl="1" algn="l"/>
            <a:r>
              <a:rPr lang="en-US" sz="2000" b="0" i="0" dirty="0">
                <a:effectLst/>
                <a:latin typeface="Söhne"/>
              </a:rPr>
              <a:t>-Research papers discuss the use of CNN, RCNN, and ResNet architectures for feature mapping, object detection, and character recognition, improving efficiency and accuracy in license plate detection systems.</a:t>
            </a:r>
          </a:p>
          <a:p>
            <a:r>
              <a:rPr lang="en-US" sz="2000" b="0" i="0" dirty="0">
                <a:effectLst/>
                <a:latin typeface="Söhne"/>
              </a:rPr>
              <a:t>6. </a:t>
            </a:r>
            <a:r>
              <a:rPr lang="en-US" sz="2000" b="1" i="0" dirty="0">
                <a:effectLst/>
                <a:latin typeface="Söhne"/>
              </a:rPr>
              <a:t>Database Connection and Firebase Integration:</a:t>
            </a:r>
            <a:endParaRPr lang="en-US" sz="2000" dirty="0">
              <a:latin typeface="Söhne"/>
            </a:endParaRPr>
          </a:p>
          <a:p>
            <a:pPr lvl="1"/>
            <a:r>
              <a:rPr lang="en-US" sz="2000" b="0" i="0" dirty="0">
                <a:effectLst/>
                <a:latin typeface="Söhne"/>
              </a:rPr>
              <a:t>-Papers explore the application of Firebase in Android app development, highlighting its   secure database connections, real-time features, and advantages in app efficiency.</a:t>
            </a:r>
          </a:p>
          <a:p>
            <a:pPr algn="l"/>
            <a:endParaRPr lang="en-US" sz="2000" b="0" i="0" dirty="0">
              <a:effectLst/>
              <a:latin typeface="Söhne"/>
            </a:endParaRPr>
          </a:p>
          <a:p>
            <a:pPr algn="l"/>
            <a:r>
              <a:rPr lang="en-US" sz="2000" b="0" i="0" dirty="0">
                <a:effectLst/>
                <a:latin typeface="Söhne"/>
              </a:rPr>
              <a:t>These studies collectively address various components crucial for license plate recognition systems, encompassing plate detection, character recognition, database management, notification systems, image processing, and the integration of advanced technologies like CNN, RCNN, and ResNet for improved performance and accuracy.</a:t>
            </a:r>
          </a:p>
          <a:p>
            <a:endParaRPr lang="en-IN" sz="2000" dirty="0"/>
          </a:p>
        </p:txBody>
      </p:sp>
    </p:spTree>
    <p:extLst>
      <p:ext uri="{BB962C8B-B14F-4D97-AF65-F5344CB8AC3E}">
        <p14:creationId xmlns:p14="http://schemas.microsoft.com/office/powerpoint/2010/main" val="97255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150"/>
            <a:ext cx="10515600" cy="1325563"/>
          </a:xfrm>
        </p:spPr>
        <p:txBody>
          <a:bodyPr/>
          <a:lstStyle/>
          <a:p>
            <a:r>
              <a:rPr lang="en-GB" b="1" dirty="0"/>
              <a:t>Research Gaps Identified</a:t>
            </a:r>
          </a:p>
        </p:txBody>
      </p:sp>
      <p:sp>
        <p:nvSpPr>
          <p:cNvPr id="3" name="Content Placeholder 2"/>
          <p:cNvSpPr>
            <a:spLocks noGrp="1"/>
          </p:cNvSpPr>
          <p:nvPr>
            <p:ph idx="1"/>
          </p:nvPr>
        </p:nvSpPr>
        <p:spPr>
          <a:xfrm>
            <a:off x="838200" y="1349763"/>
            <a:ext cx="10515600" cy="4351338"/>
          </a:xfrm>
        </p:spPr>
        <p:txBody>
          <a:bodyPr>
            <a:noAutofit/>
          </a:bodyPr>
          <a:lstStyle/>
          <a:p>
            <a:pPr marL="0" indent="0">
              <a:buNone/>
            </a:pPr>
            <a:r>
              <a:rPr lang="en-US" sz="2000" dirty="0"/>
              <a:t>The existing literature on Automatic Number Plate Recognition (ANPR) emphasizes efficient system development, advanced neural networks for accuracy, and robust database management for community living. However, research gaps include:</a:t>
            </a:r>
          </a:p>
          <a:p>
            <a:pPr marL="0" indent="0">
              <a:buNone/>
            </a:pPr>
            <a:r>
              <a:rPr lang="en-US" sz="2000" b="1" dirty="0"/>
              <a:t>1. Comprehensive Community Integration:</a:t>
            </a:r>
          </a:p>
          <a:p>
            <a:pPr marL="457200" lvl="1" indent="0">
              <a:buNone/>
            </a:pPr>
            <a:r>
              <a:rPr lang="en-US" sz="2000" dirty="0"/>
              <a:t>- Existing studies may lack extensive coverage on integrating number plate systems into broader community management, including access control and its impact on residential area security.</a:t>
            </a:r>
          </a:p>
          <a:p>
            <a:pPr marL="0" indent="0">
              <a:buNone/>
            </a:pPr>
            <a:r>
              <a:rPr lang="en-US" sz="2000" b="1" dirty="0"/>
              <a:t>2. User Experience and Customization:</a:t>
            </a:r>
          </a:p>
          <a:p>
            <a:pPr marL="457200" lvl="1" indent="0">
              <a:buNone/>
            </a:pPr>
            <a:r>
              <a:rPr lang="en-US" sz="2000" dirty="0"/>
              <a:t>- Research gaps exist in exploring user experience and customization levels for residents within the notification system, addressing their preferences and security needs in residential societies.</a:t>
            </a:r>
          </a:p>
          <a:p>
            <a:pPr marL="0" indent="0">
              <a:buNone/>
            </a:pPr>
            <a:r>
              <a:rPr lang="en-US" sz="2000" b="1" dirty="0"/>
              <a:t>3. Real-time Data Sync and Security:</a:t>
            </a:r>
          </a:p>
          <a:p>
            <a:pPr marL="457200" lvl="1" indent="0">
              <a:buNone/>
            </a:pPr>
            <a:r>
              <a:rPr lang="en-US" sz="2000" dirty="0"/>
              <a:t>- Further research is needed to delve into real-time data synchronization and robust security protocols within residential area management, ensuring secure and efficient operation of number plate detection systems.</a:t>
            </a:r>
            <a:endParaRPr lang="en-GB" sz="2000"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819"/>
            <a:ext cx="10515600" cy="1325563"/>
          </a:xfrm>
        </p:spPr>
        <p:txBody>
          <a:bodyPr/>
          <a:lstStyle/>
          <a:p>
            <a:r>
              <a:rPr lang="en-GB" b="1" dirty="0"/>
              <a:t>Proposed Methodology</a:t>
            </a:r>
          </a:p>
        </p:txBody>
      </p:sp>
      <p:sp>
        <p:nvSpPr>
          <p:cNvPr id="3" name="Content Placeholder 2"/>
          <p:cNvSpPr>
            <a:spLocks noGrp="1"/>
          </p:cNvSpPr>
          <p:nvPr>
            <p:ph idx="1"/>
          </p:nvPr>
        </p:nvSpPr>
        <p:spPr>
          <a:xfrm>
            <a:off x="838200" y="1461731"/>
            <a:ext cx="10515600" cy="4351338"/>
          </a:xfrm>
        </p:spPr>
        <p:txBody>
          <a:bodyPr>
            <a:noAutofit/>
          </a:bodyPr>
          <a:lstStyle/>
          <a:p>
            <a:pPr marL="0" indent="0">
              <a:buNone/>
            </a:pPr>
            <a:r>
              <a:rPr lang="en-GB" sz="2000" dirty="0"/>
              <a:t>The methodology for Number Plate Recognition (NPR) emphasizes advanced neural network integration for accurate identification, spanning distinct stages:</a:t>
            </a:r>
          </a:p>
          <a:p>
            <a:pPr marL="0" indent="0">
              <a:buNone/>
            </a:pPr>
            <a:endParaRPr lang="en-GB" sz="2000" b="1" dirty="0"/>
          </a:p>
          <a:p>
            <a:pPr marL="0" indent="0">
              <a:buNone/>
            </a:pPr>
            <a:r>
              <a:rPr lang="en-GB" sz="2000" b="1" dirty="0"/>
              <a:t>1. Data Preparation:</a:t>
            </a:r>
          </a:p>
          <a:p>
            <a:pPr marL="0" indent="0">
              <a:buNone/>
            </a:pPr>
            <a:r>
              <a:rPr lang="en-GB" sz="2000" dirty="0"/>
              <a:t>   - Curate a diverse dataset of number plate images and apply preprocessing techniques for improved quality.</a:t>
            </a:r>
          </a:p>
          <a:p>
            <a:pPr marL="0" indent="0">
              <a:buNone/>
            </a:pPr>
            <a:endParaRPr lang="en-GB" sz="2000" b="1" dirty="0"/>
          </a:p>
          <a:p>
            <a:pPr marL="0" indent="0">
              <a:buNone/>
            </a:pPr>
            <a:r>
              <a:rPr lang="en-GB" sz="2000" b="1" dirty="0"/>
              <a:t>2. Model Integration and Training:</a:t>
            </a:r>
          </a:p>
          <a:p>
            <a:pPr marL="0" indent="0">
              <a:buNone/>
            </a:pPr>
            <a:r>
              <a:rPr lang="en-GB" sz="2000" dirty="0"/>
              <a:t>   - Configure CNN, RCNN, Resolution Network, and YOLO for object detection and train the model using the prepared dataset.</a:t>
            </a:r>
          </a:p>
          <a:p>
            <a:pPr marL="0" indent="0">
              <a:buNone/>
            </a:pP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6C729-84ED-3BEE-5EE6-01EFA3650E1F}"/>
              </a:ext>
            </a:extLst>
          </p:cNvPr>
          <p:cNvSpPr txBox="1"/>
          <p:nvPr/>
        </p:nvSpPr>
        <p:spPr>
          <a:xfrm>
            <a:off x="740228" y="905069"/>
            <a:ext cx="10307217" cy="4370427"/>
          </a:xfrm>
          <a:prstGeom prst="rect">
            <a:avLst/>
          </a:prstGeom>
          <a:noFill/>
        </p:spPr>
        <p:txBody>
          <a:bodyPr wrap="square" rtlCol="0">
            <a:spAutoFit/>
          </a:bodyPr>
          <a:lstStyle/>
          <a:p>
            <a:pPr marL="0" indent="0">
              <a:buNone/>
            </a:pPr>
            <a:r>
              <a:rPr lang="en-GB" sz="2000" dirty="0"/>
              <a:t>Database Management focuses on efficient data handling through Firebase and SQLite:</a:t>
            </a:r>
          </a:p>
          <a:p>
            <a:pPr marL="0" indent="0">
              <a:buNone/>
            </a:pPr>
            <a:endParaRPr lang="en-GB" sz="2000" b="1" dirty="0"/>
          </a:p>
          <a:p>
            <a:pPr marL="0" indent="0">
              <a:buNone/>
            </a:pPr>
            <a:r>
              <a:rPr lang="en-GB" sz="2000" b="1" dirty="0"/>
              <a:t>1. Firebase Database Setup:</a:t>
            </a:r>
          </a:p>
          <a:p>
            <a:pPr marL="0" indent="0">
              <a:buNone/>
            </a:pPr>
            <a:r>
              <a:rPr lang="en-GB" sz="2000" dirty="0"/>
              <a:t>   - Design a robust schema capturing vehicle, plate, and entry/exit data, utilizing Firebase's NoSQL capabilities.</a:t>
            </a:r>
          </a:p>
          <a:p>
            <a:pPr marL="0" indent="0">
              <a:buNone/>
            </a:pPr>
            <a:endParaRPr lang="en-GB" sz="2000" b="1" dirty="0"/>
          </a:p>
          <a:p>
            <a:pPr marL="0" indent="0">
              <a:buNone/>
            </a:pPr>
            <a:r>
              <a:rPr lang="en-GB" sz="2000" b="1" dirty="0"/>
              <a:t>2. Real-time Data Management:</a:t>
            </a:r>
          </a:p>
          <a:p>
            <a:pPr marL="0" indent="0">
              <a:buNone/>
            </a:pPr>
            <a:r>
              <a:rPr lang="en-GB" sz="2000" dirty="0"/>
              <a:t>   - Integrate Firebase Realtime Database for dynamic data, ensuring seamless synchronization across devices.</a:t>
            </a:r>
          </a:p>
          <a:p>
            <a:pPr marL="0" indent="0">
              <a:buNone/>
            </a:pPr>
            <a:endParaRPr lang="en-GB" sz="2000" b="1" dirty="0"/>
          </a:p>
          <a:p>
            <a:pPr marL="0" indent="0">
              <a:buNone/>
            </a:pPr>
            <a:r>
              <a:rPr lang="en-GB" sz="2000" b="1" dirty="0"/>
              <a:t>3. Offline Capability and Structured Data Management:</a:t>
            </a:r>
          </a:p>
          <a:p>
            <a:pPr marL="0" indent="0">
              <a:buNone/>
            </a:pPr>
            <a:r>
              <a:rPr lang="en-GB" sz="2000" dirty="0"/>
              <a:t>   - Employ Firebase for offline data management and complement with SQLite for structured data like registration</a:t>
            </a:r>
            <a:r>
              <a:rPr lang="en-GB" sz="1800" dirty="0"/>
              <a:t>.</a:t>
            </a:r>
          </a:p>
          <a:p>
            <a:pPr marL="0" indent="0">
              <a:buNone/>
            </a:pPr>
            <a:endParaRPr lang="en-GB" sz="1800" dirty="0"/>
          </a:p>
        </p:txBody>
      </p:sp>
    </p:spTree>
    <p:extLst>
      <p:ext uri="{BB962C8B-B14F-4D97-AF65-F5344CB8AC3E}">
        <p14:creationId xmlns:p14="http://schemas.microsoft.com/office/powerpoint/2010/main" val="128541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D072E-8188-0D60-1E16-205396C015C5}"/>
              </a:ext>
            </a:extLst>
          </p:cNvPr>
          <p:cNvSpPr txBox="1"/>
          <p:nvPr/>
        </p:nvSpPr>
        <p:spPr>
          <a:xfrm>
            <a:off x="783772" y="797183"/>
            <a:ext cx="10328988" cy="5016758"/>
          </a:xfrm>
          <a:prstGeom prst="rect">
            <a:avLst/>
          </a:prstGeom>
          <a:noFill/>
        </p:spPr>
        <p:txBody>
          <a:bodyPr wrap="square" rtlCol="0">
            <a:spAutoFit/>
          </a:bodyPr>
          <a:lstStyle/>
          <a:p>
            <a:pPr marL="0" indent="0">
              <a:buNone/>
            </a:pPr>
            <a:r>
              <a:rPr lang="en-GB" sz="2000" dirty="0"/>
              <a:t>Notification Services leverage Firebase Cloud Messaging and Android's Notification Manager:</a:t>
            </a:r>
          </a:p>
          <a:p>
            <a:pPr marL="0" indent="0">
              <a:buNone/>
            </a:pPr>
            <a:endParaRPr lang="en-GB" sz="2000" dirty="0"/>
          </a:p>
          <a:p>
            <a:pPr marL="0" indent="0">
              <a:buNone/>
            </a:pPr>
            <a:r>
              <a:rPr lang="en-GB" sz="2000" b="1" dirty="0"/>
              <a:t>1. Notification Implementation:</a:t>
            </a:r>
          </a:p>
          <a:p>
            <a:pPr marL="0" indent="0">
              <a:buNone/>
            </a:pPr>
            <a:r>
              <a:rPr lang="en-GB" sz="2000" dirty="0"/>
              <a:t>   - Use Android's tools to create notifications with key properties like title, text, and icons.</a:t>
            </a:r>
          </a:p>
          <a:p>
            <a:pPr marL="0" indent="0">
              <a:buNone/>
            </a:pPr>
            <a:endParaRPr lang="en-GB" sz="2000" dirty="0"/>
          </a:p>
          <a:p>
            <a:pPr marL="0" indent="0">
              <a:buNone/>
            </a:pPr>
            <a:r>
              <a:rPr lang="en-GB" sz="2000" b="1" dirty="0"/>
              <a:t>2. User Interaction Handling:</a:t>
            </a:r>
          </a:p>
          <a:p>
            <a:pPr marL="0" indent="0">
              <a:buNone/>
            </a:pPr>
            <a:r>
              <a:rPr lang="en-GB" sz="2000" dirty="0"/>
              <a:t>   - Specify user interactions via Intents and PendingIntents and implement optional features like notification channels for user preferences.</a:t>
            </a:r>
          </a:p>
          <a:p>
            <a:pPr marL="0" indent="0">
              <a:buNone/>
            </a:pPr>
            <a:endParaRPr lang="en-GB" sz="2000" dirty="0"/>
          </a:p>
          <a:p>
            <a:pPr marL="0" indent="0">
              <a:buNone/>
            </a:pPr>
            <a:r>
              <a:rPr lang="en-GB" sz="2000" b="1" dirty="0"/>
              <a:t>3. Message Delivery and Notification Channels:</a:t>
            </a:r>
          </a:p>
          <a:p>
            <a:pPr marL="0" indent="0">
              <a:buNone/>
            </a:pPr>
            <a:r>
              <a:rPr lang="en-GB" sz="2000" dirty="0"/>
              <a:t>   - Ensure reliable message delivery to Android devices and implement notification channels for user choice and customization.</a:t>
            </a:r>
          </a:p>
          <a:p>
            <a:pPr marL="0" indent="0">
              <a:buNone/>
            </a:pPr>
            <a:endParaRPr lang="en-GB" sz="2000" dirty="0"/>
          </a:p>
          <a:p>
            <a:pPr marL="0" indent="0">
              <a:buNone/>
            </a:pPr>
            <a:r>
              <a:rPr lang="en-GB" sz="2000" dirty="0"/>
              <a:t>Adhering to this methodology ensures the project implements a robust NPR system, efficient database management, and effective user communication through well-crafted notifications.</a:t>
            </a:r>
          </a:p>
          <a:p>
            <a:endParaRPr lang="en-IN" sz="2000" dirty="0"/>
          </a:p>
        </p:txBody>
      </p:sp>
    </p:spTree>
    <p:extLst>
      <p:ext uri="{BB962C8B-B14F-4D97-AF65-F5344CB8AC3E}">
        <p14:creationId xmlns:p14="http://schemas.microsoft.com/office/powerpoint/2010/main" val="250904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70"/>
            <a:ext cx="10515600" cy="1325563"/>
          </a:xfrm>
        </p:spPr>
        <p:txBody>
          <a:bodyPr/>
          <a:lstStyle/>
          <a:p>
            <a:r>
              <a:rPr lang="en-GB" b="1" dirty="0"/>
              <a:t>Objectives</a:t>
            </a:r>
          </a:p>
        </p:txBody>
      </p:sp>
      <p:sp>
        <p:nvSpPr>
          <p:cNvPr id="3" name="Content Placeholder 2"/>
          <p:cNvSpPr>
            <a:spLocks noGrp="1"/>
          </p:cNvSpPr>
          <p:nvPr>
            <p:ph idx="1"/>
          </p:nvPr>
        </p:nvSpPr>
        <p:spPr>
          <a:xfrm>
            <a:off x="931506" y="1097837"/>
            <a:ext cx="10515600" cy="4351338"/>
          </a:xfrm>
        </p:spPr>
        <p:txBody>
          <a:bodyPr>
            <a:noAutofit/>
          </a:bodyPr>
          <a:lstStyle/>
          <a:p>
            <a:pPr marL="0" indent="0">
              <a:buNone/>
            </a:pPr>
            <a:r>
              <a:rPr lang="en-US" sz="2000" dirty="0"/>
              <a:t>This project aims to:</a:t>
            </a:r>
          </a:p>
          <a:p>
            <a:pPr marL="0" indent="0">
              <a:buNone/>
            </a:pPr>
            <a:r>
              <a:rPr lang="en-US" sz="2000" dirty="0"/>
              <a:t>1</a:t>
            </a:r>
            <a:r>
              <a:rPr lang="en-US" sz="2000" b="1" dirty="0"/>
              <a:t>. Develop an Efficient ANPR System:</a:t>
            </a:r>
          </a:p>
          <a:p>
            <a:pPr marL="457200" lvl="1" indent="0">
              <a:buNone/>
            </a:pPr>
            <a:r>
              <a:rPr lang="en-US" sz="2000" dirty="0"/>
              <a:t>- Utilize Open ALPR library in an Android app for swift and accurate vehicle identification during residential community entry/exit.</a:t>
            </a:r>
          </a:p>
          <a:p>
            <a:pPr marL="457200" lvl="1" indent="0">
              <a:buNone/>
            </a:pPr>
            <a:r>
              <a:rPr lang="en-US" sz="2000" dirty="0"/>
              <a:t>- Implement real-time SMS notifications to registered residents about their vehicles' movements for heightened security and convenience.</a:t>
            </a:r>
          </a:p>
          <a:p>
            <a:pPr marL="0" indent="0">
              <a:buNone/>
            </a:pPr>
            <a:r>
              <a:rPr lang="en-US" sz="2000" b="1" dirty="0"/>
              <a:t>2. Ensure Comprehensive Security Measures:</a:t>
            </a:r>
          </a:p>
          <a:p>
            <a:pPr marL="457200" lvl="1" indent="0">
              <a:buNone/>
            </a:pPr>
            <a:r>
              <a:rPr lang="en-US" sz="2000" dirty="0"/>
              <a:t>- Incorporate robust database management and customizable notification preferences to identify unregistered or unauthorized vehicles, prioritizing security within the residential community.</a:t>
            </a:r>
          </a:p>
          <a:p>
            <a:pPr marL="0" indent="0">
              <a:buNone/>
            </a:pPr>
            <a:r>
              <a:rPr lang="en-US" sz="2000" b="1" dirty="0"/>
              <a:t>3. Streamline Vehicle Access and Security:</a:t>
            </a:r>
          </a:p>
          <a:p>
            <a:pPr marL="457200" lvl="1" indent="0">
              <a:buNone/>
            </a:pPr>
            <a:r>
              <a:rPr lang="en-US" sz="2000" dirty="0"/>
              <a:t>- Focus on enhancing residential vehicle access and security by offering a hassle-free management solution for residents, emphasizing the superior license plate recognition capabilities of Open ALPR over OpenCV.</a:t>
            </a:r>
            <a:endParaRPr lang="en-GB" sz="2000"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177</TotalTime>
  <Words>2373</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Söhne</vt:lpstr>
      <vt:lpstr>Times New Roman</vt:lpstr>
      <vt:lpstr>Verdana</vt:lpstr>
      <vt:lpstr>Presidency University 45 Yrs</vt:lpstr>
      <vt:lpstr>      Automated Vehicle Entry and Exit Management for Residency </vt:lpstr>
      <vt:lpstr>Introduction</vt:lpstr>
      <vt:lpstr>Literature Review</vt:lpstr>
      <vt:lpstr>PowerPoint Presentation</vt:lpstr>
      <vt:lpstr>Research Gaps Identified</vt:lpstr>
      <vt:lpstr>Proposed Methodology</vt:lpstr>
      <vt:lpstr>PowerPoint Presentation</vt:lpstr>
      <vt:lpstr>PowerPoint Presentation</vt:lpstr>
      <vt:lpstr>Objectives</vt:lpstr>
      <vt:lpstr>System Design &amp; Implementation</vt:lpstr>
      <vt:lpstr>PowerPoint Presentation</vt:lpstr>
      <vt:lpstr>PowerPoint Presentation</vt:lpstr>
      <vt:lpstr>Timeline of Project</vt:lpstr>
      <vt:lpstr>PowerPoint Presentation</vt:lpstr>
      <vt:lpstr>Outcomes / Results Obtained</vt:lpstr>
      <vt:lpstr>PowerPoint Presentation</vt:lpstr>
      <vt:lpstr>Conclusion</vt:lpstr>
      <vt:lpstr>Output</vt:lpstr>
      <vt:lpstr>Output</vt:lpstr>
      <vt:lpstr>Output</vt:lpstr>
      <vt:lpstr>References</vt:lpstr>
      <vt:lpstr>PowerPoint Presentation</vt:lpstr>
      <vt:lpstr>PowerPoint Presentation</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Yadav</cp:lastModifiedBy>
  <cp:revision>27</cp:revision>
  <dcterms:created xsi:type="dcterms:W3CDTF">2023-03-16T03:26:27Z</dcterms:created>
  <dcterms:modified xsi:type="dcterms:W3CDTF">2024-01-16T08:28:43Z</dcterms:modified>
</cp:coreProperties>
</file>