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81" r:id="rId2"/>
    <p:sldId id="268" r:id="rId3"/>
    <p:sldId id="265" r:id="rId4"/>
    <p:sldId id="267" r:id="rId5"/>
    <p:sldId id="261" r:id="rId6"/>
    <p:sldId id="269" r:id="rId7"/>
    <p:sldId id="285" r:id="rId8"/>
    <p:sldId id="270" r:id="rId9"/>
    <p:sldId id="284" r:id="rId10"/>
    <p:sldId id="271" r:id="rId11"/>
    <p:sldId id="272" r:id="rId12"/>
    <p:sldId id="273" r:id="rId13"/>
    <p:sldId id="274" r:id="rId14"/>
    <p:sldId id="289" r:id="rId15"/>
    <p:sldId id="290" r:id="rId16"/>
    <p:sldId id="280" r:id="rId17"/>
    <p:sldId id="277" r:id="rId18"/>
    <p:sldId id="282" r:id="rId19"/>
    <p:sldId id="283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Jo</a:t>
            </a:r>
            <a:r>
              <a:rPr lang="en-US" baseline="0"/>
              <a:t>b Satisfaction V/s Attriton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4242379534088835E-2"/>
          <c:y val="9.7366084762771948E-2"/>
          <c:w val="0.7636233982190993"/>
          <c:h val="0.841735438536293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Sheet2!$B$5:$B$7</c:f>
              <c:numCache>
                <c:formatCode>General</c:formatCode>
                <c:ptCount val="2"/>
                <c:pt idx="0">
                  <c:v>407</c:v>
                </c:pt>
                <c:pt idx="1">
                  <c:v>52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Sheet2!$C$5:$C$7</c:f>
              <c:numCache>
                <c:formatCode>General</c:formatCode>
                <c:ptCount val="2"/>
                <c:pt idx="0">
                  <c:v>234</c:v>
                </c:pt>
                <c:pt idx="1">
                  <c:v>46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Sheet2!$D$5:$D$7</c:f>
              <c:numCache>
                <c:formatCode>General</c:formatCode>
                <c:ptCount val="2"/>
                <c:pt idx="0">
                  <c:v>369</c:v>
                </c:pt>
                <c:pt idx="1">
                  <c:v>73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Sheet2!$E$5:$E$7</c:f>
              <c:numCache>
                <c:formatCode>General</c:formatCode>
                <c:ptCount val="2"/>
                <c:pt idx="0">
                  <c:v>223</c:v>
                </c:pt>
                <c:pt idx="1">
                  <c:v>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783504"/>
        <c:axId val="135973528"/>
      </c:barChart>
      <c:catAx>
        <c:axId val="13678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73528"/>
        <c:crosses val="autoZero"/>
        <c:auto val="1"/>
        <c:lblAlgn val="ctr"/>
        <c:lblOffset val="100"/>
        <c:noMultiLvlLbl val="0"/>
      </c:catAx>
      <c:valAx>
        <c:axId val="13597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8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3161D-77C4-4E16-8E4C-9B176ACB9F89}" type="datetimeFigureOut">
              <a:rPr lang="en-US" smtClean="0"/>
              <a:t>23/06/2019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455B2-D7A9-4489-BA9C-67025B41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55B2-D7A9-4489-BA9C-67025B4103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79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55B2-D7A9-4489-BA9C-67025B4103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6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966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174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D1C14C-A143-42F5-B247-D0E800131009}" type="datetimeFigureOut">
              <a:rPr lang="en-US" smtClean="0"/>
              <a:pPr/>
              <a:t>23/06/2019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pPr/>
              <a:t>23/06/2019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pPr/>
              <a:t>23/06/2019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pPr/>
              <a:t>23/06/2019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pPr/>
              <a:t>23/06/2019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pPr/>
              <a:t>23/06/2019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pPr/>
              <a:t>23/06/2019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pPr/>
              <a:t>23/06/2019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pPr/>
              <a:t>23/06/2019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pPr/>
              <a:t>23/06/2019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D1C14C-A143-42F5-B247-D0E800131009}" type="datetimeFigureOut">
              <a:rPr lang="en-US" smtClean="0"/>
              <a:pPr/>
              <a:t>23/06/2019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ED1C14C-A143-42F5-B247-D0E800131009}" type="datetimeFigureOut">
              <a:rPr lang="en-US" smtClean="0"/>
              <a:pPr/>
              <a:t>23/06/2019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339166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DATA SCIENCE</a:t>
            </a:r>
            <a:endParaRPr lang="en-IN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4026090" y="2947917"/>
            <a:ext cx="392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Group Project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3635539"/>
            <a:ext cx="109728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1400" b="1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sz="1400" b="1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1400" b="1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Logistic regression is a regression model where the dependent variable is Categorical.</a:t>
            </a:r>
          </a:p>
          <a:p>
            <a:pPr>
              <a:buFont typeface="Wingdings" pitchFamily="2" charset="2"/>
              <a:buChar char="Ø"/>
            </a:pP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this case we have only two values Attrition within Employees whether Yes / No.</a:t>
            </a:r>
            <a:endParaRPr lang="en-IN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OBJECTIVE:</a:t>
            </a:r>
            <a:b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study the effect of different factors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 Attrition</a:t>
            </a:r>
            <a:endParaRPr lang="en-IN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161" y="1746913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Used: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3360" y="2936932"/>
            <a:ext cx="94420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BINARY LOGISTIC REGRESSION</a:t>
            </a: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835" y="674688"/>
            <a:ext cx="10972800" cy="4525963"/>
          </a:xfrm>
        </p:spPr>
        <p:txBody>
          <a:bodyPr>
            <a:normAutofit/>
          </a:bodyPr>
          <a:lstStyle/>
          <a:p>
            <a:r>
              <a:rPr lang="en-IN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Binary logistic regression model is given by</a:t>
            </a:r>
            <a:endParaRPr lang="en-US" sz="1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1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54664" y="1474103"/>
            <a:ext cx="3137263" cy="11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2680065" y="1702794"/>
            <a:ext cx="1841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mbria Math" pitchFamily="18" charset="0"/>
                <a:ea typeface="Times New Roman" pitchFamily="18" charset="0"/>
                <a:cs typeface="Times New Roman" pitchFamily="18" charset="0"/>
              </a:rPr>
              <a:t>Π</a:t>
            </a:r>
            <a:r>
              <a:rPr lang="en-US" sz="40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(X)   </a:t>
            </a:r>
            <a:r>
              <a:rPr lang="en-US" sz="4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=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677767" y="3300886"/>
            <a:ext cx="69712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Where, </a:t>
            </a:r>
          </a:p>
          <a:p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Π(X): Conditional probability that the outcome is present, </a:t>
            </a:r>
          </a:p>
          <a:p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i.e. Pr(Y=1|X)</a:t>
            </a:r>
          </a:p>
          <a:p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use the transformation called </a:t>
            </a:r>
            <a:r>
              <a:rPr lang="en-IN" sz="1400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logit</a:t>
            </a:r>
            <a:r>
              <a:rPr lang="en-IN" sz="1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which forces the prediction equation to predict values between 0 and 1.</a:t>
            </a:r>
          </a:p>
          <a:p>
            <a:r>
              <a:rPr lang="en-IN" sz="1400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Logit</a:t>
            </a:r>
            <a:r>
              <a:rPr lang="en-IN" sz="1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transformation of above model</a:t>
            </a:r>
            <a:r>
              <a:rPr lang="en-IN" sz="1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</a:p>
          <a:p>
            <a:r>
              <a:rPr lang="en-IN" sz="1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 =</a:t>
            </a:r>
            <a:r>
              <a:rPr lang="el-G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β0+Σβ1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iX1i+</a:t>
            </a:r>
            <a:r>
              <a:rPr lang="el-G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Σβ2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iX2i+......+</a:t>
            </a:r>
            <a:r>
              <a:rPr lang="el-GR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Σβ</a:t>
            </a:r>
            <a:r>
              <a:rPr lang="en-IN" sz="1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piXpi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buNone/>
            </a:pP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Where, </a:t>
            </a:r>
          </a:p>
          <a:p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g(x): </a:t>
            </a:r>
            <a:r>
              <a:rPr lang="en-IN" sz="1400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Logit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transformation of the probability of the event </a:t>
            </a:r>
          </a:p>
          <a:p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β0: Intercept of the regression variables. </a:t>
            </a:r>
          </a:p>
          <a:p>
            <a:r>
              <a:rPr lang="en-IN" sz="1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βi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Slope of </a:t>
            </a:r>
            <a:r>
              <a:rPr lang="en-IN" sz="1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ith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regression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6076"/>
            <a:ext cx="10972800" cy="4525963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Dependent Variable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4825" y="2965270"/>
            <a:ext cx="54345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Independent Variables:</a:t>
            </a:r>
          </a:p>
          <a:p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IN" sz="14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Gender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IN" sz="14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Age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IN" sz="14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Education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IN" sz="14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Environment </a:t>
            </a:r>
            <a:r>
              <a:rPr lang="en-IN" sz="1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Statisfaction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IN" sz="14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JobInvolvement</a:t>
            </a:r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IN" sz="14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JobSatisfaction</a:t>
            </a:r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IN" sz="14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PerformanceRating</a:t>
            </a:r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23 more…</a:t>
            </a:r>
            <a:endParaRPr lang="en-US" sz="1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1106" y="156102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9059" y="1285281"/>
            <a:ext cx="412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Y= 1 (Yes)</a:t>
            </a:r>
          </a:p>
          <a:p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Y= 0 (No)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142" t="22528" r="27308" b="34002"/>
          <a:stretch/>
        </p:blipFill>
        <p:spPr>
          <a:xfrm>
            <a:off x="4722126" y="3174839"/>
            <a:ext cx="7369790" cy="31799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60609" y="2485610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Logistic Model: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572" y="69701"/>
            <a:ext cx="10972800" cy="1143000"/>
          </a:xfrm>
        </p:spPr>
        <p:txBody>
          <a:bodyPr/>
          <a:lstStyle/>
          <a:p>
            <a:r>
              <a:rPr lang="en-US" dirty="0" smtClean="0"/>
              <a:t>SUMMARY OF STEPWISE REGRESSION</a:t>
            </a:r>
            <a:endParaRPr lang="en-IN" dirty="0"/>
          </a:p>
        </p:txBody>
      </p:sp>
      <p:pic>
        <p:nvPicPr>
          <p:cNvPr id="4098" name="Picture 2" descr="C:\Users\TATA\Downloads\ANOVA Tabl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400" t="5373" r="29133" b="8618"/>
          <a:stretch/>
        </p:blipFill>
        <p:spPr bwMode="auto">
          <a:xfrm>
            <a:off x="377588" y="1212701"/>
            <a:ext cx="8561696" cy="505162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16454" y="1992573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Significant Variables: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62113" y="2429301"/>
            <a:ext cx="304442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DistanceFromHome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NumCompaniesWorked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StockOptionLevel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TotalWorkingyears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YearsInCurrentRole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YearsSinceLastPromotion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BusinessTravel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EducationField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EnvironmentalSatisfaction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JobInvolvement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jobSatisfaction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OverTime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RelationshipSatisfaction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Worklifebalance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885714" cy="70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None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VARIANCE INFULATION FACTOR(VIF):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VIF</a:t>
            </a:r>
            <a:r>
              <a:rPr lang="en-US" sz="14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stands for Variance Inflation Factor. During regression analysis, 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VIF</a:t>
            </a:r>
            <a:r>
              <a:rPr lang="en-US" sz="14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assesses whether factors are correlated to each other (multicollinearity), which could affect p-values and the model isn't going to be as reliable.</a:t>
            </a:r>
            <a:endParaRPr sz="14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None/>
            </a:pP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5" name="Google Shape;215;p14" descr="C:\Users\TATA\Downloads\VIF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0693" t="24421" r="24140" b="21500"/>
          <a:stretch/>
        </p:blipFill>
        <p:spPr>
          <a:xfrm>
            <a:off x="613954" y="992776"/>
            <a:ext cx="7642800" cy="27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 txBox="1"/>
          <p:nvPr/>
        </p:nvSpPr>
        <p:spPr>
          <a:xfrm>
            <a:off x="940526" y="3905794"/>
            <a:ext cx="100719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Concordance and Discordance for Training Model</a:t>
            </a:r>
            <a:endParaRPr sz="2800" b="1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17" name="Google Shape;217;p14" descr="C:\Users\TATA\Downloads\Training Model Accuracy.png"/>
          <p:cNvPicPr preferRelativeResize="0"/>
          <p:nvPr/>
        </p:nvPicPr>
        <p:blipFill rotWithShape="1">
          <a:blip r:embed="rId4">
            <a:alphaModFix/>
          </a:blip>
          <a:srcRect l="22367" t="16757" r="51961" b="34063"/>
          <a:stretch/>
        </p:blipFill>
        <p:spPr>
          <a:xfrm>
            <a:off x="1528549" y="4382600"/>
            <a:ext cx="4103940" cy="223992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4"/>
          <p:cNvSpPr txBox="1"/>
          <p:nvPr/>
        </p:nvSpPr>
        <p:spPr>
          <a:xfrm>
            <a:off x="9253182" y="1740933"/>
            <a:ext cx="2760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All GVIFs less than 5</a:t>
            </a:r>
            <a:endParaRPr sz="18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397087" y="5104263"/>
            <a:ext cx="477406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Criteria: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High Concordance, Low Discordance 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low Tied Pair, Better the model.</a:t>
            </a:r>
            <a:endParaRPr sz="18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4334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>
            <a:spLocks noGrp="1"/>
          </p:cNvSpPr>
          <p:nvPr>
            <p:ph type="title"/>
          </p:nvPr>
        </p:nvSpPr>
        <p:spPr>
          <a:xfrm>
            <a:off x="623250" y="233050"/>
            <a:ext cx="109728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None/>
            </a:pPr>
            <a:r>
              <a:rPr lang="en-US" sz="2800">
                <a:latin typeface="Verdana"/>
                <a:ea typeface="Verdana"/>
                <a:cs typeface="Verdana"/>
                <a:sym typeface="Verdana"/>
              </a:rPr>
              <a:t>ODDS RATIO:</a:t>
            </a:r>
            <a:r>
              <a:rPr lang="en-US" sz="14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odds ratio measures the strength of association between a predictor and the response variable of interest.</a:t>
            </a:r>
            <a:endParaRPr sz="1400" b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None/>
            </a:pP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5" name="Google Shape;225;p15" descr="C:\Users\TATA\Downloads\ODDS1 (1).png"/>
          <p:cNvPicPr preferRelativeResize="0"/>
          <p:nvPr/>
        </p:nvPicPr>
        <p:blipFill rotWithShape="1">
          <a:blip r:embed="rId3">
            <a:alphaModFix/>
          </a:blip>
          <a:srcRect r="53744"/>
          <a:stretch/>
        </p:blipFill>
        <p:spPr>
          <a:xfrm>
            <a:off x="696534" y="899401"/>
            <a:ext cx="5413113" cy="4826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5" descr="C:\Users\TATA\Downloads\ODD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r="50864"/>
          <a:stretch/>
        </p:blipFill>
        <p:spPr>
          <a:xfrm>
            <a:off x="6283434" y="952382"/>
            <a:ext cx="5507142" cy="481426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5"/>
          <p:cNvSpPr txBox="1"/>
          <p:nvPr/>
        </p:nvSpPr>
        <p:spPr>
          <a:xfrm>
            <a:off x="696534" y="5766651"/>
            <a:ext cx="103332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Interpretation: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For Female V/S Male: The odds of females Attrition are 1.3797 times larger than the odds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of Males Attrition.</a:t>
            </a:r>
            <a:endParaRPr sz="18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2437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ACCURACY OF MODEL </a:t>
            </a:r>
            <a:endParaRPr lang="en-IN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879" y="1232972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pic>
        <p:nvPicPr>
          <p:cNvPr id="10242" name="Picture 2" descr="C:\Users\TATA\Downloads\Testing Model Accuracy.png"/>
          <p:cNvPicPr>
            <a:picLocks noChangeAspect="1" noChangeArrowheads="1"/>
          </p:cNvPicPr>
          <p:nvPr/>
        </p:nvPicPr>
        <p:blipFill rotWithShape="1">
          <a:blip r:embed="rId2" cstate="print"/>
          <a:srcRect l="19061" t="8427" r="30906" b="30210"/>
          <a:stretch/>
        </p:blipFill>
        <p:spPr bwMode="auto">
          <a:xfrm>
            <a:off x="409431" y="1602304"/>
            <a:ext cx="6851177" cy="385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68787" y="3398293"/>
            <a:ext cx="2940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Sensitivity: 0.8624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Specificity: 0.9091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Accuracy  : 0.8638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Kappa      : 0.2477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and AUC of MODEL:</a:t>
            </a:r>
            <a:endParaRPr lang="en-IN" dirty="0"/>
          </a:p>
        </p:txBody>
      </p:sp>
      <p:pic>
        <p:nvPicPr>
          <p:cNvPr id="7170" name="Picture 2" descr="C:\Users\TATA\Downloads\ROC and AUC.png"/>
          <p:cNvPicPr>
            <a:picLocks noChangeAspect="1" noChangeArrowheads="1"/>
          </p:cNvPicPr>
          <p:nvPr/>
        </p:nvPicPr>
        <p:blipFill>
          <a:blip r:embed="rId2" cstate="print"/>
          <a:srcRect l="15005" t="3654" r="32503" b="2377"/>
          <a:stretch>
            <a:fillRect/>
          </a:stretch>
        </p:blipFill>
        <p:spPr bwMode="auto">
          <a:xfrm>
            <a:off x="5323600" y="1287350"/>
            <a:ext cx="5730051" cy="4467498"/>
          </a:xfrm>
          <a:prstGeom prst="rect">
            <a:avLst/>
          </a:prstGeom>
          <a:noFill/>
        </p:spPr>
      </p:pic>
      <p:pic>
        <p:nvPicPr>
          <p:cNvPr id="7171" name="Picture 3" descr="C:\Users\TATA\Downloads\ROC curve.png"/>
          <p:cNvPicPr>
            <a:picLocks noChangeAspect="1" noChangeArrowheads="1"/>
          </p:cNvPicPr>
          <p:nvPr/>
        </p:nvPicPr>
        <p:blipFill>
          <a:blip r:embed="rId3" cstate="print"/>
          <a:srcRect l="17675" t="5952" r="30612"/>
          <a:stretch>
            <a:fillRect/>
          </a:stretch>
        </p:blipFill>
        <p:spPr bwMode="auto">
          <a:xfrm>
            <a:off x="111521" y="1417638"/>
            <a:ext cx="5212079" cy="44453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33" y="464024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OBJECTIVE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433" y="1110355"/>
            <a:ext cx="528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Is </a:t>
            </a:r>
            <a:r>
              <a:rPr lang="en-US" dirty="0"/>
              <a:t>distance from home a case for </a:t>
            </a:r>
            <a:r>
              <a:rPr lang="en-US" dirty="0" smtClean="0"/>
              <a:t>attrition?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1570" y="1705970"/>
            <a:ext cx="71705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DistanceFromHome</a:t>
            </a:r>
            <a:r>
              <a:rPr lang="en-US" dirty="0"/>
              <a:t>                Estimate=   4.149e-02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which </a:t>
            </a:r>
            <a:r>
              <a:rPr lang="en-US" dirty="0"/>
              <a:t>means a unit increase in Distance from home increases </a:t>
            </a:r>
          </a:p>
          <a:p>
            <a:r>
              <a:rPr lang="en-US" dirty="0" smtClean="0"/>
              <a:t>chance </a:t>
            </a:r>
            <a:r>
              <a:rPr lang="en-US" dirty="0"/>
              <a:t>of Attrition by 0.0415 times...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558" y="163772"/>
            <a:ext cx="85186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OBJECTIVE:</a:t>
            </a:r>
            <a:r>
              <a:rPr lang="en-US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Build classification models to predict which employee is likely to </a:t>
            </a:r>
            <a:r>
              <a:rPr lang="en-US" b="1" dirty="0" smtClean="0"/>
              <a:t>churn?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093" y="1583140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Decision Tree: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4" y="2021218"/>
            <a:ext cx="5363570" cy="3983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9540" y="176056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SVM: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35" y="2129892"/>
            <a:ext cx="5515064" cy="38751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9738" y="6258426"/>
            <a:ext cx="78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Since SVM model looks </a:t>
            </a:r>
            <a:r>
              <a:rPr lang="en-US" b="1" dirty="0" err="1" smtClean="0"/>
              <a:t>overfitted</a:t>
            </a:r>
            <a:r>
              <a:rPr lang="en-US" b="1" dirty="0" smtClean="0"/>
              <a:t> will proceed with Decision Tree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4758"/>
            <a:ext cx="10972800" cy="4525963"/>
          </a:xfrm>
        </p:spPr>
        <p:txBody>
          <a:bodyPr/>
          <a:lstStyle/>
          <a:p>
            <a:r>
              <a:rPr lang="en-US" sz="1400" dirty="0"/>
              <a:t>T</a:t>
            </a:r>
            <a:r>
              <a:rPr lang="en-US" sz="1400" dirty="0" smtClean="0"/>
              <a:t>he </a:t>
            </a:r>
            <a:r>
              <a:rPr lang="en-US" sz="1400" dirty="0"/>
              <a:t>dataset for IBM HR </a:t>
            </a:r>
            <a:r>
              <a:rPr lang="en-US" sz="1400" dirty="0" smtClean="0"/>
              <a:t>Analytics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which contains different attributes of an employee. Employee Number is the primary key. </a:t>
            </a:r>
            <a:endParaRPr lang="en-US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Structure : 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1470 observations, 35 variables.</a:t>
            </a:r>
          </a:p>
          <a:p>
            <a:pPr>
              <a:buNone/>
            </a:pP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183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Dataset Description</a:t>
            </a:r>
            <a:endParaRPr lang="en-IN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60" y="2594621"/>
            <a:ext cx="9944100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5" y="3398293"/>
            <a:ext cx="8193348" cy="3338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11988" y="5090615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the prune plot</a:t>
            </a:r>
          </a:p>
          <a:p>
            <a:r>
              <a:rPr lang="en-US" dirty="0" smtClean="0"/>
              <a:t>12 trees can be extracted.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986" t="19734" r="6571" b="14653"/>
          <a:stretch/>
        </p:blipFill>
        <p:spPr>
          <a:xfrm>
            <a:off x="590842" y="858130"/>
            <a:ext cx="10986868" cy="27713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317" y="37982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Tree: Based on </a:t>
            </a:r>
            <a:r>
              <a:rPr lang="en-US" dirty="0" err="1" smtClean="0"/>
              <a:t>OverTime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385" y="703385"/>
            <a:ext cx="2629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Final Decision Tree: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240" y="1103495"/>
            <a:ext cx="8259198" cy="4294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32849" y="6105378"/>
            <a:ext cx="6636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Interpretation: </a:t>
            </a:r>
            <a:r>
              <a:rPr lang="en-US" dirty="0" err="1" smtClean="0"/>
              <a:t>OverTIme</a:t>
            </a:r>
            <a:r>
              <a:rPr lang="en-US" dirty="0" smtClean="0"/>
              <a:t>=Yes-</a:t>
            </a:r>
            <a:r>
              <a:rPr lang="en-US" dirty="0" err="1" smtClean="0"/>
              <a:t>TotlWOrkingYears</a:t>
            </a:r>
            <a:r>
              <a:rPr lang="en-US" dirty="0" smtClean="0"/>
              <a:t>&gt;2.5-</a:t>
            </a:r>
          </a:p>
          <a:p>
            <a:r>
              <a:rPr lang="en-US" dirty="0"/>
              <a:t> </a:t>
            </a:r>
            <a:r>
              <a:rPr lang="en-US" dirty="0" err="1" smtClean="0"/>
              <a:t>JobRole:Research</a:t>
            </a:r>
            <a:r>
              <a:rPr lang="en-US" dirty="0" smtClean="0"/>
              <a:t> Scientist, chance is NO Attrition.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1861" t="2706" r="-16743" b="1353"/>
          <a:stretch/>
        </p:blipFill>
        <p:spPr>
          <a:xfrm>
            <a:off x="8651744" y="1778757"/>
            <a:ext cx="4873187" cy="3434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27403" y="110349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Accuracy: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08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5952" y="2294506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8488907" y="5657671"/>
            <a:ext cx="3591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-Presented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Rahul Singh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Tejas</a:t>
            </a:r>
            <a:r>
              <a:rPr lang="en-US" dirty="0" smtClean="0"/>
              <a:t> </a:t>
            </a:r>
            <a:r>
              <a:rPr lang="en-US" dirty="0" err="1" smtClean="0"/>
              <a:t>Nalawade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Laxminarayan</a:t>
            </a:r>
            <a:r>
              <a:rPr lang="en-US" dirty="0" smtClean="0"/>
              <a:t> </a:t>
            </a:r>
            <a:r>
              <a:rPr lang="en-US" dirty="0" err="1" smtClean="0"/>
              <a:t>Vishwakarma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>
            <a:extLst>
              <a:ext uri="{FF2B5EF4-FFF2-40B4-BE49-F238E27FC236}">
                <a16:creationId xmlns="" xmlns:a16="http://schemas.microsoft.com/office/drawing/2014/main" id="{43503461-E1DD-4AD2-A318-2EA8D16287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5"/>
          <a:stretch/>
        </p:blipFill>
        <p:spPr>
          <a:xfrm>
            <a:off x="5609230" y="955343"/>
            <a:ext cx="6582770" cy="4396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2" y="504968"/>
            <a:ext cx="5005330" cy="4749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39028" y="504968"/>
            <a:ext cx="193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Arial Black" panose="020B0A04020102020204" pitchFamily="34" charset="0"/>
              </a:rPr>
              <a:t>E</a:t>
            </a:r>
            <a:r>
              <a:rPr lang="en-US" sz="2400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ducation</a:t>
            </a:r>
            <a:endParaRPr lang="en-US" sz="24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7481" y="5813946"/>
            <a:ext cx="841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data involves 60% males where as there were maximum Bachelors </a:t>
            </a:r>
          </a:p>
          <a:p>
            <a:r>
              <a:rPr lang="en-US" dirty="0" smtClean="0"/>
              <a:t>and Masters under study.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797320"/>
              </p:ext>
            </p:extLst>
          </p:nvPr>
        </p:nvGraphicFramePr>
        <p:xfrm>
          <a:off x="443741" y="550200"/>
          <a:ext cx="5205456" cy="483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slide7">
            <a:extLst>
              <a:ext uri="{FF2B5EF4-FFF2-40B4-BE49-F238E27FC236}">
                <a16:creationId xmlns:a16="http://schemas.microsoft.com/office/drawing/2014/main" xmlns="" id="{47FE1E7D-0F58-43D3-AE92-EE568801B4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3" y="805218"/>
            <a:ext cx="6048108" cy="4759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2388" y="5854890"/>
            <a:ext cx="10735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Bar chart showing Attrition pretty less for all the satisfaction levels.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From the line chart we can see the Research &amp; Development department has the highest </a:t>
            </a:r>
          </a:p>
          <a:p>
            <a:r>
              <a:rPr lang="en-US" dirty="0" smtClean="0"/>
              <a:t>Satisfaction level where as Human Resources being Neutral.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">
            <a:extLst>
              <a:ext uri="{FF2B5EF4-FFF2-40B4-BE49-F238E27FC236}">
                <a16:creationId xmlns:a16="http://schemas.microsoft.com/office/drawing/2014/main" xmlns="" id="{6B266008-30A8-4B32-AF70-9957D6BE6B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8"/>
          <a:stretch/>
        </p:blipFill>
        <p:spPr>
          <a:xfrm>
            <a:off x="98758" y="696036"/>
            <a:ext cx="8306114" cy="4986314"/>
          </a:xfrm>
          <a:prstGeom prst="rect">
            <a:avLst/>
          </a:prstGeom>
        </p:spPr>
      </p:pic>
      <p:pic>
        <p:nvPicPr>
          <p:cNvPr id="4" name="slide2">
            <a:extLst>
              <a:ext uri="{FF2B5EF4-FFF2-40B4-BE49-F238E27FC236}">
                <a16:creationId xmlns:a16="http://schemas.microsoft.com/office/drawing/2014/main" xmlns="" id="{AA995727-9908-4297-B779-7D1C78882E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0" r="16819"/>
          <a:stretch/>
        </p:blipFill>
        <p:spPr>
          <a:xfrm>
            <a:off x="7970293" y="491319"/>
            <a:ext cx="4148919" cy="51910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2448" y="347597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 </a:t>
            </a:r>
            <a:r>
              <a:rPr lang="en-US" b="1" dirty="0" err="1" smtClean="0"/>
              <a:t>Exp</a:t>
            </a:r>
            <a:r>
              <a:rPr lang="en-US" b="1" dirty="0" smtClean="0"/>
              <a:t> V/S Attrition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028370" y="162931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Gender V/S Attrition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7797" y="6018663"/>
            <a:ext cx="1032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From the above plots we can say that as Experience increases Attrition becomes steady.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Where from the bar we can say that gender did not affected in attrition rate.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4024" y="245660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Structure of the Data:</a:t>
            </a:r>
          </a:p>
        </p:txBody>
      </p:sp>
      <p:pic>
        <p:nvPicPr>
          <p:cNvPr id="8" name="Picture 2" descr="C:\Users\TATA\Downloads\Structure of da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024" y="1173709"/>
            <a:ext cx="10324247" cy="494904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719183" y="3944203"/>
            <a:ext cx="4289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dataset consists of</a:t>
            </a:r>
          </a:p>
          <a:p>
            <a:r>
              <a:rPr lang="en-US" dirty="0" smtClean="0"/>
              <a:t>Categorical and Numerical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Attrition is the target Variable.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71797" y="3944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588" y="138161"/>
            <a:ext cx="10972800" cy="1143000"/>
          </a:xfrm>
        </p:spPr>
        <p:txBody>
          <a:bodyPr/>
          <a:lstStyle/>
          <a:p>
            <a:r>
              <a:rPr lang="en-US" dirty="0" smtClean="0"/>
              <a:t>Feature Selection: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588" y="1281161"/>
            <a:ext cx="1093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remove variables with zero or less impact based on low entropy which means </a:t>
            </a:r>
          </a:p>
          <a:p>
            <a:r>
              <a:rPr lang="en-US" dirty="0"/>
              <a:t> </a:t>
            </a:r>
            <a:r>
              <a:rPr lang="en-US" dirty="0" smtClean="0"/>
              <a:t>   low uncertainty and zero </a:t>
            </a:r>
            <a:r>
              <a:rPr lang="en-US" dirty="0"/>
              <a:t>or </a:t>
            </a:r>
            <a:r>
              <a:rPr lang="en-US" dirty="0" smtClean="0"/>
              <a:t>low </a:t>
            </a:r>
            <a:r>
              <a:rPr lang="en-US" dirty="0"/>
              <a:t>variance means no impact of variable on </a:t>
            </a:r>
            <a:r>
              <a:rPr lang="en-US" dirty="0" smtClean="0"/>
              <a:t>dependent variable.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3" y="2586707"/>
            <a:ext cx="4908716" cy="967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330" y="2586707"/>
            <a:ext cx="4837845" cy="967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275" y="4421875"/>
            <a:ext cx="814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Also: </a:t>
            </a:r>
            <a:r>
              <a:rPr lang="en-US" dirty="0" err="1" smtClean="0"/>
              <a:t>EmployNumber</a:t>
            </a:r>
            <a:r>
              <a:rPr lang="en-US" dirty="0" smtClean="0"/>
              <a:t> is being Removed since Unique Values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351" y="45549"/>
            <a:ext cx="10972800" cy="77039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Exploratory Data Analysis</a:t>
            </a:r>
            <a:endParaRPr lang="en-IN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976789"/>
            <a:ext cx="6296167" cy="2295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751" y="791571"/>
            <a:ext cx="4046491" cy="2480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0376" y="65509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Summary: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8214" y="3440638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Missing Values: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033439" y="5633328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missing values</a:t>
            </a:r>
          </a:p>
          <a:p>
            <a:r>
              <a:rPr lang="en-US" dirty="0" smtClean="0"/>
              <a:t> in the data.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51" y="3830463"/>
            <a:ext cx="78105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TATA\Downloads\trted Boxplot.png"/>
          <p:cNvPicPr>
            <a:picLocks noChangeAspect="1" noChangeArrowheads="1"/>
          </p:cNvPicPr>
          <p:nvPr/>
        </p:nvPicPr>
        <p:blipFill>
          <a:blip r:embed="rId3" cstate="print"/>
          <a:srcRect t="8609" r="3507" b="10343"/>
          <a:stretch>
            <a:fillRect/>
          </a:stretch>
        </p:blipFill>
        <p:spPr bwMode="auto">
          <a:xfrm>
            <a:off x="872416" y="3849974"/>
            <a:ext cx="9962865" cy="2769190"/>
          </a:xfrm>
          <a:prstGeom prst="rect">
            <a:avLst/>
          </a:prstGeom>
          <a:noFill/>
        </p:spPr>
      </p:pic>
      <p:pic>
        <p:nvPicPr>
          <p:cNvPr id="6" name="Picture 2" descr="C:\Users\TATA\Downloads\Unt Boxplot.png"/>
          <p:cNvPicPr>
            <a:picLocks noChangeAspect="1" noChangeArrowheads="1"/>
          </p:cNvPicPr>
          <p:nvPr/>
        </p:nvPicPr>
        <p:blipFill>
          <a:blip r:embed="rId4" cstate="print"/>
          <a:srcRect t="5080" r="5621" b="15853"/>
          <a:stretch>
            <a:fillRect/>
          </a:stretch>
        </p:blipFill>
        <p:spPr bwMode="auto">
          <a:xfrm>
            <a:off x="872416" y="928048"/>
            <a:ext cx="9813780" cy="263351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23331" y="653281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Without treated Boxplot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331" y="3561559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Treated Boxplot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99296" y="218364"/>
            <a:ext cx="208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OUTLIERS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061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648</TotalTime>
  <Words>648</Words>
  <Application>Microsoft Office PowerPoint</Application>
  <PresentationFormat>Widescreen</PresentationFormat>
  <Paragraphs>126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Arial Black</vt:lpstr>
      <vt:lpstr>Calibri</vt:lpstr>
      <vt:lpstr>Cambria Math</vt:lpstr>
      <vt:lpstr>Lucida Sans</vt:lpstr>
      <vt:lpstr>Lucida Sans Unicode</vt:lpstr>
      <vt:lpstr>Noto Sans Symbols</vt:lpstr>
      <vt:lpstr>Times New Roman</vt:lpstr>
      <vt:lpstr>Verdana</vt:lpstr>
      <vt:lpstr>Wingdings</vt:lpstr>
      <vt:lpstr>Wingdings 2</vt:lpstr>
      <vt:lpstr>Wingdings 3</vt:lpstr>
      <vt:lpstr>Concourse</vt:lpstr>
      <vt:lpstr>DATA SCIENCE</vt:lpstr>
      <vt:lpstr>Dataset Description</vt:lpstr>
      <vt:lpstr>PowerPoint Presentation</vt:lpstr>
      <vt:lpstr>PowerPoint Presentation</vt:lpstr>
      <vt:lpstr>PowerPoint Presentation</vt:lpstr>
      <vt:lpstr>PowerPoint Presentation</vt:lpstr>
      <vt:lpstr>Feature Selection:</vt:lpstr>
      <vt:lpstr>Exploratory Data Analysis</vt:lpstr>
      <vt:lpstr>PowerPoint Presentation</vt:lpstr>
      <vt:lpstr>OBJECTIVE: To study the effect of different factors on Attrition</vt:lpstr>
      <vt:lpstr>PowerPoint Presentation</vt:lpstr>
      <vt:lpstr>PowerPoint Presentation</vt:lpstr>
      <vt:lpstr>SUMMARY OF STEPWISE REGRESSION</vt:lpstr>
      <vt:lpstr>VARIANCE INFULATION FACTOR(VIF):VIF stands for Variance Inflation Factor. During regression analysis, VIF assesses whether factors are correlated to each other (multicollinearity), which could affect p-values and the model isn't going to be as reliable. </vt:lpstr>
      <vt:lpstr>ODDS RATIO: The odds ratio measures the strength of association between a predictor and the response variable of interest. </vt:lpstr>
      <vt:lpstr>ACCURACY OF MODEL </vt:lpstr>
      <vt:lpstr>ROC and AUC of MODEL: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TATA</dc:creator>
  <cp:lastModifiedBy>ExplorerLex</cp:lastModifiedBy>
  <cp:revision>75</cp:revision>
  <dcterms:created xsi:type="dcterms:W3CDTF">2019-06-22T11:36:15Z</dcterms:created>
  <dcterms:modified xsi:type="dcterms:W3CDTF">2019-06-23T04:42:30Z</dcterms:modified>
</cp:coreProperties>
</file>