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6" r:id="rId2"/>
    <p:sldMasterId id="2147483687" r:id="rId3"/>
    <p:sldMasterId id="2147483698" r:id="rId4"/>
    <p:sldMasterId id="2147483709" r:id="rId5"/>
    <p:sldMasterId id="2147483720" r:id="rId6"/>
  </p:sldMasterIdLst>
  <p:notesMasterIdLst>
    <p:notesMasterId r:id="rId23"/>
  </p:notesMasterIdLst>
  <p:sldIdLst>
    <p:sldId id="256" r:id="rId7"/>
    <p:sldId id="363" r:id="rId8"/>
    <p:sldId id="373" r:id="rId9"/>
    <p:sldId id="379" r:id="rId10"/>
    <p:sldId id="382" r:id="rId11"/>
    <p:sldId id="383" r:id="rId12"/>
    <p:sldId id="384" r:id="rId13"/>
    <p:sldId id="381" r:id="rId14"/>
    <p:sldId id="380" r:id="rId15"/>
    <p:sldId id="367" r:id="rId16"/>
    <p:sldId id="368" r:id="rId17"/>
    <p:sldId id="328" r:id="rId18"/>
    <p:sldId id="385" r:id="rId19"/>
    <p:sldId id="386" r:id="rId20"/>
    <p:sldId id="387" r:id="rId21"/>
    <p:sldId id="38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70" autoAdjust="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D8879-48BB-4CC7-8BD3-A3B46ABFF1F4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32F19-D811-4538-806A-7AFF97791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52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92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7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5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67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04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70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54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45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5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2F19-D811-4538-806A-7AFF977916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_white_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29_06_2017_ALTICE_PPT_NEW_2-0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6081276" cy="6853996"/>
          </a:xfrm>
          <a:prstGeom prst="rect">
            <a:avLst/>
          </a:prstGeom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27382" y="2249019"/>
            <a:ext cx="11137900" cy="12529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267" b="1" baseline="0">
                <a:solidFill>
                  <a:schemeClr val="tx1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Title of the presentation</a:t>
            </a:r>
            <a:br>
              <a:rPr lang="en-US" noProof="0" dirty="0"/>
            </a:br>
            <a:r>
              <a:rPr lang="en-US" noProof="0" dirty="0"/>
              <a:t>two lines maximum – Arial bold</a:t>
            </a:r>
          </a:p>
        </p:txBody>
      </p:sp>
      <p:pic>
        <p:nvPicPr>
          <p:cNvPr id="3" name="Image 2" descr="altice_logo_pos_pr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875" y="5157192"/>
            <a:ext cx="1296144" cy="1488165"/>
          </a:xfrm>
          <a:prstGeom prst="rect">
            <a:avLst/>
          </a:prstGeom>
        </p:spPr>
      </p:pic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27382" y="3525011"/>
            <a:ext cx="11137900" cy="939744"/>
          </a:xfrm>
          <a:noFill/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0" baseline="0">
                <a:solidFill>
                  <a:schemeClr val="tx1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Sub-title of the presentation</a:t>
            </a:r>
            <a:br>
              <a:rPr lang="en-US" noProof="0" dirty="0"/>
            </a:br>
            <a:r>
              <a:rPr lang="en-US" noProof="0" dirty="0"/>
              <a:t>two lines maximum - Arial</a:t>
            </a:r>
          </a:p>
        </p:txBody>
      </p:sp>
      <p:sp>
        <p:nvSpPr>
          <p:cNvPr id="1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527381" y="4787234"/>
            <a:ext cx="2448272" cy="366183"/>
          </a:xfrm>
          <a:prstGeom prst="rect">
            <a:avLst/>
          </a:prstGeom>
        </p:spPr>
        <p:txBody>
          <a:bodyPr vert="horz" lIns="0" tIns="0" rIns="0" bIns="10800" rtlCol="0" anchor="ctr" anchorCtr="0">
            <a:noAutofit/>
          </a:bodyPr>
          <a:lstStyle>
            <a:lvl1pPr algn="l">
              <a:defRPr lang="fr-FR" sz="2667" b="1" smtClean="0">
                <a:solidFill>
                  <a:srgbClr val="8E8E8E"/>
                </a:solidFill>
              </a:defRPr>
            </a:lvl1pPr>
          </a:lstStyle>
          <a:p>
            <a:fld id="{ADC3A41A-EA96-4B17-941A-C57E1083A3BB}" type="datetime1">
              <a:rPr lang="en-US" smtClean="0"/>
              <a:t>4/27/2021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7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7987" y="2660651"/>
            <a:ext cx="6336027" cy="1631949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</p:spTree>
    <p:extLst>
      <p:ext uri="{BB962C8B-B14F-4D97-AF65-F5344CB8AC3E}">
        <p14:creationId xmlns:p14="http://schemas.microsoft.com/office/powerpoint/2010/main" val="154100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49AF989D-DFEE-4DBF-AA2D-6D220D18214F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20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B10EC160-AF61-42C6-8ABB-C71682BC47A9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87356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852807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55250A95-BB7F-46C3-9D4F-B84CABB7B248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39646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93E43351-2A86-4363-9319-899AF0F272EC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87356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59966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EADC-08EC-48CF-8799-0669F77A4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6D89E-CD76-4A5D-B65F-5D38170F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E0626-DC30-42F3-B3C6-8C71E841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2613-077A-4F97-9572-FCBD8E5BF7D5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7DF95-FC5C-4EFB-BE79-643A52F6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E1395-E0D8-43A0-BA1F-BF09264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75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87355" y="2756455"/>
            <a:ext cx="11664951" cy="1345092"/>
          </a:xfrm>
        </p:spPr>
        <p:txBody>
          <a:bodyPr anchor="ctr"/>
          <a:lstStyle>
            <a:lvl1pPr marL="715415" indent="-715415">
              <a:defRPr sz="4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C5A6E2FB-8D16-4507-A973-3176EFE071D1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81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970133B7-EAF7-457D-91C2-DC5D9BD90FFD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904955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0" y="1126067"/>
            <a:ext cx="11667068" cy="494322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CC1F5E12-1A4B-44C2-B625-06495281992C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1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2" y="211666"/>
            <a:ext cx="11667065" cy="585681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FFC90761-5301-4B26-AA75-3DDAB3987F73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ver_black_screen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4" y="0"/>
            <a:ext cx="12192000" cy="6860032"/>
          </a:xfrm>
          <a:prstGeom prst="rect">
            <a:avLst/>
          </a:prstGeom>
        </p:spPr>
      </p:pic>
      <p:pic>
        <p:nvPicPr>
          <p:cNvPr id="9" name="Image 8" descr="altice_logo_rev_pr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927" y="5157192"/>
            <a:ext cx="1296000" cy="1488000"/>
          </a:xfrm>
          <a:prstGeom prst="rect">
            <a:avLst/>
          </a:prstGeom>
        </p:spPr>
      </p:pic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27382" y="2249019"/>
            <a:ext cx="11137900" cy="12529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267" b="1" baseline="0">
                <a:solidFill>
                  <a:schemeClr val="bg2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Title of the presentation</a:t>
            </a:r>
            <a:br>
              <a:rPr lang="en-US" noProof="0" dirty="0"/>
            </a:br>
            <a:r>
              <a:rPr lang="en-US" noProof="0" dirty="0"/>
              <a:t>two lines maximum – Arial bold</a:t>
            </a:r>
          </a:p>
        </p:txBody>
      </p:sp>
      <p:sp>
        <p:nvSpPr>
          <p:cNvPr id="14" name="Espace réservé du texte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27382" y="3525011"/>
            <a:ext cx="11137900" cy="939744"/>
          </a:xfrm>
          <a:noFill/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0" baseline="0">
                <a:solidFill>
                  <a:schemeClr val="bg2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Sub-title of the presentation</a:t>
            </a:r>
            <a:br>
              <a:rPr lang="en-US" noProof="0" dirty="0"/>
            </a:br>
            <a:r>
              <a:rPr lang="en-US" noProof="0" dirty="0"/>
              <a:t>two lines maximum - Arial</a:t>
            </a:r>
          </a:p>
        </p:txBody>
      </p:sp>
      <p:sp>
        <p:nvSpPr>
          <p:cNvPr id="17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527381" y="4787234"/>
            <a:ext cx="2448272" cy="366183"/>
          </a:xfrm>
          <a:prstGeom prst="rect">
            <a:avLst/>
          </a:prstGeom>
        </p:spPr>
        <p:txBody>
          <a:bodyPr vert="horz" lIns="0" tIns="0" rIns="0" bIns="10800" rtlCol="0" anchor="ctr" anchorCtr="0">
            <a:noAutofit/>
          </a:bodyPr>
          <a:lstStyle>
            <a:lvl1pPr algn="l">
              <a:defRPr lang="fr-FR" sz="2667" b="1" smtClean="0">
                <a:solidFill>
                  <a:srgbClr val="8E8E8E"/>
                </a:solidFill>
              </a:defRPr>
            </a:lvl1pPr>
          </a:lstStyle>
          <a:p>
            <a:fld id="{5524EBDD-64C9-4F54-86E4-73A10972D00F}" type="datetime1">
              <a:rPr lang="en-US" smtClean="0"/>
              <a:t>4/27/2021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69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94382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7987" y="2660651"/>
            <a:ext cx="6336027" cy="1631949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</p:spTree>
    <p:extLst>
      <p:ext uri="{BB962C8B-B14F-4D97-AF65-F5344CB8AC3E}">
        <p14:creationId xmlns:p14="http://schemas.microsoft.com/office/powerpoint/2010/main" val="1461073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68BCD35B-67AD-4C73-90FB-FE8589808E24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35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8CBC1F93-84D7-426A-9815-4778CB737F48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87356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912083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2699C7AE-D8B0-4EA4-A69B-D61B9E902662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713514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62B4C502-2D8F-4685-94CE-41000DBD2256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87356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93362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87355" y="2756455"/>
            <a:ext cx="11664951" cy="1345092"/>
          </a:xfrm>
        </p:spPr>
        <p:txBody>
          <a:bodyPr anchor="ctr"/>
          <a:lstStyle>
            <a:lvl1pPr marL="715415" indent="-715415">
              <a:defRPr sz="4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1453D790-4A74-4888-958C-B6C237CEE656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35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771CF534-27D6-42CF-B473-86D999114ACB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256095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0" y="1126067"/>
            <a:ext cx="11667068" cy="494322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437282F0-CB63-45EC-98E3-D422B40CD53F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9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2" y="211666"/>
            <a:ext cx="11667065" cy="585681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0E8ED2B9-5D51-41AD-B9BE-B1AAF52322DE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3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_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29_05_2017_ALTICE_PPT_NEW_11-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3996"/>
          </a:xfrm>
          <a:prstGeom prst="rect">
            <a:avLst/>
          </a:prstGeom>
        </p:spPr>
      </p:pic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27383" y="2249019"/>
            <a:ext cx="9697077" cy="12529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4267" b="1" baseline="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Title of the presentation</a:t>
            </a:r>
            <a:br>
              <a:rPr lang="en-US" noProof="0" dirty="0"/>
            </a:br>
            <a:r>
              <a:rPr lang="en-US" noProof="0" dirty="0"/>
              <a:t>two lines maximum – Arial bold</a:t>
            </a:r>
          </a:p>
        </p:txBody>
      </p:sp>
      <p:pic>
        <p:nvPicPr>
          <p:cNvPr id="3" name="Image 2" descr="altice_logo_pos_pr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875" y="5157192"/>
            <a:ext cx="1296144" cy="1488165"/>
          </a:xfrm>
          <a:prstGeom prst="rect">
            <a:avLst/>
          </a:prstGeom>
        </p:spPr>
      </p:pic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27383" y="3525011"/>
            <a:ext cx="9697077" cy="939744"/>
          </a:xfrm>
          <a:noFill/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0" baseline="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2533" b="1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Sub-title of the presentation</a:t>
            </a:r>
            <a:br>
              <a:rPr lang="en-US" noProof="0" dirty="0"/>
            </a:br>
            <a:r>
              <a:rPr lang="en-US" noProof="0" dirty="0"/>
              <a:t>two lines maximum - Arial</a:t>
            </a:r>
          </a:p>
        </p:txBody>
      </p:sp>
      <p:sp>
        <p:nvSpPr>
          <p:cNvPr id="1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527381" y="4787234"/>
            <a:ext cx="2448272" cy="366183"/>
          </a:xfrm>
          <a:prstGeom prst="rect">
            <a:avLst/>
          </a:prstGeom>
        </p:spPr>
        <p:txBody>
          <a:bodyPr vert="horz" lIns="0" tIns="0" rIns="0" bIns="10800" rtlCol="0" anchor="ctr" anchorCtr="0">
            <a:noAutofit/>
          </a:bodyPr>
          <a:lstStyle>
            <a:lvl1pPr algn="l">
              <a:defRPr lang="fr-FR" sz="2667" b="1" smtClean="0">
                <a:solidFill>
                  <a:srgbClr val="8E8E8E"/>
                </a:solidFill>
              </a:defRPr>
            </a:lvl1pPr>
          </a:lstStyle>
          <a:p>
            <a:fld id="{A2156729-B7F3-4CD8-8716-5282C08FB38C}" type="datetime1">
              <a:rPr lang="en-US" smtClean="0"/>
              <a:t>4/27/2021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51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8792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7987" y="2660651"/>
            <a:ext cx="6336027" cy="1631949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</p:spTree>
    <p:extLst>
      <p:ext uri="{BB962C8B-B14F-4D97-AF65-F5344CB8AC3E}">
        <p14:creationId xmlns:p14="http://schemas.microsoft.com/office/powerpoint/2010/main" val="2737351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3561DA61-8A6B-46DB-AB1B-23E6AB73D03E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277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97E3916E-3C7B-46C8-92B9-36F101417555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87356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0741443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4C1D0493-0D62-4AE3-BE70-47CC7134C3A2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4497824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91D8A510-C67D-4F36-B831-F49552DD0B61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87356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28372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87355" y="2756455"/>
            <a:ext cx="11664951" cy="1345092"/>
          </a:xfrm>
        </p:spPr>
        <p:txBody>
          <a:bodyPr anchor="ctr"/>
          <a:lstStyle>
            <a:lvl1pPr marL="715415" indent="-715415">
              <a:defRPr sz="4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AEAE0A05-391F-4456-85C9-DFE35040B71D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64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4F559BC0-4297-4891-97B7-F5049B604A62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6080245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0" y="1126067"/>
            <a:ext cx="11667068" cy="494322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9CDE3CBD-F494-4616-9018-550487AA4165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083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2" y="211666"/>
            <a:ext cx="11667065" cy="585681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4529953E-DBE6-41BB-8DC4-FD6AE14E392D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Tx/>
              <a:buNone/>
              <a:defRPr/>
            </a:lvl1pPr>
          </a:lstStyle>
          <a:p>
            <a:r>
              <a:rPr lang="en-US" noProof="0" dirty="0"/>
              <a:t>Summary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8AA1F1-C9B9-4D8D-AE7C-ACA3BE455711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717798" y="1988840"/>
            <a:ext cx="5232580" cy="672075"/>
          </a:xfrm>
        </p:spPr>
        <p:txBody>
          <a:bodyPr/>
          <a:lstStyle>
            <a:lvl1pPr>
              <a:defRPr sz="18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1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717798" y="3715709"/>
            <a:ext cx="5232580" cy="672075"/>
          </a:xfrm>
        </p:spPr>
        <p:txBody>
          <a:bodyPr/>
          <a:lstStyle>
            <a:lvl1pPr>
              <a:defRPr sz="18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2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717798" y="5443901"/>
            <a:ext cx="5232580" cy="672075"/>
          </a:xfrm>
        </p:spPr>
        <p:txBody>
          <a:bodyPr/>
          <a:lstStyle>
            <a:lvl1pPr>
              <a:defRPr sz="18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23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105" y="1988840"/>
            <a:ext cx="5232580" cy="672075"/>
          </a:xfrm>
        </p:spPr>
        <p:txBody>
          <a:bodyPr/>
          <a:lstStyle>
            <a:lvl1pPr>
              <a:defRPr sz="18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25" name="Espace réservé du texte 10"/>
          <p:cNvSpPr>
            <a:spLocks noGrp="1"/>
          </p:cNvSpPr>
          <p:nvPr>
            <p:ph type="body" sz="quarter" idx="17" hasCustomPrompt="1"/>
          </p:nvPr>
        </p:nvSpPr>
        <p:spPr>
          <a:xfrm>
            <a:off x="6699105" y="3715709"/>
            <a:ext cx="5232580" cy="672075"/>
          </a:xfrm>
        </p:spPr>
        <p:txBody>
          <a:bodyPr/>
          <a:lstStyle>
            <a:lvl1pPr>
              <a:defRPr sz="18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27" name="Espace réservé du texte 10"/>
          <p:cNvSpPr>
            <a:spLocks noGrp="1"/>
          </p:cNvSpPr>
          <p:nvPr>
            <p:ph type="body" sz="quarter" idx="18" hasCustomPrompt="1"/>
          </p:nvPr>
        </p:nvSpPr>
        <p:spPr>
          <a:xfrm>
            <a:off x="6699105" y="5443901"/>
            <a:ext cx="5232580" cy="672075"/>
          </a:xfrm>
        </p:spPr>
        <p:txBody>
          <a:bodyPr/>
          <a:lstStyle>
            <a:lvl1pPr>
              <a:defRPr sz="1867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Synopsis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14 pt</a:t>
            </a:r>
          </a:p>
        </p:txBody>
      </p:sp>
      <p:sp>
        <p:nvSpPr>
          <p:cNvPr id="30" name="Espace réservé du texte 10"/>
          <p:cNvSpPr>
            <a:spLocks noGrp="1"/>
          </p:cNvSpPr>
          <p:nvPr>
            <p:ph type="body" sz="quarter" idx="20" hasCustomPrompt="1"/>
          </p:nvPr>
        </p:nvSpPr>
        <p:spPr>
          <a:xfrm>
            <a:off x="6240017" y="1268760"/>
            <a:ext cx="5691668" cy="672075"/>
          </a:xfr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4"/>
              </a:buClr>
              <a:buFont typeface="+mj-lt"/>
              <a:buAutoNum type="arabicPeriod" startAt="4"/>
              <a:defRPr lang="fr-FR" sz="2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2" name="Espace réservé du texte 10"/>
          <p:cNvSpPr>
            <a:spLocks noGrp="1"/>
          </p:cNvSpPr>
          <p:nvPr>
            <p:ph type="body" sz="quarter" idx="21" hasCustomPrompt="1"/>
          </p:nvPr>
        </p:nvSpPr>
        <p:spPr>
          <a:xfrm>
            <a:off x="303614" y="1268760"/>
            <a:ext cx="5691668" cy="672075"/>
          </a:xfr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1"/>
              </a:buClr>
              <a:buFont typeface="+mj-lt"/>
              <a:buAutoNum type="arabicPeriod"/>
              <a:defRPr lang="fr-FR" sz="2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3" name="Espace réservé du texte 10"/>
          <p:cNvSpPr>
            <a:spLocks noGrp="1"/>
          </p:cNvSpPr>
          <p:nvPr>
            <p:ph type="body" sz="quarter" idx="22" hasCustomPrompt="1"/>
          </p:nvPr>
        </p:nvSpPr>
        <p:spPr>
          <a:xfrm>
            <a:off x="303614" y="2996952"/>
            <a:ext cx="5691668" cy="672075"/>
          </a:xfr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2"/>
              </a:buClr>
              <a:buFont typeface="+mj-lt"/>
              <a:buAutoNum type="arabicPeriod" startAt="2"/>
              <a:defRPr lang="fr-FR" sz="2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4" name="Espace réservé du texte 10"/>
          <p:cNvSpPr>
            <a:spLocks noGrp="1"/>
          </p:cNvSpPr>
          <p:nvPr>
            <p:ph type="body" sz="quarter" idx="23" hasCustomPrompt="1"/>
          </p:nvPr>
        </p:nvSpPr>
        <p:spPr>
          <a:xfrm>
            <a:off x="303614" y="4725144"/>
            <a:ext cx="5691668" cy="672075"/>
          </a:xfr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3"/>
              </a:buClr>
              <a:buFont typeface="+mj-lt"/>
              <a:buAutoNum type="arabicPeriod" startAt="3"/>
              <a:defRPr lang="fr-FR" sz="2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5" name="Espace réservé du texte 10"/>
          <p:cNvSpPr>
            <a:spLocks noGrp="1"/>
          </p:cNvSpPr>
          <p:nvPr>
            <p:ph type="body" sz="quarter" idx="24" hasCustomPrompt="1"/>
          </p:nvPr>
        </p:nvSpPr>
        <p:spPr>
          <a:xfrm>
            <a:off x="6261150" y="4725144"/>
            <a:ext cx="5691668" cy="672075"/>
          </a:xfr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6"/>
              </a:buClr>
              <a:buFont typeface="+mj-lt"/>
              <a:buAutoNum type="arabicPeriod" startAt="6"/>
              <a:defRPr lang="fr-FR" sz="2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6" name="Espace réservé du texte 10"/>
          <p:cNvSpPr>
            <a:spLocks noGrp="1"/>
          </p:cNvSpPr>
          <p:nvPr>
            <p:ph type="body" sz="quarter" idx="25" hasCustomPrompt="1"/>
          </p:nvPr>
        </p:nvSpPr>
        <p:spPr>
          <a:xfrm>
            <a:off x="6261150" y="2996952"/>
            <a:ext cx="5691668" cy="672075"/>
          </a:xfrm>
        </p:spPr>
        <p:txBody>
          <a:bodyPr/>
          <a:lstStyle>
            <a:lvl1pPr marL="457189" indent="-457189">
              <a:lnSpc>
                <a:spcPct val="90000"/>
              </a:lnSpc>
              <a:buClr>
                <a:schemeClr val="accent5"/>
              </a:buClr>
              <a:buFont typeface="+mj-lt"/>
              <a:buAutoNum type="arabicPeriod" startAt="5"/>
              <a:defRPr lang="fr-FR" sz="2400" b="1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of the </a:t>
            </a:r>
            <a:r>
              <a:rPr lang="fr-FR" dirty="0" err="1"/>
              <a:t>chapter</a:t>
            </a:r>
            <a:r>
              <a:rPr lang="fr-FR" dirty="0"/>
              <a:t> on one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two</a:t>
            </a:r>
            <a:r>
              <a:rPr lang="fr-FR" dirty="0"/>
              <a:t> line(s) – Arial 18 pt</a:t>
            </a:r>
          </a:p>
        </p:txBody>
      </p:sp>
      <p:sp>
        <p:nvSpPr>
          <p:cNvPr id="37" name="Rectangle 36"/>
          <p:cNvSpPr/>
          <p:nvPr/>
        </p:nvSpPr>
        <p:spPr bwMode="gray">
          <a:xfrm rot="10800000">
            <a:off x="268111" y="6360951"/>
            <a:ext cx="11137900" cy="9276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342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6822987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7987" y="2660651"/>
            <a:ext cx="6336027" cy="1631949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</p:spTree>
    <p:extLst>
      <p:ext uri="{BB962C8B-B14F-4D97-AF65-F5344CB8AC3E}">
        <p14:creationId xmlns:p14="http://schemas.microsoft.com/office/powerpoint/2010/main" val="39584900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811FCCAC-1E6C-4939-A0C1-FE15A0AFFD20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788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5D9BC5A4-606B-442E-AA22-A410A1144A4A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87356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266076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8A22115B-681D-4D2B-9E1E-9C62F93CBCE1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149609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D9193789-6D0B-45AE-A9E3-04BAA9709728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87356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5631695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87355" y="2756455"/>
            <a:ext cx="11664951" cy="1345092"/>
          </a:xfrm>
        </p:spPr>
        <p:txBody>
          <a:bodyPr anchor="ctr"/>
          <a:lstStyle>
            <a:lvl1pPr marL="715415" indent="-715415">
              <a:defRPr sz="4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DE51A337-D4E0-46C8-8529-F35ABB0A6A8F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00C5DC79-4444-44AC-91F2-4518B15B1077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4210211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0" y="1126067"/>
            <a:ext cx="11667068" cy="494322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D55AF05A-0414-4F46-B929-F226FADF37A9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141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2" y="211666"/>
            <a:ext cx="11667065" cy="585681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A6BD7B7F-F693-40DB-BA0E-2227F0BF91A6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3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87355" y="2756455"/>
            <a:ext cx="11664951" cy="1345092"/>
          </a:xfrm>
        </p:spPr>
        <p:txBody>
          <a:bodyPr anchor="ctr"/>
          <a:lstStyle>
            <a:lvl1pPr marL="715415" indent="-715415">
              <a:defRPr sz="4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4505691A-F97C-4471-9022-DB3C83A284FA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8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45857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7987" y="2660651"/>
            <a:ext cx="6336027" cy="1631949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</p:spTree>
    <p:extLst>
      <p:ext uri="{BB962C8B-B14F-4D97-AF65-F5344CB8AC3E}">
        <p14:creationId xmlns:p14="http://schemas.microsoft.com/office/powerpoint/2010/main" val="41846207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738684C7-161D-4342-8480-6975D1A7D52C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319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AEF37E8E-B47F-4C2A-9A0B-F98707E81013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87356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088937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2480D8ED-586E-490B-99B6-F606181D910D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9787100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7278CEF1-579D-4306-B3C7-704979B75728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87356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455310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hapter_white_yellow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287355" y="2756455"/>
            <a:ext cx="11664951" cy="1345092"/>
          </a:xfrm>
        </p:spPr>
        <p:txBody>
          <a:bodyPr anchor="ctr"/>
          <a:lstStyle>
            <a:lvl1pPr marL="715415" indent="-715415">
              <a:defRPr sz="4000"/>
            </a:lvl1pPr>
          </a:lstStyle>
          <a:p>
            <a:r>
              <a:rPr lang="en-US" noProof="0" dirty="0"/>
              <a:t>Title of the chapter on one </a:t>
            </a:r>
            <a:br>
              <a:rPr lang="en-US" noProof="0" dirty="0"/>
            </a:br>
            <a:r>
              <a:rPr lang="en-US" noProof="0" dirty="0"/>
              <a:t>or two line(s) – Arial bold 30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5BA86A5C-3CED-4624-963D-E9AD0F1E2998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76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9BB51781-8E49-4199-B707-AC95F4DBB864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32111222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0" y="1126067"/>
            <a:ext cx="11667068" cy="494322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75486DA9-C40C-405C-9549-AED6D19860C6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188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2" y="211666"/>
            <a:ext cx="11667065" cy="585681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D0BBF324-DFA8-4848-A958-1528C8AA2A2F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7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_Conte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677EDC3D-3DBD-4DCF-B0AE-7AF9E8C777FB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16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0378513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048784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Picture_full_screen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 hasCustomPrompt="1"/>
          </p:nvPr>
        </p:nvSpPr>
        <p:spPr>
          <a:xfrm>
            <a:off x="2927987" y="2660651"/>
            <a:ext cx="6336027" cy="1631949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 noProof="0" dirty="0"/>
              <a:t>Text on picture</a:t>
            </a:r>
            <a:br>
              <a:rPr lang="en-US" noProof="0" dirty="0"/>
            </a:br>
            <a:r>
              <a:rPr lang="en-US" noProof="0" dirty="0"/>
              <a:t>in black or white according to background</a:t>
            </a:r>
          </a:p>
        </p:txBody>
      </p:sp>
    </p:spTree>
    <p:extLst>
      <p:ext uri="{BB962C8B-B14F-4D97-AF65-F5344CB8AC3E}">
        <p14:creationId xmlns:p14="http://schemas.microsoft.com/office/powerpoint/2010/main" val="33557428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4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1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68EAA576-A613-4BEE-B9FB-0657B36210FD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624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F50174DA-31B0-494B-A680-F029D52BD6A0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4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5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87356" y="1126068"/>
            <a:ext cx="3984609" cy="4942416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6" name="Titre 5"/>
          <p:cNvSpPr>
            <a:spLocks noGrp="1"/>
          </p:cNvSpPr>
          <p:nvPr>
            <p:ph type="title" hasCustomPrompt="1"/>
          </p:nvPr>
        </p:nvSpPr>
        <p:spPr>
          <a:xfrm>
            <a:off x="287355" y="227368"/>
            <a:ext cx="11665296" cy="816089"/>
          </a:xfrm>
        </p:spPr>
        <p:txBody>
          <a:bodyPr/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fr-FR" dirty="0"/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1124745"/>
            <a:ext cx="7489279" cy="4943740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122231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ext_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62E0AA19-73BE-441D-91E4-491A00D6639C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6" name="Espace réservé pour une image  3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968209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287355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6796117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icture_lef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76A69EC6-CD14-4543-93E8-39B1E4D17B11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5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6" hasCustomPrompt="1"/>
          </p:nvPr>
        </p:nvSpPr>
        <p:spPr>
          <a:xfrm>
            <a:off x="4463819" y="211075"/>
            <a:ext cx="7489279" cy="5857411"/>
          </a:xfrm>
        </p:spPr>
        <p:txBody>
          <a:bodyPr/>
          <a:lstStyle/>
          <a:p>
            <a:pPr lvl="0"/>
            <a:r>
              <a:rPr lang="en-US" noProof="0" dirty="0"/>
              <a:t>Text level 1 – Arial regular 16pt</a:t>
            </a:r>
          </a:p>
          <a:p>
            <a:pPr lvl="1"/>
            <a:r>
              <a:rPr lang="en-US" noProof="0" dirty="0"/>
              <a:t>Text level 1 – Arial regular 16pt </a:t>
            </a:r>
          </a:p>
          <a:p>
            <a:pPr lvl="2"/>
            <a:r>
              <a:rPr lang="en-US" noProof="0" dirty="0"/>
              <a:t>Text level 2 – Arial regular 14pt</a:t>
            </a:r>
          </a:p>
          <a:p>
            <a:pPr lvl="3"/>
            <a:r>
              <a:rPr lang="en-US" noProof="0" dirty="0"/>
              <a:t>Text level 2 – Arial regular 14pt</a:t>
            </a:r>
          </a:p>
        </p:txBody>
      </p:sp>
      <p:sp>
        <p:nvSpPr>
          <p:cNvPr id="7" name="Espace réservé pour une image  3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287356" y="212644"/>
            <a:ext cx="3984609" cy="5855841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1366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0" y="1126067"/>
            <a:ext cx="11667068" cy="494322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E901F85F-0AC5-4542-910B-E11E5131B06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9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Pictur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5752" y="211666"/>
            <a:ext cx="11667065" cy="5856817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  <p:sp>
        <p:nvSpPr>
          <p:cNvPr id="6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F3EE4CBA-099A-42CF-99AD-7564281CD24F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7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1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Picture_full_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12181183" cy="6858000"/>
          </a:xfrm>
        </p:spPr>
        <p:txBody>
          <a:bodyPr tIns="720000" anchor="ctr" anchorCtr="0"/>
          <a:lstStyle>
            <a:lvl1pPr algn="ctr">
              <a:defRPr/>
            </a:lvl1pPr>
          </a:lstStyle>
          <a:p>
            <a:r>
              <a:rPr lang="en-US" noProof="0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306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87355" y="227368"/>
            <a:ext cx="11665296" cy="81608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of the slide on one </a:t>
            </a:r>
            <a:br>
              <a:rPr lang="en-US" noProof="0"/>
            </a:br>
            <a:r>
              <a:rPr lang="en-US" noProof="0"/>
              <a:t>or two line(s) – Arial bold 20 pt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87355" y="1124744"/>
            <a:ext cx="11665296" cy="494454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313321C7-0C17-4122-85DE-053637A0CA7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 bwMode="gray">
          <a:xfrm>
            <a:off x="263090" y="6362136"/>
            <a:ext cx="10681449" cy="91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fld id="{566821E7-152C-405D-9423-B78E22E5D96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marL="472006" indent="-472006" algn="l" defTabSz="1219170" rtl="0" eaLnBrk="1" latinLnBrk="0" hangingPunct="1">
        <a:lnSpc>
          <a:spcPct val="90000"/>
        </a:lnSpc>
        <a:spcBef>
          <a:spcPct val="0"/>
        </a:spcBef>
        <a:buClr>
          <a:schemeClr val="accent1"/>
        </a:buClr>
        <a:buFont typeface="+mj-lt"/>
        <a:buAutoNum type="arabicPeriod"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3475" indent="24976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0296" indent="-237061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269243" y="6357325"/>
            <a:ext cx="11137900" cy="912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87355" y="227368"/>
            <a:ext cx="11665296" cy="81608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87355" y="1124744"/>
            <a:ext cx="11665296" cy="494454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C59CC8AE-5DA7-4B9F-8DC9-BCB0A4F6CF91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3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hf hdr="0" ftr="0" dt="0"/>
  <p:txStyles>
    <p:titleStyle>
      <a:lvl1pPr marL="472006" indent="-472006" algn="l" defTabSz="1219170" rtl="0" eaLnBrk="1" latinLnBrk="0" hangingPunct="1">
        <a:lnSpc>
          <a:spcPct val="90000"/>
        </a:lnSpc>
        <a:spcBef>
          <a:spcPct val="0"/>
        </a:spcBef>
        <a:buClr>
          <a:schemeClr val="accent2"/>
        </a:buClr>
        <a:buFont typeface="+mj-lt"/>
        <a:buAutoNum type="arabicPeriod" startAt="2"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3475" indent="24976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0296" indent="-237061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87355" y="227368"/>
            <a:ext cx="11665296" cy="81608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87355" y="1124744"/>
            <a:ext cx="11665296" cy="494454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CDE6F691-25D5-4A37-A389-06D618549729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258161" y="6357325"/>
            <a:ext cx="11137900" cy="91200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143609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hf hdr="0" ftr="0" dt="0"/>
  <p:txStyles>
    <p:titleStyle>
      <a:lvl1pPr marL="472006" indent="-472006" algn="l" defTabSz="1219170" rtl="0" eaLnBrk="1" latinLnBrk="0" hangingPunct="1">
        <a:lnSpc>
          <a:spcPct val="90000"/>
        </a:lnSpc>
        <a:spcBef>
          <a:spcPct val="0"/>
        </a:spcBef>
        <a:buClr>
          <a:schemeClr val="accent3"/>
        </a:buClr>
        <a:buFont typeface="+mj-lt"/>
        <a:buAutoNum type="arabicPeriod" startAt="3"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3475" indent="24976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0296" indent="-237061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87355" y="227368"/>
            <a:ext cx="11665296" cy="81608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87355" y="1124744"/>
            <a:ext cx="11665296" cy="494454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E09D07FB-960A-4F0F-BE88-EB606DA64B51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243563" y="6357325"/>
            <a:ext cx="11137900" cy="912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375678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hdr="0" ftr="0" dt="0"/>
  <p:txStyles>
    <p:titleStyle>
      <a:lvl1pPr marL="472006" indent="-472006" algn="l" defTabSz="1219170" rtl="0" eaLnBrk="1" latinLnBrk="0" hangingPunct="1">
        <a:lnSpc>
          <a:spcPct val="90000"/>
        </a:lnSpc>
        <a:spcBef>
          <a:spcPct val="0"/>
        </a:spcBef>
        <a:buClr>
          <a:schemeClr val="accent4"/>
        </a:buClr>
        <a:buFont typeface="+mj-lt"/>
        <a:buAutoNum type="arabicPeriod" startAt="4"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3475" indent="24976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0296" indent="-237061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87355" y="227368"/>
            <a:ext cx="11665296" cy="81608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87355" y="1124744"/>
            <a:ext cx="11665296" cy="494454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D7A9F4BB-C710-467C-9A7F-067DAA8B494C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239350" y="6357325"/>
            <a:ext cx="11137900" cy="9120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197025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</p:sldLayoutIdLst>
  <p:hf hdr="0" ftr="0" dt="0"/>
  <p:txStyles>
    <p:titleStyle>
      <a:lvl1pPr marL="472006" indent="-472006" algn="l" defTabSz="1219170" rtl="0" eaLnBrk="1" latinLnBrk="0" hangingPunct="1">
        <a:lnSpc>
          <a:spcPct val="90000"/>
        </a:lnSpc>
        <a:spcBef>
          <a:spcPct val="0"/>
        </a:spcBef>
        <a:buClr>
          <a:schemeClr val="accent5"/>
        </a:buClr>
        <a:buFont typeface="+mj-lt"/>
        <a:buAutoNum type="arabicPeriod" startAt="5"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3475" indent="24976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0296" indent="-237061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287355" y="227368"/>
            <a:ext cx="11665296" cy="81608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of the slide on one </a:t>
            </a:r>
            <a:br>
              <a:rPr lang="en-US" noProof="0" dirty="0"/>
            </a:br>
            <a:r>
              <a:rPr lang="en-US" noProof="0" dirty="0"/>
              <a:t>or two line(s) – Arial bold 20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287355" y="1124744"/>
            <a:ext cx="11665296" cy="494454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Text level 1 – Arial regular 16pt</a:t>
            </a:r>
          </a:p>
          <a:p>
            <a:pPr lvl="1"/>
            <a:r>
              <a:rPr lang="en-US" noProof="0"/>
              <a:t>Text level 1 – Arial regular 16pt </a:t>
            </a:r>
          </a:p>
          <a:p>
            <a:pPr lvl="2"/>
            <a:r>
              <a:rPr lang="en-US" noProof="0"/>
              <a:t>Text level 2 – Arial regular 14pt</a:t>
            </a:r>
          </a:p>
          <a:p>
            <a:pPr lvl="3"/>
            <a:r>
              <a:rPr lang="en-US" noProof="0"/>
              <a:t>Text level 2 – Arial regular 14pt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859" y="6404819"/>
            <a:ext cx="575733" cy="336549"/>
          </a:xfrm>
          <a:prstGeom prst="rect">
            <a:avLst/>
          </a:prstGeom>
        </p:spPr>
        <p:txBody>
          <a:bodyPr vert="horz" lIns="0" tIns="0" rIns="0" bIns="3600" rtlCol="0" anchor="b" anchorCtr="0">
            <a:noAutofit/>
          </a:bodyPr>
          <a:lstStyle>
            <a:lvl1pPr algn="l">
              <a:defRPr sz="1467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56" y="6132135"/>
            <a:ext cx="595200" cy="657239"/>
          </a:xfrm>
          <a:prstGeom prst="rect">
            <a:avLst/>
          </a:prstGeom>
        </p:spPr>
      </p:pic>
      <p:sp>
        <p:nvSpPr>
          <p:cNvPr id="9" name="Espace réservé de la date 8"/>
          <p:cNvSpPr>
            <a:spLocks noGrp="1"/>
          </p:cNvSpPr>
          <p:nvPr>
            <p:ph type="dt" sz="half" idx="2"/>
          </p:nvPr>
        </p:nvSpPr>
        <p:spPr>
          <a:xfrm>
            <a:off x="10080443" y="6387222"/>
            <a:ext cx="87658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 smtClean="0"/>
            </a:lvl1pPr>
          </a:lstStyle>
          <a:p>
            <a:pPr algn="r"/>
            <a:fld id="{11068611-82FB-493D-88F2-AE736D78B0F7}" type="datetime1">
              <a:rPr lang="en-US" smtClean="0"/>
              <a:t>4/27/2021</a:t>
            </a:fld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1967542" y="6387222"/>
            <a:ext cx="8112901" cy="366183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>
            <a:lvl1pPr>
              <a:defRPr lang="fr-FR" sz="1067"/>
            </a:lvl1pPr>
          </a:lstStyle>
          <a:p>
            <a:pPr algn="r"/>
            <a:endParaRPr lang="en-US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239350" y="6357325"/>
            <a:ext cx="11137900" cy="912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166610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</p:sldLayoutIdLst>
  <p:hf hdr="0" ftr="0" dt="0"/>
  <p:txStyles>
    <p:titleStyle>
      <a:lvl1pPr marL="472006" indent="-472006" algn="l" defTabSz="1219170" rtl="0" eaLnBrk="1" latinLnBrk="0" hangingPunct="1">
        <a:lnSpc>
          <a:spcPct val="90000"/>
        </a:lnSpc>
        <a:spcBef>
          <a:spcPct val="0"/>
        </a:spcBef>
        <a:buClr>
          <a:schemeClr val="accent6"/>
        </a:buClr>
        <a:buFont typeface="+mj-lt"/>
        <a:buAutoNum type="arabicPeriod" startAt="6"/>
        <a:defRPr sz="2667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353475" indent="249760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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40296" indent="-237061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Wingdings 2" panose="05020102010507070707" pitchFamily="18" charset="2"/>
        <a:buChar char=""/>
        <a:defRPr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56709" indent="234945" algn="l" defTabSz="121917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chemeClr val="tx2"/>
        </a:buClr>
        <a:buSzPct val="50000"/>
        <a:buFont typeface="Arial" panose="020B0604020202020204" pitchFamily="34" charset="0"/>
        <a:buChar char="▬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hyperlink" Target="https://arxiv.org/abs/1807.03292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99C01-68C0-4312-B1AC-E56AD9B6F8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sz="4000" dirty="0"/>
              <a:t>Search Bias Correction in B2C MMM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879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Results: Causal Effect of Paid Search by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B76F45-8F42-43C1-98F9-65C1331BBF27}"/>
                  </a:ext>
                </a:extLst>
              </p:cNvPr>
              <p:cNvSpPr txBox="1"/>
              <p:nvPr/>
            </p:nvSpPr>
            <p:spPr>
              <a:xfrm>
                <a:off x="7500731" y="763026"/>
                <a:ext cx="4451920" cy="501675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Both Random Coefficient and Random Intercept approaches produce similar changes in the estimate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𝑷𝒂𝒊𝒅𝑺𝒆𝒂𝒓𝒄𝒉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𝑩𝒓𝒂𝒏𝒅</m:t>
                    </m:r>
                  </m:oMath>
                </a14:m>
                <a:r>
                  <a:rPr lang="en-US" sz="1600" b="1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M1: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𝑷𝒂𝒊𝒅𝑺𝒆𝒂𝒓𝒄𝒉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𝑩𝒓𝒂𝒏𝒅</m:t>
                    </m:r>
                  </m:oMath>
                </a14:m>
                <a:r>
                  <a:rPr lang="en-US" sz="1600" b="1" dirty="0"/>
                  <a:t> alone has a significant/positive effect on TGA.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M2: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𝑮𝒐𝒐𝒈𝒍𝒆</m:t>
                    </m:r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𝑨𝒍𝒕𝒊𝒄𝒆</m:t>
                    </m:r>
                  </m:oMath>
                </a14:m>
                <a:r>
                  <a:rPr lang="en-US" sz="1600" b="1" dirty="0">
                    <a:solidFill>
                      <a:schemeClr val="bg1"/>
                    </a:solidFill>
                  </a:rPr>
                  <a:t> alone considerably reduces the contribution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𝑷𝒂𝒊𝒅𝑺𝒆𝒂𝒓𝒄𝒉</m:t>
                    </m:r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𝑩𝒓𝒂𝒏𝒅</m:t>
                    </m:r>
                  </m:oMath>
                </a14:m>
                <a:r>
                  <a:rPr lang="en-US" sz="1600" b="1" dirty="0">
                    <a:solidFill>
                      <a:schemeClr val="bg1"/>
                    </a:solidFill>
                  </a:rPr>
                  <a:t> to TGA.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M3: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𝑺𝒂𝒆𝒓𝒄𝒉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𝑸𝒖𝒆𝒓𝒚</m:t>
                    </m:r>
                  </m:oMath>
                </a14:m>
                <a:r>
                  <a:rPr lang="en-US" sz="1600" b="1" dirty="0">
                    <a:solidFill>
                      <a:schemeClr val="bg1"/>
                    </a:solidFill>
                  </a:rPr>
                  <a:t> by type (i.e. Altice, Competitor, &amp; Non-Brand) results in a similar level of decrease as shown in M2 using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𝑮𝒐𝒐𝒈𝒍𝒆</m:t>
                    </m:r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𝑨𝒍𝒕𝒊𝒄𝒆</m:t>
                    </m:r>
                  </m:oMath>
                </a14:m>
                <a:r>
                  <a:rPr lang="en-US" sz="1600" b="1" dirty="0">
                    <a:solidFill>
                      <a:schemeClr val="bg1"/>
                    </a:solidFill>
                  </a:rPr>
                  <a:t> query.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M4: Inclusion of other media interventions further diminishes the power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𝑷𝒂𝒊𝒅𝑺𝒆𝒂𝒓𝒄𝒉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𝑩𝒓𝒂𝒏𝒅</m:t>
                    </m:r>
                  </m:oMath>
                </a14:m>
                <a:r>
                  <a:rPr lang="en-US" sz="1600" b="1" dirty="0"/>
                  <a:t> over sales.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B76F45-8F42-43C1-98F9-65C1331BB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731" y="763026"/>
                <a:ext cx="4451920" cy="5016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A5290E4-54A2-4F52-8AA2-6EC29B80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47" y="3443833"/>
            <a:ext cx="6858000" cy="2827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328FD5-29D1-43F6-8ABD-4BD358B6F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47" y="803166"/>
            <a:ext cx="6858000" cy="2482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76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589F56-99C0-4B55-AA6A-961655EF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55" y="1064750"/>
            <a:ext cx="6858000" cy="15328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 Results: SBC Adjustment Factors by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6EB1DE-0310-4BF6-9E46-75521C4A75C9}"/>
                  </a:ext>
                </a:extLst>
              </p:cNvPr>
              <p:cNvSpPr txBox="1"/>
              <p:nvPr/>
            </p:nvSpPr>
            <p:spPr>
              <a:xfrm>
                <a:off x="7339784" y="892082"/>
                <a:ext cx="4451920" cy="501675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M1: M1 estimate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𝑷𝒂𝒊𝒅𝑺𝒆𝒂𝒓𝒄𝒉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𝑩𝒓𝒂𝒏𝒅</m:t>
                    </m:r>
                  </m:oMath>
                </a14:m>
                <a:r>
                  <a:rPr lang="en-US" sz="1600" b="1" dirty="0"/>
                  <a:t> is used as the reference causal effect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𝑷𝒂𝒊𝒅𝑺𝒆𝒂𝒓𝒄𝒉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𝑩𝒓𝒂𝒏𝒅</m:t>
                    </m:r>
                  </m:oMath>
                </a14:m>
                <a:r>
                  <a:rPr lang="en-US" sz="1600" b="1" dirty="0"/>
                  <a:t> on TGA, so M2-M4 estimates are rescaled with respect to the M1 estimate.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M2: controlling for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𝑮𝒐𝒐𝒈𝒍𝒆</m:t>
                    </m:r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𝑨𝒍𝒕𝒊𝒄𝒆</m:t>
                    </m:r>
                  </m:oMath>
                </a14:m>
                <a:r>
                  <a:rPr lang="en-US" sz="1600" b="1" dirty="0">
                    <a:solidFill>
                      <a:schemeClr val="bg1"/>
                    </a:solidFill>
                  </a:rPr>
                  <a:t> triggers significant change in the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𝑷𝒂𝒊𝒅𝑺𝒆𝒂𝒓𝒄𝒉</m:t>
                    </m:r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𝑩𝒓𝒂𝒏𝒅</m:t>
                    </m:r>
                  </m:oMath>
                </a14:m>
                <a:r>
                  <a:rPr lang="en-US" sz="1600" b="1" dirty="0">
                    <a:solidFill>
                      <a:schemeClr val="bg1"/>
                    </a:solidFill>
                  </a:rPr>
                  <a:t> impact.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M3: in measuring Paid Search effect, blocking search query by type can shrink the uncontrolled estimate by 38%.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M4: despite its noticeable impact on bias correction, using a large set of confounders may address different estimation issues such as colliding confounders.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6EB1DE-0310-4BF6-9E46-75521C4A7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784" y="892082"/>
                <a:ext cx="4451920" cy="501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D6AD466-E432-462E-A0EE-9A7E887DD920}"/>
              </a:ext>
            </a:extLst>
          </p:cNvPr>
          <p:cNvSpPr txBox="1"/>
          <p:nvPr/>
        </p:nvSpPr>
        <p:spPr>
          <a:xfrm>
            <a:off x="287355" y="6000924"/>
            <a:ext cx="8518939" cy="430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* Source: </a:t>
            </a:r>
            <a:r>
              <a:rPr lang="en-US" sz="1100" b="1" dirty="0">
                <a:hlinkClick r:id="rId5"/>
              </a:rPr>
              <a:t>https://arxiv.org/abs/1807.03292</a:t>
            </a:r>
            <a:endParaRPr lang="en-US" sz="1100" b="1" dirty="0"/>
          </a:p>
          <a:p>
            <a:r>
              <a:rPr lang="en-US" sz="1100" b="1" dirty="0"/>
              <a:t>  Three years of estimates (i.e. 2013, 2014, &amp; 2015) are aggregated for easy comparison: see Table 7.1 for more information.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28948B-0737-43FB-A56E-F8FE668BFACA}"/>
              </a:ext>
            </a:extLst>
          </p:cNvPr>
          <p:cNvSpPr/>
          <p:nvPr/>
        </p:nvSpPr>
        <p:spPr>
          <a:xfrm>
            <a:off x="2460639" y="1856699"/>
            <a:ext cx="2492034" cy="72167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E8F6B-6BF1-4846-BECC-1B9F7677E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355" y="2731522"/>
            <a:ext cx="6858000" cy="3005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08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A1A08E-1ADD-44DE-ADBD-6A3EFC53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Next?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B2AD3-5839-44C4-89DF-785B3D2762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Application of SBC Factors to MMM: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lvl="1" indent="-342900">
              <a:buFont typeface="+mj-lt"/>
              <a:buAutoNum type="arabicPeriod"/>
            </a:pPr>
            <a:r>
              <a:rPr lang="en-US" sz="2000" b="1" dirty="0"/>
              <a:t>Estimate the impact of Paid Search (PS) from the MMM.</a:t>
            </a:r>
          </a:p>
          <a:p>
            <a:pPr marL="342900" lvl="1" indent="-342900">
              <a:buFont typeface="+mj-lt"/>
              <a:buAutoNum type="arabicPeriod"/>
            </a:pPr>
            <a:endParaRPr lang="en-US" sz="1400" b="1" dirty="0"/>
          </a:p>
          <a:p>
            <a:pPr marL="342900" lvl="1" indent="-342900">
              <a:buFont typeface="+mj-lt"/>
              <a:buAutoNum type="arabicPeriod"/>
            </a:pPr>
            <a:r>
              <a:rPr lang="en-US" sz="2000" b="1" dirty="0"/>
              <a:t>Measure the SBC adjustment factors (AF).</a:t>
            </a:r>
          </a:p>
          <a:p>
            <a:pPr marL="342900" lvl="1" indent="-342900">
              <a:buFont typeface="+mj-lt"/>
              <a:buAutoNum type="arabicPeriod"/>
            </a:pPr>
            <a:endParaRPr lang="en-US" sz="1600" b="1" dirty="0"/>
          </a:p>
          <a:p>
            <a:pPr marL="342900" lvl="1" indent="-342900">
              <a:buFont typeface="+mj-lt"/>
              <a:buAutoNum type="arabicPeriod"/>
            </a:pPr>
            <a:r>
              <a:rPr lang="en-US" sz="2000" b="1" dirty="0"/>
              <a:t>Adjust for the PS impact by applying AF (step 2) to the original PS estimate (step 1).</a:t>
            </a:r>
          </a:p>
          <a:p>
            <a:pPr marL="342900" lvl="1" indent="-342900">
              <a:buFont typeface="+mj-lt"/>
              <a:buAutoNum type="arabicPeriod"/>
            </a:pPr>
            <a:endParaRPr lang="en-US" sz="1600" b="1" dirty="0"/>
          </a:p>
          <a:p>
            <a:pPr marL="342900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Re-allocate the change in the PS impact to the rest of the media in proportion to each media’s contribution to TGA.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3C2362-28E7-4142-A0ED-70FCC0E2DD0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CEDA-6FFD-476B-8240-EDC3F5B2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Un-Branded Paid Search (UBPS)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85423-F879-4EFD-A62B-186E2DBC1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4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AEC85E-B363-452A-AD68-D7B190266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927" y="805344"/>
            <a:ext cx="54864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4995FD-00B6-4C2B-9AB1-6224CFD8C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59" y="805344"/>
            <a:ext cx="54864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UBPS: Pair Plots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0B55B-FB99-43C1-BC75-2D59C12CFC2B}"/>
              </a:ext>
            </a:extLst>
          </p:cNvPr>
          <p:cNvSpPr txBox="1"/>
          <p:nvPr/>
        </p:nvSpPr>
        <p:spPr>
          <a:xfrm>
            <a:off x="2569631" y="2514865"/>
            <a:ext cx="914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OPT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6FD35-174D-4C73-A5FB-4FD0F64F9DE5}"/>
              </a:ext>
            </a:extLst>
          </p:cNvPr>
          <p:cNvSpPr txBox="1"/>
          <p:nvPr/>
        </p:nvSpPr>
        <p:spPr>
          <a:xfrm>
            <a:off x="8258441" y="2514865"/>
            <a:ext cx="914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SDL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2D88A6-DA26-47CD-AFAD-624845BB87DA}"/>
              </a:ext>
            </a:extLst>
          </p:cNvPr>
          <p:cNvSpPr/>
          <p:nvPr/>
        </p:nvSpPr>
        <p:spPr>
          <a:xfrm>
            <a:off x="1318620" y="2699531"/>
            <a:ext cx="835910" cy="35922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13742-50C1-4D4D-A860-EC79F2E4934E}"/>
              </a:ext>
            </a:extLst>
          </p:cNvPr>
          <p:cNvSpPr/>
          <p:nvPr/>
        </p:nvSpPr>
        <p:spPr>
          <a:xfrm>
            <a:off x="7035909" y="2699531"/>
            <a:ext cx="835910" cy="35922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23329-EC3E-4CF7-A81C-AEAE8F09854D}"/>
              </a:ext>
            </a:extLst>
          </p:cNvPr>
          <p:cNvSpPr txBox="1"/>
          <p:nvPr/>
        </p:nvSpPr>
        <p:spPr>
          <a:xfrm>
            <a:off x="1420637" y="1676445"/>
            <a:ext cx="94394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Much Weaker Relationships between Un-Branded Paid Search and Search Queries </a:t>
            </a:r>
          </a:p>
        </p:txBody>
      </p:sp>
    </p:spTree>
    <p:extLst>
      <p:ext uri="{BB962C8B-B14F-4D97-AF65-F5344CB8AC3E}">
        <p14:creationId xmlns:p14="http://schemas.microsoft.com/office/powerpoint/2010/main" val="219275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UBPS: Modeling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385F73B-7605-430E-BFD4-C805B2F37B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966517"/>
                  </p:ext>
                </p:extLst>
              </p:nvPr>
            </p:nvGraphicFramePr>
            <p:xfrm>
              <a:off x="287354" y="934022"/>
              <a:ext cx="10948385" cy="420702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09195">
                      <a:extLst>
                        <a:ext uri="{9D8B030D-6E8A-4147-A177-3AD203B41FA5}">
                          <a16:colId xmlns:a16="http://schemas.microsoft.com/office/drawing/2014/main" val="1160480930"/>
                        </a:ext>
                      </a:extLst>
                    </a:gridCol>
                    <a:gridCol w="7939190">
                      <a:extLst>
                        <a:ext uri="{9D8B030D-6E8A-4147-A177-3AD203B41FA5}">
                          <a16:colId xmlns:a16="http://schemas.microsoft.com/office/drawing/2014/main" val="3681978222"/>
                        </a:ext>
                      </a:extLst>
                    </a:gridCol>
                  </a:tblGrid>
                  <a:tr h="553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Specification*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95055"/>
                      </a:ext>
                    </a:extLst>
                  </a:tr>
                  <a:tr h="1217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M1: </a:t>
                          </a:r>
                        </a:p>
                        <a:p>
                          <a:pPr algn="ctr"/>
                          <a:r>
                            <a:rPr lang="en-US" sz="2000" b="0" dirty="0"/>
                            <a:t>Naïve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𝑷𝒂𝒊𝒅𝑺𝒆𝒂𝒓𝒄𝒉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𝑼𝒏𝑩𝒓𝒂𝒏𝒅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0135808"/>
                      </a:ext>
                    </a:extLst>
                  </a:tr>
                  <a:tr h="1217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M2:</a:t>
                          </a: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M2: Search – </a:t>
                          </a: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Comp + </a:t>
                          </a:r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NonBrand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𝑷𝒂𝒊𝒅𝑺𝒆𝒂𝒓𝒄𝒉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𝑼𝒏𝑩𝒓𝒂𝒏𝒅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    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𝐺𝑜𝑜𝑔𝑙𝑒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𝐶𝑜𝑚𝑝𝑒𝑡𝑖𝑡𝑜𝑟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𝐺𝑜𝑜𝑔𝑙𝑒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𝑁𝑜𝑛𝐵𝑟𝑎𝑛𝑑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578796"/>
                      </a:ext>
                    </a:extLst>
                  </a:tr>
                  <a:tr h="1217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M3: </a:t>
                          </a:r>
                        </a:p>
                        <a:p>
                          <a:pPr algn="ctr"/>
                          <a:r>
                            <a:rPr lang="en-US" sz="2000" b="0" dirty="0"/>
                            <a:t>Search – All Queries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𝑷𝒂𝒊𝒅𝑺𝒆𝒂𝒓𝒄𝒉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𝑼𝒏𝑩𝒓𝒂𝒏𝒅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    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𝐺𝑜𝑜𝑔𝑙𝑒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𝐶𝑜𝑚𝑝𝑒𝑡𝑖𝑡𝑜𝑟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𝐺𝑜𝑜𝑔𝑙𝑒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𝑁𝑜𝑛𝐵𝑟𝑎𝑛𝑑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    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𝐺𝑜𝑜𝑔𝑙𝑒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𝐴𝑙𝑡𝑖𝑐𝑒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9438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385F73B-7605-430E-BFD4-C805B2F37B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966517"/>
                  </p:ext>
                </p:extLst>
              </p:nvPr>
            </p:nvGraphicFramePr>
            <p:xfrm>
              <a:off x="287354" y="934022"/>
              <a:ext cx="10948385" cy="420702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09195">
                      <a:extLst>
                        <a:ext uri="{9D8B030D-6E8A-4147-A177-3AD203B41FA5}">
                          <a16:colId xmlns:a16="http://schemas.microsoft.com/office/drawing/2014/main" val="1160480930"/>
                        </a:ext>
                      </a:extLst>
                    </a:gridCol>
                    <a:gridCol w="7939190">
                      <a:extLst>
                        <a:ext uri="{9D8B030D-6E8A-4147-A177-3AD203B41FA5}">
                          <a16:colId xmlns:a16="http://schemas.microsoft.com/office/drawing/2014/main" val="3681978222"/>
                        </a:ext>
                      </a:extLst>
                    </a:gridCol>
                  </a:tblGrid>
                  <a:tr h="553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Specification*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95055"/>
                      </a:ext>
                    </a:extLst>
                  </a:tr>
                  <a:tr h="1217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M1: </a:t>
                          </a:r>
                        </a:p>
                        <a:p>
                          <a:pPr algn="ctr"/>
                          <a:r>
                            <a:rPr lang="en-US" sz="2000" b="0" dirty="0"/>
                            <a:t>Naïve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989" t="-46000" r="-307" b="-2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0135808"/>
                      </a:ext>
                    </a:extLst>
                  </a:tr>
                  <a:tr h="1217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M2:</a:t>
                          </a: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M2: Search – </a:t>
                          </a: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Comp + </a:t>
                          </a:r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NonBrand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989" t="-146000" r="-307" b="-1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578796"/>
                      </a:ext>
                    </a:extLst>
                  </a:tr>
                  <a:tr h="12178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M3: </a:t>
                          </a:r>
                        </a:p>
                        <a:p>
                          <a:pPr algn="ctr"/>
                          <a:r>
                            <a:rPr lang="en-US" sz="2000" b="0" dirty="0"/>
                            <a:t>Search – All Queries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989" t="-246000" r="-307" b="-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9438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A8108F5-B4C7-4B22-9761-57B4576DF28B}"/>
              </a:ext>
            </a:extLst>
          </p:cNvPr>
          <p:cNvSpPr txBox="1"/>
          <p:nvPr/>
        </p:nvSpPr>
        <p:spPr>
          <a:xfrm>
            <a:off x="291184" y="5508945"/>
            <a:ext cx="1094455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* y = True Gross Adds (TGA</a:t>
            </a:r>
          </a:p>
        </p:txBody>
      </p:sp>
    </p:spTree>
    <p:extLst>
      <p:ext uri="{BB962C8B-B14F-4D97-AF65-F5344CB8AC3E}">
        <p14:creationId xmlns:p14="http://schemas.microsoft.com/office/powerpoint/2010/main" val="375083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UBPS: Model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B76F45-8F42-43C1-98F9-65C1331BBF27}"/>
                  </a:ext>
                </a:extLst>
              </p:cNvPr>
              <p:cNvSpPr txBox="1"/>
              <p:nvPr/>
            </p:nvSpPr>
            <p:spPr>
              <a:xfrm>
                <a:off x="7719419" y="763026"/>
                <a:ext cx="4233231" cy="280076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The estimated impact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𝑷𝒂𝒊𝒅𝑺𝒆𝒂𝒓𝒄𝒉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𝑼𝒏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𝑩𝒓𝒂𝒏𝒅</m:t>
                    </m:r>
                  </m:oMath>
                </a14:m>
                <a:r>
                  <a:rPr lang="en-US" sz="1600" b="1" dirty="0"/>
                  <a:t> on True Gross Adds (TGA) doesn’t change much with respect to Search Query.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6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Given the spread of lower and upper bound of each model estimate from M1 to M3, the estimated effect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𝑷𝒂𝒊𝒅𝑺𝒆𝒂𝒓𝒄𝒉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𝑼𝒏𝑩𝒓𝒂𝒏𝒅</m:t>
                    </m:r>
                  </m:oMath>
                </a14:m>
                <a:r>
                  <a:rPr lang="en-US" sz="1600" b="1" dirty="0"/>
                  <a:t> is quite robust to the posited confounder, Search Query.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B76F45-8F42-43C1-98F9-65C1331BB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419" y="763026"/>
                <a:ext cx="4233231" cy="2800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7AAE469-8C12-4DB0-A099-EB832C187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76" y="3287531"/>
            <a:ext cx="7315200" cy="3016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EFE98-6E72-4C72-8407-215F9B954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76" y="826676"/>
            <a:ext cx="7315200" cy="2344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246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A1A08E-1ADD-44DE-ADBD-6A3EFC53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Search Bias Correction (SBC) in B2C MMM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B2AD3-5839-44C4-89DF-785B3D2762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b="1" dirty="0"/>
              <a:t>Research Question and Causal Diagram</a:t>
            </a:r>
          </a:p>
          <a:p>
            <a:pPr lvl="1"/>
            <a:r>
              <a:rPr lang="en-US" sz="1800" b="1" dirty="0"/>
              <a:t>Research Question and Causal Diagram</a:t>
            </a:r>
          </a:p>
          <a:p>
            <a:pPr lvl="1"/>
            <a:r>
              <a:rPr lang="en-US" sz="1800" b="1" dirty="0"/>
              <a:t>Directed Acyclic Graph(DAG): Other Causal Structure</a:t>
            </a:r>
          </a:p>
          <a:p>
            <a:pPr marL="810675" lvl="1" indent="-457200">
              <a:buAutoNum type="arabicPeriod"/>
            </a:pPr>
            <a:endParaRPr lang="en-US" sz="1100" b="1" dirty="0"/>
          </a:p>
          <a:p>
            <a:pPr marL="457200" indent="-457200">
              <a:buAutoNum type="arabicPeriod"/>
            </a:pPr>
            <a:r>
              <a:rPr lang="en-US" sz="2000" b="1" dirty="0"/>
              <a:t>Data: Outcome, Intervention, and Confounder</a:t>
            </a:r>
          </a:p>
          <a:p>
            <a:pPr marL="810675" lvl="1" indent="-457200">
              <a:buAutoNum type="arabicPeriod"/>
            </a:pPr>
            <a:endParaRPr lang="en-US" sz="1100" b="1" dirty="0"/>
          </a:p>
          <a:p>
            <a:pPr marL="457200" indent="-457200">
              <a:buAutoNum type="arabicPeriod"/>
            </a:pPr>
            <a:r>
              <a:rPr lang="en-US" sz="2000" b="1" dirty="0"/>
              <a:t>Modeling Causality</a:t>
            </a:r>
          </a:p>
          <a:p>
            <a:pPr lvl="1"/>
            <a:r>
              <a:rPr lang="en-US" sz="1800" b="1" dirty="0"/>
              <a:t>Model Specification</a:t>
            </a:r>
          </a:p>
          <a:p>
            <a:pPr lvl="1"/>
            <a:r>
              <a:rPr lang="en-US" sz="1800" b="1" dirty="0"/>
              <a:t>Application of SBC to MMM</a:t>
            </a:r>
          </a:p>
          <a:p>
            <a:pPr lvl="1" indent="0">
              <a:buNone/>
            </a:pPr>
            <a:endParaRPr lang="en-US" sz="1100" dirty="0"/>
          </a:p>
          <a:p>
            <a:pPr marL="457200" indent="-457200">
              <a:buAutoNum type="arabicPeriod"/>
            </a:pPr>
            <a:r>
              <a:rPr lang="en-US" sz="2000" b="1" dirty="0"/>
              <a:t>Model Results</a:t>
            </a:r>
          </a:p>
          <a:p>
            <a:pPr lvl="1"/>
            <a:r>
              <a:rPr lang="en-US" sz="1800" b="1" dirty="0"/>
              <a:t>Model Results and DAG</a:t>
            </a:r>
          </a:p>
          <a:p>
            <a:pPr lvl="1"/>
            <a:r>
              <a:rPr lang="en-US" sz="1800" b="1" dirty="0"/>
              <a:t>SBC Factors</a:t>
            </a:r>
          </a:p>
          <a:p>
            <a:pPr lvl="1"/>
            <a:endParaRPr lang="en-US" sz="1100" dirty="0"/>
          </a:p>
          <a:p>
            <a:pPr marL="457200" indent="-457200">
              <a:buAutoNum type="arabicPeriod"/>
            </a:pPr>
            <a:r>
              <a:rPr lang="en-US" sz="2000" b="1" dirty="0"/>
              <a:t>What’s Next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E1A64A-565F-42E4-BA0C-8F4A03433D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 Question and Causal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CBA8148-8BD2-42F6-A504-FA2433F3A3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355" y="1124745"/>
            <a:ext cx="11617291" cy="494374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Research Question</a:t>
            </a:r>
          </a:p>
          <a:p>
            <a:pPr marL="687388" lvl="1" indent="-346075"/>
            <a:r>
              <a:rPr lang="en-US" sz="2000" dirty="0"/>
              <a:t>How to estimate the </a:t>
            </a:r>
            <a:r>
              <a:rPr lang="en-US" sz="2000" b="1" i="1" dirty="0">
                <a:solidFill>
                  <a:srgbClr val="C00000"/>
                </a:solidFill>
              </a:rPr>
              <a:t>causal effect of paid search on sales</a:t>
            </a:r>
            <a:r>
              <a:rPr lang="en-US" sz="2000" dirty="0"/>
              <a:t> in the context of Media Mix Modeling(MMM) </a:t>
            </a:r>
          </a:p>
          <a:p>
            <a:pPr marL="810675" lvl="1" indent="-457200">
              <a:buAutoNum type="arabicPeriod"/>
            </a:pPr>
            <a:endParaRPr lang="en-US" sz="1100" b="1" dirty="0"/>
          </a:p>
          <a:p>
            <a:pPr marL="457200" indent="-457200">
              <a:buAutoNum type="arabicPeriod"/>
            </a:pPr>
            <a:r>
              <a:rPr lang="en-US" sz="2400" b="1" dirty="0"/>
              <a:t>Causal Diagram for Paid Search</a:t>
            </a:r>
          </a:p>
          <a:p>
            <a:pPr marL="687388" lvl="1" indent="-346075"/>
            <a:r>
              <a:rPr lang="en-US" sz="2000" dirty="0"/>
              <a:t>The </a:t>
            </a:r>
            <a:r>
              <a:rPr lang="en-US" sz="2000" b="1" i="1" dirty="0">
                <a:solidFill>
                  <a:srgbClr val="C00000"/>
                </a:solidFill>
              </a:rPr>
              <a:t>back-door criterion</a:t>
            </a:r>
            <a:r>
              <a:rPr lang="en-US" sz="2000" dirty="0"/>
              <a:t>:</a:t>
            </a:r>
          </a:p>
          <a:p>
            <a:pPr marL="1174209" lvl="2" indent="-346075"/>
            <a:r>
              <a:rPr lang="en-US" sz="1734" b="1" i="1" dirty="0"/>
              <a:t>Z</a:t>
            </a:r>
            <a:r>
              <a:rPr lang="en-US" sz="1734" dirty="0"/>
              <a:t>, Confounder: </a:t>
            </a:r>
            <a:r>
              <a:rPr lang="en-US" sz="1734" b="1" dirty="0"/>
              <a:t>Google Search Index</a:t>
            </a:r>
          </a:p>
          <a:p>
            <a:pPr marL="1174209" lvl="2" indent="-346075"/>
            <a:r>
              <a:rPr lang="en-US" sz="1734" b="1" i="1" dirty="0"/>
              <a:t>X</a:t>
            </a:r>
            <a:r>
              <a:rPr lang="en-US" sz="1734" dirty="0"/>
              <a:t>, Intervention: </a:t>
            </a:r>
            <a:r>
              <a:rPr lang="en-US" sz="1734" b="1" dirty="0"/>
              <a:t>Paid Search Spend</a:t>
            </a:r>
          </a:p>
          <a:p>
            <a:pPr marL="1174209" lvl="2" indent="-346075"/>
            <a:r>
              <a:rPr lang="en-US" sz="1734" b="1" i="1" dirty="0"/>
              <a:t>Y</a:t>
            </a:r>
            <a:r>
              <a:rPr lang="en-US" sz="1734" dirty="0"/>
              <a:t>, Outcome: </a:t>
            </a:r>
            <a:r>
              <a:rPr lang="en-US" sz="1734" b="1" dirty="0"/>
              <a:t>True Gross Adds</a:t>
            </a:r>
          </a:p>
          <a:p>
            <a:pPr marL="687388" lvl="1" indent="-346075"/>
            <a:r>
              <a:rPr lang="en-US" sz="2000" dirty="0"/>
              <a:t>The causal effect of X on Y can be </a:t>
            </a:r>
            <a:r>
              <a:rPr lang="en-US" sz="2000" b="1" i="1" dirty="0">
                <a:solidFill>
                  <a:srgbClr val="C00000"/>
                </a:solidFill>
              </a:rPr>
              <a:t>correctly estimated</a:t>
            </a:r>
          </a:p>
          <a:p>
            <a:pPr marL="687388" lvl="1" indent="0"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by including Z </a:t>
            </a:r>
            <a:r>
              <a:rPr lang="en-US" sz="2000" dirty="0"/>
              <a:t>if the DAG be true.</a:t>
            </a:r>
          </a:p>
          <a:p>
            <a:pPr marL="687388" lvl="1" indent="-346075"/>
            <a:r>
              <a:rPr lang="en-US" sz="2000" dirty="0"/>
              <a:t>Otherwise, the impact of X will be overrated. </a:t>
            </a:r>
            <a:endParaRPr lang="en-US" sz="1734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BBCBA0-778D-45A7-8A24-9DD1A953F302}"/>
              </a:ext>
            </a:extLst>
          </p:cNvPr>
          <p:cNvGrpSpPr/>
          <p:nvPr/>
        </p:nvGrpSpPr>
        <p:grpSpPr>
          <a:xfrm>
            <a:off x="7004234" y="2730764"/>
            <a:ext cx="4754880" cy="2650645"/>
            <a:chOff x="791432" y="3081683"/>
            <a:chExt cx="5279710" cy="265064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490017-813C-4C24-B892-270D2A97C443}"/>
                </a:ext>
              </a:extLst>
            </p:cNvPr>
            <p:cNvSpPr/>
            <p:nvPr/>
          </p:nvSpPr>
          <p:spPr>
            <a:xfrm>
              <a:off x="5086102" y="4865020"/>
              <a:ext cx="985040" cy="83198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0772523-2789-4DBA-B021-D3014B0E1786}"/>
                </a:ext>
              </a:extLst>
            </p:cNvPr>
            <p:cNvSpPr/>
            <p:nvPr/>
          </p:nvSpPr>
          <p:spPr>
            <a:xfrm>
              <a:off x="791432" y="4900341"/>
              <a:ext cx="985040" cy="83198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944C47-0C25-4FAF-8B18-C0F985BAEDD0}"/>
                </a:ext>
              </a:extLst>
            </p:cNvPr>
            <p:cNvSpPr/>
            <p:nvPr/>
          </p:nvSpPr>
          <p:spPr>
            <a:xfrm>
              <a:off x="2938767" y="3081683"/>
              <a:ext cx="985040" cy="831987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Z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6F6F2D6-D370-4C7B-891D-4E1B0D82003B}"/>
                </a:ext>
              </a:extLst>
            </p:cNvPr>
            <p:cNvCxnSpPr>
              <a:cxnSpLocks/>
              <a:stCxn id="8" idx="6"/>
              <a:endCxn id="6" idx="0"/>
            </p:cNvCxnSpPr>
            <p:nvPr/>
          </p:nvCxnSpPr>
          <p:spPr>
            <a:xfrm>
              <a:off x="3923807" y="3497677"/>
              <a:ext cx="1654815" cy="13673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C3361E-EC2E-4A3F-B65A-671B131BA3C0}"/>
                </a:ext>
              </a:extLst>
            </p:cNvPr>
            <p:cNvCxnSpPr>
              <a:cxnSpLocks/>
              <a:stCxn id="7" idx="6"/>
              <a:endCxn id="6" idx="2"/>
            </p:cNvCxnSpPr>
            <p:nvPr/>
          </p:nvCxnSpPr>
          <p:spPr>
            <a:xfrm flipV="1">
              <a:off x="1776472" y="5281014"/>
              <a:ext cx="3309630" cy="35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14A4FF5-973B-49EF-86C4-45C0AD0AC545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1283952" y="3497677"/>
              <a:ext cx="1654815" cy="14026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50596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DAG: Possible Causal Relationships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85F73B-7605-430E-BFD4-C805B2F37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93522"/>
              </p:ext>
            </p:extLst>
          </p:nvPr>
        </p:nvGraphicFramePr>
        <p:xfrm>
          <a:off x="287354" y="840516"/>
          <a:ext cx="10948383" cy="48010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84763">
                  <a:extLst>
                    <a:ext uri="{9D8B030D-6E8A-4147-A177-3AD203B41FA5}">
                      <a16:colId xmlns:a16="http://schemas.microsoft.com/office/drawing/2014/main" val="1160480930"/>
                    </a:ext>
                  </a:extLst>
                </a:gridCol>
                <a:gridCol w="3054540">
                  <a:extLst>
                    <a:ext uri="{9D8B030D-6E8A-4147-A177-3AD203B41FA5}">
                      <a16:colId xmlns:a16="http://schemas.microsoft.com/office/drawing/2014/main" val="3681978222"/>
                    </a:ext>
                  </a:extLst>
                </a:gridCol>
                <a:gridCol w="3054540">
                  <a:extLst>
                    <a:ext uri="{9D8B030D-6E8A-4147-A177-3AD203B41FA5}">
                      <a16:colId xmlns:a16="http://schemas.microsoft.com/office/drawing/2014/main" val="1559065656"/>
                    </a:ext>
                  </a:extLst>
                </a:gridCol>
                <a:gridCol w="3054540">
                  <a:extLst>
                    <a:ext uri="{9D8B030D-6E8A-4147-A177-3AD203B41FA5}">
                      <a16:colId xmlns:a16="http://schemas.microsoft.com/office/drawing/2014/main" val="2894012981"/>
                    </a:ext>
                  </a:extLst>
                </a:gridCol>
              </a:tblGrid>
              <a:tr h="438309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Collider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5055"/>
                  </a:ext>
                </a:extLst>
              </a:tr>
              <a:tr h="22403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35808"/>
                  </a:ext>
                </a:extLst>
              </a:tr>
              <a:tr h="6941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Role of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Is a </a:t>
                      </a:r>
                      <a:r>
                        <a:rPr lang="en-US" sz="1800" b="1" i="1" dirty="0">
                          <a:solidFill>
                            <a:srgbClr val="C00000"/>
                          </a:solidFill>
                        </a:rPr>
                        <a:t>common cause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Is a </a:t>
                      </a:r>
                      <a:r>
                        <a:rPr lang="en-US" sz="1800" b="1" i="1" dirty="0">
                          <a:solidFill>
                            <a:srgbClr val="C00000"/>
                          </a:solidFill>
                        </a:rPr>
                        <a:t>mediator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between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Is a </a:t>
                      </a:r>
                      <a:r>
                        <a:rPr lang="en-US" sz="1800" b="1" i="1" dirty="0">
                          <a:solidFill>
                            <a:srgbClr val="C00000"/>
                          </a:solidFill>
                        </a:rPr>
                        <a:t>common outcome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78796"/>
                  </a:ext>
                </a:extLst>
              </a:tr>
              <a:tr h="14093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Relationship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(Conditional Dependence / Independence)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ea typeface="Cambria Math" panose="02040503050406030204" pitchFamily="18" charset="0"/>
                        </a:rPr>
                        <a:t>X &amp; Y become </a:t>
                      </a:r>
                      <a:r>
                        <a:rPr lang="en-US" sz="1800" b="1" i="1" dirty="0">
                          <a:solidFill>
                            <a:srgbClr val="C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dependent without Z</a:t>
                      </a:r>
                      <a:r>
                        <a:rPr lang="en-US" sz="1800" b="0" i="0" dirty="0">
                          <a:latin typeface="+mn-lt"/>
                          <a:ea typeface="Cambria Math" panose="02040503050406030204" pitchFamily="18" charset="0"/>
                        </a:rPr>
                        <a:t>.</a:t>
                      </a:r>
                      <a:endParaRPr lang="en-US" sz="1800" b="0" i="0" baseline="0" dirty="0">
                        <a:latin typeface="+mn-lt"/>
                        <a:ea typeface="Cambria Math" panose="02040503050406030204" pitchFamily="18" charset="0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ea typeface="Cambria Math" panose="02040503050406030204" pitchFamily="18" charset="0"/>
                        </a:rPr>
                        <a:t>X &amp; Y become </a:t>
                      </a:r>
                      <a:r>
                        <a:rPr lang="en-US" sz="1800" b="1" i="1" dirty="0">
                          <a:solidFill>
                            <a:srgbClr val="C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independent with</a:t>
                      </a:r>
                      <a:r>
                        <a:rPr lang="en-US" sz="1800" b="1" i="1" baseline="0" dirty="0">
                          <a:solidFill>
                            <a:srgbClr val="C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 Z</a:t>
                      </a:r>
                      <a:r>
                        <a:rPr lang="en-US" sz="1800" b="0" i="0" baseline="0" dirty="0">
                          <a:latin typeface="+mn-lt"/>
                          <a:ea typeface="Cambria Math" panose="02040503050406030204" pitchFamily="18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ea typeface="Cambria Math" panose="02040503050406030204" pitchFamily="18" charset="0"/>
                        </a:rPr>
                        <a:t>X &amp; Y become </a:t>
                      </a:r>
                      <a:r>
                        <a:rPr lang="en-US" sz="1800" b="1" i="1" dirty="0">
                          <a:solidFill>
                            <a:srgbClr val="C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dependent without Z</a:t>
                      </a:r>
                      <a:r>
                        <a:rPr lang="en-US" sz="1800" b="0" i="0" dirty="0">
                          <a:latin typeface="+mn-lt"/>
                          <a:ea typeface="Cambria Math" panose="02040503050406030204" pitchFamily="18" charset="0"/>
                        </a:rPr>
                        <a:t>.</a:t>
                      </a:r>
                      <a:endParaRPr lang="en-US" sz="1800" b="0" i="0" baseline="0" dirty="0">
                        <a:latin typeface="+mn-lt"/>
                        <a:ea typeface="Cambria Math" panose="02040503050406030204" pitchFamily="18" charset="0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ea typeface="Cambria Math" panose="02040503050406030204" pitchFamily="18" charset="0"/>
                        </a:rPr>
                        <a:t>X &amp; Y become </a:t>
                      </a:r>
                      <a:r>
                        <a:rPr lang="en-US" sz="1800" b="1" i="1" dirty="0">
                          <a:solidFill>
                            <a:srgbClr val="C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independent with</a:t>
                      </a:r>
                      <a:r>
                        <a:rPr lang="en-US" sz="1800" b="1" i="1" baseline="0" dirty="0">
                          <a:solidFill>
                            <a:srgbClr val="C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 Z</a:t>
                      </a:r>
                      <a:r>
                        <a:rPr lang="en-US" sz="1800" b="0" i="0" baseline="0" dirty="0">
                          <a:latin typeface="+mn-lt"/>
                          <a:ea typeface="Cambria Math" panose="02040503050406030204" pitchFamily="18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ea typeface="Cambria Math" panose="02040503050406030204" pitchFamily="18" charset="0"/>
                        </a:rPr>
                        <a:t>X &amp; Y become </a:t>
                      </a:r>
                      <a:r>
                        <a:rPr lang="en-US" sz="1800" b="1" i="1" dirty="0">
                          <a:solidFill>
                            <a:srgbClr val="C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independent without Z</a:t>
                      </a:r>
                      <a:r>
                        <a:rPr lang="en-US" sz="1800" b="0" i="0" dirty="0">
                          <a:latin typeface="+mn-lt"/>
                          <a:ea typeface="Cambria Math" panose="02040503050406030204" pitchFamily="18" charset="0"/>
                        </a:rPr>
                        <a:t>.</a:t>
                      </a:r>
                      <a:endParaRPr lang="en-US" sz="1800" b="0" i="0" baseline="0" dirty="0">
                        <a:latin typeface="+mn-lt"/>
                        <a:ea typeface="Cambria Math" panose="02040503050406030204" pitchFamily="18" charset="0"/>
                      </a:endParaRP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dirty="0">
                          <a:latin typeface="+mn-lt"/>
                          <a:ea typeface="Cambria Math" panose="02040503050406030204" pitchFamily="18" charset="0"/>
                        </a:rPr>
                        <a:t>X &amp; Y become </a:t>
                      </a:r>
                      <a:r>
                        <a:rPr lang="en-US" sz="1800" b="1" i="1" dirty="0">
                          <a:solidFill>
                            <a:srgbClr val="C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dependent with</a:t>
                      </a:r>
                      <a:r>
                        <a:rPr lang="en-US" sz="1800" b="1" i="1" baseline="0" dirty="0">
                          <a:solidFill>
                            <a:srgbClr val="C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a:t> Z</a:t>
                      </a:r>
                      <a:r>
                        <a:rPr lang="en-US" sz="1800" b="0" i="0" baseline="0" dirty="0">
                          <a:latin typeface="+mn-lt"/>
                          <a:ea typeface="Cambria Math" panose="02040503050406030204" pitchFamily="18" charset="0"/>
                        </a:rPr>
                        <a:t>.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8178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9CC4468-CCA8-41FC-AE5B-E14A482394D0}"/>
              </a:ext>
            </a:extLst>
          </p:cNvPr>
          <p:cNvGrpSpPr/>
          <p:nvPr/>
        </p:nvGrpSpPr>
        <p:grpSpPr>
          <a:xfrm>
            <a:off x="2349471" y="1643695"/>
            <a:ext cx="2468880" cy="1645920"/>
            <a:chOff x="1836650" y="1652203"/>
            <a:chExt cx="2568020" cy="16217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7FD2C0-A4E1-4C60-8A83-37B05419FF92}"/>
                </a:ext>
              </a:extLst>
            </p:cNvPr>
            <p:cNvSpPr/>
            <p:nvPr/>
          </p:nvSpPr>
          <p:spPr>
            <a:xfrm>
              <a:off x="3925552" y="2764932"/>
              <a:ext cx="479118" cy="50904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Y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908DA0-DF6E-4E01-86BB-5979260F508C}"/>
                </a:ext>
              </a:extLst>
            </p:cNvPr>
            <p:cNvSpPr/>
            <p:nvPr/>
          </p:nvSpPr>
          <p:spPr>
            <a:xfrm>
              <a:off x="1836650" y="2764932"/>
              <a:ext cx="479118" cy="50904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X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68DC03-B70F-4150-A137-A9899DF1239B}"/>
                </a:ext>
              </a:extLst>
            </p:cNvPr>
            <p:cNvSpPr/>
            <p:nvPr/>
          </p:nvSpPr>
          <p:spPr>
            <a:xfrm>
              <a:off x="2881101" y="1652203"/>
              <a:ext cx="479118" cy="50904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Z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57202B-F4E4-4AAC-B692-9E61F17D6643}"/>
                </a:ext>
              </a:extLst>
            </p:cNvPr>
            <p:cNvCxnSpPr>
              <a:cxnSpLocks/>
              <a:stCxn id="16" idx="6"/>
              <a:endCxn id="13" idx="0"/>
            </p:cNvCxnSpPr>
            <p:nvPr/>
          </p:nvCxnSpPr>
          <p:spPr>
            <a:xfrm>
              <a:off x="3360219" y="1906725"/>
              <a:ext cx="804892" cy="85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03A3EE-04F2-40EC-8A61-8899C9F1EDB0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2076209" y="1906725"/>
              <a:ext cx="804892" cy="85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E06F53-F78D-4215-97EE-DA5D54B6DA30}"/>
              </a:ext>
            </a:extLst>
          </p:cNvPr>
          <p:cNvGrpSpPr/>
          <p:nvPr/>
        </p:nvGrpSpPr>
        <p:grpSpPr>
          <a:xfrm>
            <a:off x="5412330" y="1595494"/>
            <a:ext cx="2468882" cy="1645920"/>
            <a:chOff x="5051549" y="1652203"/>
            <a:chExt cx="2568022" cy="162177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56666E0-ECD7-434A-ADEB-D20DB7FA67E1}"/>
                </a:ext>
              </a:extLst>
            </p:cNvPr>
            <p:cNvSpPr/>
            <p:nvPr/>
          </p:nvSpPr>
          <p:spPr>
            <a:xfrm>
              <a:off x="7140453" y="2764932"/>
              <a:ext cx="479118" cy="50904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Y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19CD3E-0F78-45C5-A47B-E4945776D39C}"/>
                </a:ext>
              </a:extLst>
            </p:cNvPr>
            <p:cNvSpPr/>
            <p:nvPr/>
          </p:nvSpPr>
          <p:spPr>
            <a:xfrm>
              <a:off x="5051549" y="2764932"/>
              <a:ext cx="479118" cy="50904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X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F59312D-B3DB-4B0F-B9DB-116B80C99F36}"/>
                </a:ext>
              </a:extLst>
            </p:cNvPr>
            <p:cNvSpPr/>
            <p:nvPr/>
          </p:nvSpPr>
          <p:spPr>
            <a:xfrm>
              <a:off x="6096000" y="1652203"/>
              <a:ext cx="479118" cy="50904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Z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90E5EB5-4381-4FB6-BF1F-3BB5D3934198}"/>
                </a:ext>
              </a:extLst>
            </p:cNvPr>
            <p:cNvCxnSpPr>
              <a:cxnSpLocks/>
              <a:stCxn id="24" idx="6"/>
              <a:endCxn id="22" idx="0"/>
            </p:cNvCxnSpPr>
            <p:nvPr/>
          </p:nvCxnSpPr>
          <p:spPr>
            <a:xfrm>
              <a:off x="6575118" y="1906725"/>
              <a:ext cx="804892" cy="85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2F106D1-A89B-4D71-9E39-6FD3EAB10FB4}"/>
                </a:ext>
              </a:extLst>
            </p:cNvPr>
            <p:cNvCxnSpPr>
              <a:cxnSpLocks/>
              <a:stCxn id="24" idx="2"/>
              <a:endCxn id="23" idx="0"/>
            </p:cNvCxnSpPr>
            <p:nvPr/>
          </p:nvCxnSpPr>
          <p:spPr>
            <a:xfrm flipH="1">
              <a:off x="5291108" y="1906725"/>
              <a:ext cx="804892" cy="85820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E7C5019-8B80-4DCD-8605-4257383BFF40}"/>
              </a:ext>
            </a:extLst>
          </p:cNvPr>
          <p:cNvGrpSpPr/>
          <p:nvPr/>
        </p:nvGrpSpPr>
        <p:grpSpPr>
          <a:xfrm>
            <a:off x="8476847" y="1595494"/>
            <a:ext cx="2468880" cy="1645920"/>
            <a:chOff x="8382002" y="1603348"/>
            <a:chExt cx="2568020" cy="162177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F96A701-8BA0-4EEA-BC6B-769BA653E751}"/>
                </a:ext>
              </a:extLst>
            </p:cNvPr>
            <p:cNvSpPr/>
            <p:nvPr/>
          </p:nvSpPr>
          <p:spPr>
            <a:xfrm>
              <a:off x="10470904" y="2716077"/>
              <a:ext cx="479118" cy="50904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A5332C-6232-45AC-B876-C80DC323B73B}"/>
                </a:ext>
              </a:extLst>
            </p:cNvPr>
            <p:cNvSpPr/>
            <p:nvPr/>
          </p:nvSpPr>
          <p:spPr>
            <a:xfrm>
              <a:off x="8382002" y="2716077"/>
              <a:ext cx="479118" cy="50904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X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F6B5B17-B89F-4CF3-A9B3-85286F49D14C}"/>
                </a:ext>
              </a:extLst>
            </p:cNvPr>
            <p:cNvSpPr/>
            <p:nvPr/>
          </p:nvSpPr>
          <p:spPr>
            <a:xfrm>
              <a:off x="9426453" y="1603348"/>
              <a:ext cx="479118" cy="509043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/>
                <a:t>Z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1DCE8F4-8F6F-4008-A089-28D75D05D960}"/>
                </a:ext>
              </a:extLst>
            </p:cNvPr>
            <p:cNvCxnSpPr>
              <a:cxnSpLocks/>
              <a:stCxn id="29" idx="6"/>
              <a:endCxn id="27" idx="0"/>
            </p:cNvCxnSpPr>
            <p:nvPr/>
          </p:nvCxnSpPr>
          <p:spPr>
            <a:xfrm>
              <a:off x="9905571" y="1857870"/>
              <a:ext cx="804892" cy="85820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078B29F-235B-48FD-A199-0E0510835CBA}"/>
                </a:ext>
              </a:extLst>
            </p:cNvPr>
            <p:cNvCxnSpPr>
              <a:cxnSpLocks/>
              <a:stCxn id="29" idx="2"/>
              <a:endCxn id="28" idx="0"/>
            </p:cNvCxnSpPr>
            <p:nvPr/>
          </p:nvCxnSpPr>
          <p:spPr>
            <a:xfrm flipH="1">
              <a:off x="8621561" y="1857870"/>
              <a:ext cx="804892" cy="85820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89E84E2-6370-4644-9ED0-C1F8CAEA5F3F}"/>
              </a:ext>
            </a:extLst>
          </p:cNvPr>
          <p:cNvSpPr txBox="1"/>
          <p:nvPr/>
        </p:nvSpPr>
        <p:spPr>
          <a:xfrm>
            <a:off x="287354" y="5740773"/>
            <a:ext cx="10948383" cy="40011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We will investigate what are the true unknown relationships among X, Y, and Z.</a:t>
            </a:r>
          </a:p>
        </p:txBody>
      </p:sp>
    </p:spTree>
    <p:extLst>
      <p:ext uri="{BB962C8B-B14F-4D97-AF65-F5344CB8AC3E}">
        <p14:creationId xmlns:p14="http://schemas.microsoft.com/office/powerpoint/2010/main" val="329272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Data: Outcome, Intervention, and Confounder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85F73B-7605-430E-BFD4-C805B2F37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57935"/>
              </p:ext>
            </p:extLst>
          </p:nvPr>
        </p:nvGraphicFramePr>
        <p:xfrm>
          <a:off x="287354" y="840517"/>
          <a:ext cx="10948385" cy="53983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09195">
                  <a:extLst>
                    <a:ext uri="{9D8B030D-6E8A-4147-A177-3AD203B41FA5}">
                      <a16:colId xmlns:a16="http://schemas.microsoft.com/office/drawing/2014/main" val="1160480930"/>
                    </a:ext>
                  </a:extLst>
                </a:gridCol>
                <a:gridCol w="7939190">
                  <a:extLst>
                    <a:ext uri="{9D8B030D-6E8A-4147-A177-3AD203B41FA5}">
                      <a16:colId xmlns:a16="http://schemas.microsoft.com/office/drawing/2014/main" val="3681978222"/>
                    </a:ext>
                  </a:extLst>
                </a:gridCol>
              </a:tblGrid>
              <a:tr h="5002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5055"/>
                  </a:ext>
                </a:extLst>
              </a:tr>
              <a:tr h="8385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True Gross Adds (TGA)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35808"/>
                  </a:ext>
                </a:extLst>
              </a:tr>
              <a:tr h="8385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Paid Search - Brand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78796"/>
                  </a:ext>
                </a:extLst>
              </a:tr>
              <a:tr h="156782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Confounder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Google Search Index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marL="573088" marR="0" lvl="0" indent="-28733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Altice, Competitor, and Non-Brand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Other media channels: </a:t>
                      </a:r>
                    </a:p>
                    <a:p>
                      <a:pPr marL="573088" marR="0" lvl="0" indent="-287338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Audio, Display, DM,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PaidSearch_UnBrand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, Print, Radio, Social, TV, and  Video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63798"/>
                  </a:ext>
                </a:extLst>
              </a:tr>
              <a:tr h="8265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Study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2017-12-31 ~ 2020-03-22 by week.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117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89160"/>
                  </a:ext>
                </a:extLst>
              </a:tr>
              <a:tr h="82657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Analysis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DMAs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30 DMAs x 117 weeks = 3,510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649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34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Pair Plots: Outcome, Intervention, and Confounder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C0AD9-473A-46B8-93FE-AC419EA08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1" y="805344"/>
            <a:ext cx="54864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AEF80-BEE8-4CFB-B2A3-25622BA5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441" y="805344"/>
            <a:ext cx="54864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D0B55B-FB99-43C1-BC75-2D59C12CFC2B}"/>
              </a:ext>
            </a:extLst>
          </p:cNvPr>
          <p:cNvSpPr txBox="1"/>
          <p:nvPr/>
        </p:nvSpPr>
        <p:spPr>
          <a:xfrm>
            <a:off x="2569631" y="2514865"/>
            <a:ext cx="914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OPT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6FD35-174D-4C73-A5FB-4FD0F64F9DE5}"/>
              </a:ext>
            </a:extLst>
          </p:cNvPr>
          <p:cNvSpPr txBox="1"/>
          <p:nvPr/>
        </p:nvSpPr>
        <p:spPr>
          <a:xfrm>
            <a:off x="8258441" y="2514865"/>
            <a:ext cx="914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SDL</a:t>
            </a:r>
          </a:p>
        </p:txBody>
      </p:sp>
    </p:spTree>
    <p:extLst>
      <p:ext uri="{BB962C8B-B14F-4D97-AF65-F5344CB8AC3E}">
        <p14:creationId xmlns:p14="http://schemas.microsoft.com/office/powerpoint/2010/main" val="314987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Box Plots: </a:t>
            </a:r>
            <a:r>
              <a:rPr lang="en-US" sz="2800" i="1" dirty="0">
                <a:solidFill>
                  <a:srgbClr val="FF0000"/>
                </a:solidFill>
              </a:rPr>
              <a:t>Heterogeneous</a:t>
            </a:r>
            <a:r>
              <a:rPr lang="en-US" sz="2800" dirty="0"/>
              <a:t> Empirical Association with TGA by DMA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04BE0-DB86-413B-A937-35CA5C98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70" y="848139"/>
            <a:ext cx="91440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0F0638-9B04-49D0-AF87-4B582E034655}"/>
                  </a:ext>
                </a:extLst>
              </p:cNvPr>
              <p:cNvSpPr txBox="1"/>
              <p:nvPr/>
            </p:nvSpPr>
            <p:spPr>
              <a:xfrm>
                <a:off x="7995772" y="5707452"/>
                <a:ext cx="2191626" cy="51328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OPT Correlation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C0F0638-9B04-49D0-AF87-4B582E03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772" y="5707452"/>
                <a:ext cx="2191626" cy="513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1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Modeling: Estimating Causal Impact of Paid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385F73B-7605-430E-BFD4-C805B2F37B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407519"/>
                  </p:ext>
                </p:extLst>
              </p:nvPr>
            </p:nvGraphicFramePr>
            <p:xfrm>
              <a:off x="287354" y="934022"/>
              <a:ext cx="10948385" cy="453367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09195">
                      <a:extLst>
                        <a:ext uri="{9D8B030D-6E8A-4147-A177-3AD203B41FA5}">
                          <a16:colId xmlns:a16="http://schemas.microsoft.com/office/drawing/2014/main" val="1160480930"/>
                        </a:ext>
                      </a:extLst>
                    </a:gridCol>
                    <a:gridCol w="7939190">
                      <a:extLst>
                        <a:ext uri="{9D8B030D-6E8A-4147-A177-3AD203B41FA5}">
                          <a16:colId xmlns:a16="http://schemas.microsoft.com/office/drawing/2014/main" val="3681978222"/>
                        </a:ext>
                      </a:extLst>
                    </a:gridCol>
                  </a:tblGrid>
                  <a:tr h="406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Specification*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9505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M1: </a:t>
                          </a:r>
                        </a:p>
                        <a:p>
                          <a:pPr algn="ctr"/>
                          <a:r>
                            <a:rPr lang="en-US" sz="2000" b="0" dirty="0"/>
                            <a:t>Naïve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𝑷𝒂𝒊𝒅𝑺𝒆𝒂𝒓𝒄𝒉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𝑩𝒓𝒂𝒏𝒅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0135808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M2:</a:t>
                          </a: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Search – Altice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𝑷𝒂𝒊𝒅𝑺𝒆𝒂𝒓𝒄𝒉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𝑩𝒓𝒂𝒏𝒅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𝑮𝒐𝒐𝒈𝒍𝒆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𝑨𝒍𝒕𝒊𝒄𝒆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9578796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M3: </a:t>
                          </a:r>
                        </a:p>
                        <a:p>
                          <a:pPr algn="ctr"/>
                          <a:r>
                            <a:rPr lang="en-US" sz="2000" b="0" dirty="0"/>
                            <a:t>Search – All Queries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𝑷𝒂𝒊𝒅𝑺𝒆𝒂𝒓𝒄𝒉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𝑩𝒓𝒂𝒏𝒅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𝑮𝒐𝒐𝒈𝒍𝒆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𝑨𝒍𝒕𝒊𝒄𝒆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    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𝐺𝑜𝑜𝑔𝑙𝑒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𝐶𝑜𝑚𝑝𝑒𝑡𝑖𝑡𝑜𝑟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𝐺𝑜𝑜𝑔𝑙𝑒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𝑁𝑜𝑛𝐵𝑟𝑎𝑛𝑑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sz="2000" b="1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943839"/>
                      </a:ext>
                    </a:extLst>
                  </a:tr>
                  <a:tr h="105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M4:</a:t>
                          </a: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SBC + 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𝑷𝒂𝒊𝒅𝑺𝒆𝒂𝒓𝒄𝒉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𝑩𝒓𝒂𝒏𝒅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𝑮𝒐𝒐𝒈𝒍𝒆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𝑨𝒍𝒕𝒊𝒄𝒆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    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𝐺𝑜𝑜𝑔𝑙𝑒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𝐶𝑜𝑚𝑝𝑒𝑡𝑖𝑡𝑜𝑟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𝐺𝑜𝑜𝑔𝑙𝑒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𝑁𝑜𝑛𝐵𝑟𝑎𝑛𝑑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endParaRPr lang="en-US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      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𝑀𝑒𝑑𝑖𝑎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4963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385F73B-7605-430E-BFD4-C805B2F37B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407519"/>
                  </p:ext>
                </p:extLst>
              </p:nvPr>
            </p:nvGraphicFramePr>
            <p:xfrm>
              <a:off x="287354" y="934022"/>
              <a:ext cx="10948385" cy="453367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009195">
                      <a:extLst>
                        <a:ext uri="{9D8B030D-6E8A-4147-A177-3AD203B41FA5}">
                          <a16:colId xmlns:a16="http://schemas.microsoft.com/office/drawing/2014/main" val="1160480930"/>
                        </a:ext>
                      </a:extLst>
                    </a:gridCol>
                    <a:gridCol w="7939190">
                      <a:extLst>
                        <a:ext uri="{9D8B030D-6E8A-4147-A177-3AD203B41FA5}">
                          <a16:colId xmlns:a16="http://schemas.microsoft.com/office/drawing/2014/main" val="368197822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Model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Specification*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9505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M1: </a:t>
                          </a:r>
                        </a:p>
                        <a:p>
                          <a:pPr algn="ctr"/>
                          <a:r>
                            <a:rPr lang="en-US" sz="2000" b="0" dirty="0"/>
                            <a:t>Naïve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989" t="-49697" r="-307" b="-3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0135808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M2:</a:t>
                          </a: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Search – Altice Only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989" t="-149697" r="-307" b="-2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9578796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M3: </a:t>
                          </a:r>
                        </a:p>
                        <a:p>
                          <a:pPr algn="ctr"/>
                          <a:r>
                            <a:rPr lang="en-US" sz="2000" b="0" dirty="0"/>
                            <a:t>Search – All Queries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989" t="-249697" r="-307" b="-17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943839"/>
                      </a:ext>
                    </a:extLst>
                  </a:tr>
                  <a:tr h="105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M4:</a:t>
                          </a:r>
                        </a:p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SBC + Media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989" t="-331609" r="-307" b="-65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4963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A8108F5-B4C7-4B22-9761-57B4576DF28B}"/>
              </a:ext>
            </a:extLst>
          </p:cNvPr>
          <p:cNvSpPr txBox="1"/>
          <p:nvPr/>
        </p:nvSpPr>
        <p:spPr>
          <a:xfrm>
            <a:off x="291184" y="5508945"/>
            <a:ext cx="1094455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* y = True Gross Adds (TGA)</a:t>
            </a:r>
          </a:p>
          <a:p>
            <a:r>
              <a:rPr lang="en-US" sz="1600" b="1" dirty="0"/>
              <a:t>  </a:t>
            </a:r>
            <a:r>
              <a:rPr lang="en-US" sz="1600" b="1" dirty="0" err="1"/>
              <a:t>Google_Total</a:t>
            </a:r>
            <a:r>
              <a:rPr lang="en-US" sz="1600" b="1" dirty="0"/>
              <a:t> = </a:t>
            </a:r>
            <a:r>
              <a:rPr lang="en-US" sz="1600" b="1" dirty="0" err="1"/>
              <a:t>Google_Altice</a:t>
            </a:r>
            <a:r>
              <a:rPr lang="en-US" sz="1600" b="1" dirty="0"/>
              <a:t> + </a:t>
            </a:r>
            <a:r>
              <a:rPr lang="en-US" sz="1600" b="1" dirty="0" err="1"/>
              <a:t>Google_Competitor</a:t>
            </a:r>
            <a:r>
              <a:rPr lang="en-US" sz="1600" b="1" dirty="0"/>
              <a:t> + </a:t>
            </a:r>
            <a:r>
              <a:rPr lang="en-US" sz="1600" b="1" dirty="0" err="1"/>
              <a:t>Google_NonBrand</a:t>
            </a:r>
            <a:endParaRPr lang="en-US" sz="1600" b="1" dirty="0"/>
          </a:p>
          <a:p>
            <a:r>
              <a:rPr lang="en-US" sz="1600" b="1" dirty="0"/>
              <a:t>  Media = {TV, DM, Display, </a:t>
            </a:r>
            <a:r>
              <a:rPr lang="en-US" sz="1600" b="1" dirty="0" err="1"/>
              <a:t>PaidSearch_UnBrand</a:t>
            </a:r>
            <a:r>
              <a:rPr lang="en-US" sz="1600" b="1" dirty="0"/>
              <a:t>, Video, Radio, Social, Print, Audio}</a:t>
            </a:r>
          </a:p>
        </p:txBody>
      </p:sp>
    </p:spTree>
    <p:extLst>
      <p:ext uri="{BB962C8B-B14F-4D97-AF65-F5344CB8AC3E}">
        <p14:creationId xmlns:p14="http://schemas.microsoft.com/office/powerpoint/2010/main" val="395585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BF9-CA53-46E8-BB67-CD6B6DBF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Modeling: Applying SBC to MMM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636E7-F2D5-46DB-8DC7-3D3FCF398E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13321C7-0C17-4122-85DE-053637A0CA7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85F73B-7605-430E-BFD4-C805B2F37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73796"/>
              </p:ext>
            </p:extLst>
          </p:nvPr>
        </p:nvGraphicFramePr>
        <p:xfrm>
          <a:off x="287355" y="923562"/>
          <a:ext cx="11207399" cy="53107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6223">
                  <a:extLst>
                    <a:ext uri="{9D8B030D-6E8A-4147-A177-3AD203B41FA5}">
                      <a16:colId xmlns:a16="http://schemas.microsoft.com/office/drawing/2014/main" val="1160480930"/>
                    </a:ext>
                  </a:extLst>
                </a:gridCol>
                <a:gridCol w="4385588">
                  <a:extLst>
                    <a:ext uri="{9D8B030D-6E8A-4147-A177-3AD203B41FA5}">
                      <a16:colId xmlns:a16="http://schemas.microsoft.com/office/drawing/2014/main" val="3681978222"/>
                    </a:ext>
                  </a:extLst>
                </a:gridCol>
                <a:gridCol w="4385588">
                  <a:extLst>
                    <a:ext uri="{9D8B030D-6E8A-4147-A177-3AD203B41FA5}">
                      <a16:colId xmlns:a16="http://schemas.microsoft.com/office/drawing/2014/main" val="3854013022"/>
                    </a:ext>
                  </a:extLst>
                </a:gridCol>
              </a:tblGrid>
              <a:tr h="3839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Altice MMM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055"/>
                  </a:ext>
                </a:extLst>
              </a:tr>
              <a:tr h="63914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Model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rgbClr val="FF0000"/>
                          </a:solidFill>
                        </a:rPr>
                        <a:t>Mixed</a:t>
                      </a:r>
                      <a:r>
                        <a:rPr lang="en-US" sz="1600" b="1" dirty="0"/>
                        <a:t> linear regression: random coefficient vs random 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1" dirty="0"/>
                        <a:t>Mixed</a:t>
                      </a:r>
                      <a:r>
                        <a:rPr lang="en-US" sz="1600" dirty="0"/>
                        <a:t> regression with nonlinearly transformed media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135808"/>
                  </a:ext>
                </a:extLst>
              </a:tr>
              <a:tr h="64660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1" dirty="0"/>
                        <a:t>Penalized</a:t>
                      </a:r>
                      <a:r>
                        <a:rPr lang="en-US" sz="1600" dirty="0"/>
                        <a:t> maximum likelihood estimation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Can use Bayesian estimation.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Bayesian estimation in STAN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Can’t use frequentist estimation due to model complexities.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78796"/>
                  </a:ext>
                </a:extLst>
              </a:tr>
              <a:tr h="3178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Media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Paid Search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Multiple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Multiple channels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213254"/>
                  </a:ext>
                </a:extLst>
              </a:tr>
              <a:tr h="4118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Control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43839"/>
                  </a:ext>
                </a:extLst>
              </a:tr>
              <a:tr h="4118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Carryover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4891"/>
                  </a:ext>
                </a:extLst>
              </a:tr>
              <a:tr h="4118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Shape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28686"/>
                  </a:ext>
                </a:extLst>
              </a:tr>
              <a:tr h="4118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Heterogeneity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Yes by DMA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Yes by DMA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150374"/>
                  </a:ext>
                </a:extLst>
              </a:tr>
              <a:tr h="4118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Is GAM Necessary?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1" dirty="0"/>
                        <a:t>Not really</a:t>
                      </a:r>
                      <a:r>
                        <a:rPr lang="en-US" sz="1600" dirty="0"/>
                        <a:t>; correlation is much lower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3798"/>
                  </a:ext>
                </a:extLst>
              </a:tr>
              <a:tr h="82642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Paid Search Bias Correction (SBC)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Estimate the unbiased effect of Paid Search first with the SBC applied.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Use the estimated effect of Paid Search as the fixed values in the full MMM.</a:t>
                      </a:r>
                    </a:p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Calibrate the effect of other media channels.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89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873724"/>
      </p:ext>
    </p:extLst>
  </p:cSld>
  <p:clrMapOvr>
    <a:masterClrMapping/>
  </p:clrMapOvr>
</p:sld>
</file>

<file path=ppt/theme/theme1.xml><?xml version="1.0" encoding="utf-8"?>
<a:theme xmlns:a="http://schemas.openxmlformats.org/drawingml/2006/main" name="altice_16-9_us_june_17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ECE887EE-61AD-40FA-9954-D92DB2552AF7}" vid="{948C4D63-4E41-4077-BF3D-14C640E18F56}"/>
    </a:ext>
  </a:extLst>
</a:theme>
</file>

<file path=ppt/theme/theme2.xml><?xml version="1.0" encoding="utf-8"?>
<a:theme xmlns:a="http://schemas.openxmlformats.org/drawingml/2006/main" name="altice_16-9_green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ECE887EE-61AD-40FA-9954-D92DB2552AF7}" vid="{8DE46681-648C-4ECC-B846-30560635DA0D}"/>
    </a:ext>
  </a:extLst>
</a:theme>
</file>

<file path=ppt/theme/theme3.xml><?xml version="1.0" encoding="utf-8"?>
<a:theme xmlns:a="http://schemas.openxmlformats.org/drawingml/2006/main" name="1_altice_16-9_blue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ECE887EE-61AD-40FA-9954-D92DB2552AF7}" vid="{369B5F0D-DD3D-4876-9B9B-F4BC2FA45C20}"/>
    </a:ext>
  </a:extLst>
</a:theme>
</file>

<file path=ppt/theme/theme4.xml><?xml version="1.0" encoding="utf-8"?>
<a:theme xmlns:a="http://schemas.openxmlformats.org/drawingml/2006/main" name="2_altice_16-9_aqua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ECE887EE-61AD-40FA-9954-D92DB2552AF7}" vid="{391B716F-B0A7-499B-9CE8-C579AAEB688B}"/>
    </a:ext>
  </a:extLst>
</a:theme>
</file>

<file path=ppt/theme/theme5.xml><?xml version="1.0" encoding="utf-8"?>
<a:theme xmlns:a="http://schemas.openxmlformats.org/drawingml/2006/main" name="3_altice_16-9_red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ECE887EE-61AD-40FA-9954-D92DB2552AF7}" vid="{6CFDCA7E-B49A-42EB-A18E-6AB9CFCFAAE6}"/>
    </a:ext>
  </a:extLst>
</a:theme>
</file>

<file path=ppt/theme/theme6.xml><?xml version="1.0" encoding="utf-8"?>
<a:theme xmlns:a="http://schemas.openxmlformats.org/drawingml/2006/main" name="4_altice_16-9_orange">
  <a:themeElements>
    <a:clrScheme name="Altice">
      <a:dk1>
        <a:sysClr val="windowText" lastClr="000000"/>
      </a:dk1>
      <a:lt1>
        <a:sysClr val="window" lastClr="FFFFFF"/>
      </a:lt1>
      <a:dk2>
        <a:srgbClr val="8E8E8E"/>
      </a:dk2>
      <a:lt2>
        <a:srgbClr val="FFFFFF"/>
      </a:lt2>
      <a:accent1>
        <a:srgbClr val="FFC72C"/>
      </a:accent1>
      <a:accent2>
        <a:srgbClr val="00AA5A"/>
      </a:accent2>
      <a:accent3>
        <a:srgbClr val="007BDF"/>
      </a:accent3>
      <a:accent4>
        <a:srgbClr val="3CDBC0"/>
      </a:accent4>
      <a:accent5>
        <a:srgbClr val="E31D1A"/>
      </a:accent5>
      <a:accent6>
        <a:srgbClr val="FF7F32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ECE887EE-61AD-40FA-9954-D92DB2552AF7}" vid="{C312A955-1E4D-4B11-BC5E-FEF4CE89B861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altice PPT template2</Template>
  <TotalTime>12489</TotalTime>
  <Words>1152</Words>
  <Application>Microsoft Office PowerPoint</Application>
  <PresentationFormat>Widescreen</PresentationFormat>
  <Paragraphs>221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Wingdings 2</vt:lpstr>
      <vt:lpstr>altice_16-9_us_june_17</vt:lpstr>
      <vt:lpstr>altice_16-9_green</vt:lpstr>
      <vt:lpstr>1_altice_16-9_blue</vt:lpstr>
      <vt:lpstr>2_altice_16-9_aqua</vt:lpstr>
      <vt:lpstr>3_altice_16-9_red</vt:lpstr>
      <vt:lpstr>4_altice_16-9_orange</vt:lpstr>
      <vt:lpstr>PowerPoint Presentation</vt:lpstr>
      <vt:lpstr>Search Bias Correction (SBC) in B2C MMM</vt:lpstr>
      <vt:lpstr>Research Question and Causal Diagram</vt:lpstr>
      <vt:lpstr>DAG: Possible Causal Relationships</vt:lpstr>
      <vt:lpstr>Data: Outcome, Intervention, and Confounder</vt:lpstr>
      <vt:lpstr>Pair Plots: Outcome, Intervention, and Confounder</vt:lpstr>
      <vt:lpstr>Box Plots: Heterogeneous Empirical Association with TGA by DMA</vt:lpstr>
      <vt:lpstr>Modeling: Estimating Causal Impact of Paid Search</vt:lpstr>
      <vt:lpstr>Modeling: Applying SBC to MMM</vt:lpstr>
      <vt:lpstr>Model Results: Causal Effect of Paid Search by Model</vt:lpstr>
      <vt:lpstr>Model Results: SBC Adjustment Factors by Model</vt:lpstr>
      <vt:lpstr>What Is Next?</vt:lpstr>
      <vt:lpstr>Un-Branded Paid Search (UBPS)</vt:lpstr>
      <vt:lpstr>UBPS: Pair Plots</vt:lpstr>
      <vt:lpstr>UBPS: Modeling</vt:lpstr>
      <vt:lpstr>UBPS: Model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TAESUN Kim</dc:creator>
  <cp:lastModifiedBy>Taesun Kim</cp:lastModifiedBy>
  <cp:revision>515</cp:revision>
  <dcterms:created xsi:type="dcterms:W3CDTF">2020-01-03T19:43:22Z</dcterms:created>
  <dcterms:modified xsi:type="dcterms:W3CDTF">2021-04-27T21:43:21Z</dcterms:modified>
</cp:coreProperties>
</file>