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  <p:sldMasterId id="2147483687" r:id="rId3"/>
    <p:sldMasterId id="2147483698" r:id="rId4"/>
    <p:sldMasterId id="2147483709" r:id="rId5"/>
    <p:sldMasterId id="2147483720" r:id="rId6"/>
  </p:sldMasterIdLst>
  <p:notesMasterIdLst>
    <p:notesMasterId r:id="rId18"/>
  </p:notesMasterIdLst>
  <p:sldIdLst>
    <p:sldId id="256" r:id="rId7"/>
    <p:sldId id="363" r:id="rId8"/>
    <p:sldId id="373" r:id="rId9"/>
    <p:sldId id="367" r:id="rId10"/>
    <p:sldId id="368" r:id="rId11"/>
    <p:sldId id="370" r:id="rId12"/>
    <p:sldId id="374" r:id="rId13"/>
    <p:sldId id="375" r:id="rId14"/>
    <p:sldId id="376" r:id="rId15"/>
    <p:sldId id="377" r:id="rId16"/>
    <p:sldId id="32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70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D8879-48BB-4CC7-8BD3-A3B46ABFF1F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2F19-D811-4538-806A-7AFF97791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4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_white_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29_06_2017_ALTICE_PPT_NEW_2-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6081276" cy="6853996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27382" y="2249019"/>
            <a:ext cx="11137900" cy="12529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267" b="1" baseline="0">
                <a:solidFill>
                  <a:schemeClr val="tx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pic>
        <p:nvPicPr>
          <p:cNvPr id="3" name="Image 2" descr="altice_logo_pos_p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75" y="5157192"/>
            <a:ext cx="1296144" cy="1488165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7382" y="3525011"/>
            <a:ext cx="11137900" cy="939744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0" baseline="0">
                <a:solidFill>
                  <a:schemeClr val="tx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527381" y="4787234"/>
            <a:ext cx="2448272" cy="366183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667" b="1" smtClean="0">
                <a:solidFill>
                  <a:srgbClr val="8E8E8E"/>
                </a:solidFill>
              </a:defRPr>
            </a:lvl1pPr>
          </a:lstStyle>
          <a:p>
            <a:fld id="{ADC3A41A-EA96-4B17-941A-C57E1083A3BB}" type="datetime1">
              <a:rPr lang="en-US" smtClean="0"/>
              <a:t>4/7/2021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7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15410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49AF989D-DFEE-4DBF-AA2D-6D220D18214F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0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B10EC160-AF61-42C6-8ABB-C71682BC47A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85280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55250A95-BB7F-46C3-9D4F-B84CABB7B24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39646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93E43351-2A86-4363-9319-899AF0F272EC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5996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EADC-08EC-48CF-8799-0669F77A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D89E-CD76-4A5D-B65F-5D38170F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0626-DC30-42F3-B3C6-8C71E84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2613-077A-4F97-9572-FCBD8E5BF7D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DF95-FC5C-4EFB-BE79-643A52F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1395-E0D8-43A0-BA1F-BF09264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7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5A6E2FB-8D16-4507-A973-3176EFE071D1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1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70133B7-EAF7-457D-91C2-DC5D9BD90FFD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90495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C1F5E12-1A4B-44C2-B625-06495281992C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1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FFC90761-5301-4B26-AA75-3DDAB3987F73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_black_screen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4" y="0"/>
            <a:ext cx="12192000" cy="6860032"/>
          </a:xfrm>
          <a:prstGeom prst="rect">
            <a:avLst/>
          </a:prstGeom>
        </p:spPr>
      </p:pic>
      <p:pic>
        <p:nvPicPr>
          <p:cNvPr id="9" name="Image 8" descr="altice_logo_rev_p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27" y="5157192"/>
            <a:ext cx="1296000" cy="1488000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27382" y="2249019"/>
            <a:ext cx="11137900" cy="12529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267" b="1" baseline="0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7382" y="3525011"/>
            <a:ext cx="11137900" cy="939744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0" baseline="0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527381" y="4787234"/>
            <a:ext cx="2448272" cy="366183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667" b="1" smtClean="0">
                <a:solidFill>
                  <a:srgbClr val="8E8E8E"/>
                </a:solidFill>
              </a:defRPr>
            </a:lvl1pPr>
          </a:lstStyle>
          <a:p>
            <a:fld id="{5524EBDD-64C9-4F54-86E4-73A10972D00F}" type="datetime1">
              <a:rPr lang="en-US" smtClean="0"/>
              <a:t>4/7/2021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438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1461073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8BCD35B-67AD-4C73-90FB-FE8589808E24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35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8CBC1F93-84D7-426A-9815-4778CB737F48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912083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2699C7AE-D8B0-4EA4-A69B-D61B9E902662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71351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2B4C502-2D8F-4685-94CE-41000DBD2256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93362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1453D790-4A74-4888-958C-B6C237CEE656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3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71CF534-27D6-42CF-B473-86D999114ACB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256095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37282F0-CB63-45EC-98E3-D422B40CD53F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0E8ED2B9-5D51-41AD-B9BE-B1AAF52322DE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29_05_2017_ALTICE_PPT_NEW_1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3996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27383" y="2249019"/>
            <a:ext cx="9697077" cy="12529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267" b="1" baseline="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pic>
        <p:nvPicPr>
          <p:cNvPr id="3" name="Image 2" descr="altice_logo_pos_p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75" y="5157192"/>
            <a:ext cx="1296144" cy="1488165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7383" y="3525011"/>
            <a:ext cx="9697077" cy="939744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0" baseline="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527381" y="4787234"/>
            <a:ext cx="2448272" cy="366183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667" b="1" smtClean="0">
                <a:solidFill>
                  <a:srgbClr val="8E8E8E"/>
                </a:solidFill>
              </a:defRPr>
            </a:lvl1pPr>
          </a:lstStyle>
          <a:p>
            <a:fld id="{A2156729-B7F3-4CD8-8716-5282C08FB38C}" type="datetime1">
              <a:rPr lang="en-US" smtClean="0"/>
              <a:t>4/7/2021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51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8792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2737351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3561DA61-8A6B-46DB-AB1B-23E6AB73D03E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27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7E3916E-3C7B-46C8-92B9-36F101417555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74144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C1D0493-0D62-4AE3-BE70-47CC7134C3A2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449782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1D8A510-C67D-4F36-B831-F49552DD0B61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2837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AEAE0A05-391F-4456-85C9-DFE35040B71D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F559BC0-4297-4891-97B7-F5049B604A62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6080245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CDE3CBD-F494-4616-9018-550487AA4165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08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529953E-DBE6-41BB-8DC4-FD6AE14E392D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Tx/>
              <a:buNone/>
              <a:defRPr/>
            </a:lvl1pPr>
          </a:lstStyle>
          <a:p>
            <a:r>
              <a:rPr lang="en-US" noProof="0" dirty="0"/>
              <a:t>Summary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8AA1F1-C9B9-4D8D-AE7C-ACA3BE45571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717798" y="1988840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1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7798" y="3715709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17798" y="5443901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3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105" y="1988840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17" hasCustomPrompt="1"/>
          </p:nvPr>
        </p:nvSpPr>
        <p:spPr>
          <a:xfrm>
            <a:off x="6699105" y="3715709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7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6699105" y="5443901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30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240017" y="1268760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4"/>
              </a:buClr>
              <a:buFont typeface="+mj-lt"/>
              <a:buAutoNum type="arabicPeriod" startAt="4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2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303614" y="1268760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3" name="Espace réservé du texte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3614" y="2996952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2"/>
              </a:buClr>
              <a:buFont typeface="+mj-lt"/>
              <a:buAutoNum type="arabicPeriod" startAt="2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4" name="Espace réservé du texte 10"/>
          <p:cNvSpPr>
            <a:spLocks noGrp="1"/>
          </p:cNvSpPr>
          <p:nvPr>
            <p:ph type="body" sz="quarter" idx="23" hasCustomPrompt="1"/>
          </p:nvPr>
        </p:nvSpPr>
        <p:spPr>
          <a:xfrm>
            <a:off x="303614" y="4725144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3"/>
              </a:buClr>
              <a:buFont typeface="+mj-lt"/>
              <a:buAutoNum type="arabicPeriod" startAt="3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5" name="Espace réservé du texte 10"/>
          <p:cNvSpPr>
            <a:spLocks noGrp="1"/>
          </p:cNvSpPr>
          <p:nvPr>
            <p:ph type="body" sz="quarter" idx="24" hasCustomPrompt="1"/>
          </p:nvPr>
        </p:nvSpPr>
        <p:spPr>
          <a:xfrm>
            <a:off x="6261150" y="4725144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6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6" name="Espace réservé du texte 10"/>
          <p:cNvSpPr>
            <a:spLocks noGrp="1"/>
          </p:cNvSpPr>
          <p:nvPr>
            <p:ph type="body" sz="quarter" idx="25" hasCustomPrompt="1"/>
          </p:nvPr>
        </p:nvSpPr>
        <p:spPr>
          <a:xfrm>
            <a:off x="6261150" y="2996952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5"/>
              </a:buClr>
              <a:buFont typeface="+mj-lt"/>
              <a:buAutoNum type="arabicPeriod" startAt="5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7" name="Rectangle 36"/>
          <p:cNvSpPr/>
          <p:nvPr/>
        </p:nvSpPr>
        <p:spPr bwMode="gray">
          <a:xfrm rot="10800000">
            <a:off x="268111" y="6360951"/>
            <a:ext cx="11137900" cy="9276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4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82298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3958490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811FCCAC-1E6C-4939-A0C1-FE15A0AFFD20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88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5D9BC5A4-606B-442E-AA22-A410A1144A4A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266076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8A22115B-681D-4D2B-9E1E-9C62F93CBCE1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49609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9193789-6D0B-45AE-A9E3-04BAA9709728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31695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E51A337-D4E0-46C8-8529-F35ABB0A6A8F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00C5DC79-4444-44AC-91F2-4518B15B1077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421021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55AF05A-0414-4F46-B929-F226FADF37A9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41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A6BD7B7F-F693-40DB-BA0E-2227F0BF91A6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3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4505691A-F97C-4471-9022-DB3C83A284FA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8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45857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41846207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38684C7-161D-4342-8480-6975D1A7D52C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319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AEF37E8E-B47F-4C2A-9A0B-F98707E81013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088937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2480D8ED-586E-490B-99B6-F606181D910D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9787100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278CEF1-579D-4306-B3C7-704979B75728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45531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5BA86A5C-3CED-4624-963D-E9AD0F1E2998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6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BB51781-8E49-4199-B707-AC95F4DBB864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3211122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5486DA9-C40C-405C-9549-AED6D19860C6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188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0BBF324-DFA8-4848-A958-1528C8AA2A2F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677EDC3D-3DBD-4DCF-B0AE-7AF9E8C777FB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378513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48784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33557428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8EAA576-A613-4BEE-B9FB-0657B36210FD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24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F50174DA-31B0-494B-A680-F029D52BD6A0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122231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2E0AA19-73BE-441D-91E4-491A00D6639C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679611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6A69EC6-CD14-4543-93E8-39B1E4D17B11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136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E901F85F-0AC5-4542-910B-E11E5131B06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F3EE4CBA-099A-42CF-99AD-7564281CD24F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306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of the slide on one </a:t>
            </a:r>
            <a:br>
              <a:rPr lang="en-US" noProof="0"/>
            </a:br>
            <a:r>
              <a:rPr lang="en-US" noProof="0"/>
              <a:t>or two line(s) – Arial bold 20 pt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gray">
          <a:xfrm>
            <a:off x="263090" y="6362136"/>
            <a:ext cx="10681449" cy="91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566821E7-152C-405D-9423-B78E22E5D96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1"/>
        </a:buClr>
        <a:buFont typeface="+mj-lt"/>
        <a:buAutoNum type="arabicPeriod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269243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59CC8AE-5DA7-4B9F-8DC9-BCB0A4F6CF91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2"/>
        </a:buClr>
        <a:buFont typeface="+mj-lt"/>
        <a:buAutoNum type="arabicPeriod" startAt="2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DE6F691-25D5-4A37-A389-06D618549729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258161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4360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3"/>
        </a:buClr>
        <a:buFont typeface="+mj-lt"/>
        <a:buAutoNum type="arabicPeriod" startAt="3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E09D07FB-960A-4F0F-BE88-EB606DA64B51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243563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7567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4"/>
        </a:buClr>
        <a:buFont typeface="+mj-lt"/>
        <a:buAutoNum type="arabicPeriod" startAt="4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7A9F4BB-C710-467C-9A7F-067DAA8B494C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239350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9702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5"/>
        </a:buClr>
        <a:buFont typeface="+mj-lt"/>
        <a:buAutoNum type="arabicPeriod" startAt="5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11068611-82FB-493D-88F2-AE736D78B0F7}" type="datetime1">
              <a:rPr lang="en-US" smtClean="0"/>
              <a:t>4/7/2021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239350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6661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6"/>
        </a:buClr>
        <a:buFont typeface="+mj-lt"/>
        <a:buAutoNum type="arabicPeriod" startAt="6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ndogeneity_(econometrics)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Ordinary_least_squares#Assump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Linear_regression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7.emf"/><Relationship Id="rId4" Type="http://schemas.openxmlformats.org/officeDocument/2006/relationships/image" Target="../media/image8.png"/><Relationship Id="rId9" Type="http://schemas.openxmlformats.org/officeDocument/2006/relationships/hyperlink" Target="https://en.wikipedia.org/wiki/Omitted-variable_bia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m-clark.github.io/generalized-additive-models/introductio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hyperlink" Target="https://arxiv.org/abs/1807.032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abs/1807.03292" TargetMode="Externa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329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99C01-68C0-4312-B1AC-E56AD9B6F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4000" dirty="0"/>
              <a:t>Technical Review:</a:t>
            </a:r>
          </a:p>
          <a:p>
            <a:pPr algn="ctr"/>
            <a:r>
              <a:rPr lang="en-US" sz="4000" dirty="0"/>
              <a:t>Bias Correction for Paid Search in MMM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79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SBC: Replication and Gaps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85F73B-7605-430E-BFD4-C805B2F37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98759"/>
              </p:ext>
            </p:extLst>
          </p:nvPr>
        </p:nvGraphicFramePr>
        <p:xfrm>
          <a:off x="287355" y="923562"/>
          <a:ext cx="11207399" cy="532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1511">
                  <a:extLst>
                    <a:ext uri="{9D8B030D-6E8A-4147-A177-3AD203B41FA5}">
                      <a16:colId xmlns:a16="http://schemas.microsoft.com/office/drawing/2014/main" val="1160480930"/>
                    </a:ext>
                  </a:extLst>
                </a:gridCol>
                <a:gridCol w="4522944">
                  <a:extLst>
                    <a:ext uri="{9D8B030D-6E8A-4147-A177-3AD203B41FA5}">
                      <a16:colId xmlns:a16="http://schemas.microsoft.com/office/drawing/2014/main" val="3681978222"/>
                    </a:ext>
                  </a:extLst>
                </a:gridCol>
                <a:gridCol w="4522944">
                  <a:extLst>
                    <a:ext uri="{9D8B030D-6E8A-4147-A177-3AD203B41FA5}">
                      <a16:colId xmlns:a16="http://schemas.microsoft.com/office/drawing/2014/main" val="3854013022"/>
                    </a:ext>
                  </a:extLst>
                </a:gridCol>
              </a:tblGrid>
              <a:tr h="3839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Altice MMM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055"/>
                  </a:ext>
                </a:extLst>
              </a:tr>
              <a:tr h="6391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Model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Simple linear regression with </a:t>
                      </a:r>
                      <a:r>
                        <a:rPr lang="en-US" sz="1400" b="1" i="1" dirty="0"/>
                        <a:t>generalized additive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1" dirty="0"/>
                        <a:t>Mixed</a:t>
                      </a:r>
                      <a:r>
                        <a:rPr lang="en-US" sz="1400" dirty="0"/>
                        <a:t> regression with nonlinearly transformed media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5808"/>
                  </a:ext>
                </a:extLst>
              </a:tr>
              <a:tr h="6466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1" dirty="0"/>
                        <a:t>Penalized</a:t>
                      </a:r>
                      <a:r>
                        <a:rPr lang="en-US" sz="1400" dirty="0"/>
                        <a:t> maximum likelihood estimation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Can use Bayesian estimation.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Bayesian estimation in STAN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Can’t use frequentist estimation due to model complexities.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78796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Paid Search is the only/primary channel.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Multiple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13254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Control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43839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Carryover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4891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Shape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28686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Heterogeneity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Yes by DMA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50374"/>
                  </a:ext>
                </a:extLst>
              </a:tr>
              <a:tr h="7381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Is GAM Necessary?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Yes, due to high correlation between ad spend and search query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1" dirty="0"/>
                        <a:t>Not really</a:t>
                      </a:r>
                      <a:r>
                        <a:rPr lang="en-US" sz="1400" dirty="0"/>
                        <a:t>; correlation is much lower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Don forget that GMA is developed to capture nonlinear relationship between y and X.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3798"/>
                  </a:ext>
                </a:extLst>
              </a:tr>
              <a:tr h="82642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Paid Search Bias Correction (SBC)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Estimate the unbiased effect of Paid Search first with the SBC applied (see 4.3.).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Use the estimated effect of Paid Search as the fixed values in the full MMM.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Calibrate the effect of other media channels.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Is the suggested SBC approach compatible with Altice MMM?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Model specifications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Estimation methods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GAM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9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9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1A08E-1ADD-44DE-ADBD-6A3EFC5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B2AD3-5839-44C4-89DF-785B3D276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Use SBC or Not.</a:t>
            </a:r>
          </a:p>
          <a:p>
            <a:pPr lvl="1"/>
            <a:r>
              <a:rPr lang="en-US" sz="2000" b="1" dirty="0"/>
              <a:t>Utilize GAM or not.</a:t>
            </a:r>
          </a:p>
          <a:p>
            <a:pPr marL="810675" lvl="1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Adjust MMM specifications.</a:t>
            </a:r>
          </a:p>
          <a:p>
            <a:pPr lvl="1"/>
            <a:r>
              <a:rPr lang="en-US" sz="2000" b="1" dirty="0"/>
              <a:t>A model for Paid Search</a:t>
            </a:r>
          </a:p>
          <a:p>
            <a:pPr lvl="1"/>
            <a:r>
              <a:rPr lang="en-US" sz="2000" b="1" dirty="0"/>
              <a:t>Full MMM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Apply Different Estimation Methods.</a:t>
            </a:r>
          </a:p>
          <a:p>
            <a:pPr lvl="1"/>
            <a:r>
              <a:rPr lang="en-US" sz="2000" b="1" dirty="0"/>
              <a:t>Contingent on the usage of GAM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C2362-28E7-4142-A0ED-70FCC0E2DD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1A08E-1ADD-44DE-ADBD-6A3EFC5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Bias Correction for Paid Search in MMM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B2AD3-5839-44C4-89DF-785B3D276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Research Question and Methodologies</a:t>
            </a:r>
          </a:p>
          <a:p>
            <a:pPr marL="810675" lvl="1" indent="-457200">
              <a:buAutoNum type="arabicPeriod"/>
            </a:pPr>
            <a:endParaRPr lang="en-US" sz="1100" b="1" dirty="0"/>
          </a:p>
          <a:p>
            <a:pPr marL="457200" indent="-457200">
              <a:buAutoNum type="arabicPeriod"/>
            </a:pPr>
            <a:r>
              <a:rPr lang="en-US" sz="2000" b="1" dirty="0"/>
              <a:t>Regression 101</a:t>
            </a:r>
          </a:p>
          <a:p>
            <a:pPr lvl="1"/>
            <a:r>
              <a:rPr lang="en-US" sz="1800" b="1" dirty="0"/>
              <a:t>Regression and Its Underlying Assumptions</a:t>
            </a:r>
          </a:p>
          <a:p>
            <a:pPr lvl="1"/>
            <a:r>
              <a:rPr lang="en-US" sz="1800" b="1" dirty="0"/>
              <a:t>Biased Estimate of Paid Search due to Omitted Variables</a:t>
            </a:r>
          </a:p>
          <a:p>
            <a:pPr lvl="1"/>
            <a:endParaRPr lang="en-US" sz="1100" dirty="0"/>
          </a:p>
          <a:p>
            <a:pPr marL="457200" indent="-457200">
              <a:buAutoNum type="arabicPeriod"/>
            </a:pPr>
            <a:r>
              <a:rPr lang="en-US" sz="2000" b="1" dirty="0"/>
              <a:t>Regression: From Linearity to Non-Linearity</a:t>
            </a:r>
          </a:p>
          <a:p>
            <a:pPr lvl="1"/>
            <a:r>
              <a:rPr lang="en-US" sz="1800" b="1" dirty="0"/>
              <a:t>Generalized Additive Model (GAM)</a:t>
            </a:r>
          </a:p>
          <a:p>
            <a:pPr lvl="1"/>
            <a:endParaRPr lang="en-US" sz="1100" dirty="0"/>
          </a:p>
          <a:p>
            <a:pPr marL="457200" indent="-457200">
              <a:buAutoNum type="arabicPeriod"/>
            </a:pPr>
            <a:r>
              <a:rPr lang="en-US" sz="2000" b="1" dirty="0"/>
              <a:t>Paid Search Bias Correction (SBC)</a:t>
            </a:r>
          </a:p>
          <a:p>
            <a:pPr lvl="1"/>
            <a:r>
              <a:rPr lang="en-US" sz="1800" b="1" dirty="0"/>
              <a:t>Case Studies: Major Findings and Limitations</a:t>
            </a:r>
          </a:p>
          <a:p>
            <a:pPr lvl="1"/>
            <a:r>
              <a:rPr lang="en-US" sz="1800" b="1" dirty="0"/>
              <a:t>SBC vs Altice MMM: Replications and Gaps</a:t>
            </a:r>
          </a:p>
          <a:p>
            <a:pPr lvl="1"/>
            <a:endParaRPr lang="en-US" sz="1100" dirty="0"/>
          </a:p>
          <a:p>
            <a:pPr marL="457200" indent="-457200">
              <a:buAutoNum type="arabicPeriod"/>
            </a:pPr>
            <a:r>
              <a:rPr lang="en-US" sz="2000" b="1" dirty="0"/>
              <a:t>What’s Next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1A64A-565F-42E4-BA0C-8F4A03433D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Question and Methodologies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CBA8148-8BD2-42F6-A504-FA2433F3A3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Research Question</a:t>
            </a:r>
          </a:p>
          <a:p>
            <a:pPr marL="687388" lvl="1" indent="-346075"/>
            <a:r>
              <a:rPr lang="en-US" sz="2000" b="1" dirty="0"/>
              <a:t>How to estimate the </a:t>
            </a:r>
            <a:r>
              <a:rPr lang="en-US" sz="2000" b="1" i="1" dirty="0">
                <a:solidFill>
                  <a:srgbClr val="FF0000"/>
                </a:solidFill>
              </a:rPr>
              <a:t>causal effect of paid search on sales</a:t>
            </a:r>
            <a:r>
              <a:rPr lang="en-US" sz="2000" b="1" dirty="0"/>
              <a:t> in the context of Media Mix Modeling(MMM) </a:t>
            </a:r>
          </a:p>
          <a:p>
            <a:pPr marL="810675" lvl="1" indent="-457200">
              <a:buAutoNum type="arabicPeriod"/>
            </a:pPr>
            <a:endParaRPr lang="en-US" sz="1100" b="1" dirty="0"/>
          </a:p>
          <a:p>
            <a:pPr marL="457200" indent="-457200">
              <a:buAutoNum type="arabicPeriod"/>
            </a:pPr>
            <a:r>
              <a:rPr lang="en-US" sz="2400" b="1" dirty="0"/>
              <a:t>Methodologies</a:t>
            </a:r>
          </a:p>
          <a:p>
            <a:pPr marL="687388" lvl="1" indent="-346075"/>
            <a:r>
              <a:rPr lang="en-US" sz="2000" b="1" dirty="0"/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back-door criterion</a:t>
            </a:r>
            <a:r>
              <a:rPr lang="en-US" sz="2000" b="1" dirty="0"/>
              <a:t> from the causal inference literature</a:t>
            </a:r>
          </a:p>
          <a:p>
            <a:pPr marL="687388" lvl="1" indent="-346075"/>
            <a:r>
              <a:rPr lang="en-US" sz="2000" b="1" dirty="0"/>
              <a:t>Randomized controlled trial (</a:t>
            </a:r>
            <a:r>
              <a:rPr lang="en-US" sz="2000" b="1" i="1" dirty="0">
                <a:solidFill>
                  <a:srgbClr val="FF0000"/>
                </a:solidFill>
              </a:rPr>
              <a:t>RCT</a:t>
            </a:r>
            <a:r>
              <a:rPr lang="en-US" sz="2000" b="1" dirty="0"/>
              <a:t>)</a:t>
            </a:r>
          </a:p>
          <a:p>
            <a:pPr marL="687388" lvl="1" indent="-346075"/>
            <a:r>
              <a:rPr lang="en-US" sz="2000" b="1" dirty="0"/>
              <a:t>Generalized additive models (</a:t>
            </a:r>
            <a:r>
              <a:rPr lang="en-US" sz="2000" b="1" i="1" dirty="0">
                <a:solidFill>
                  <a:srgbClr val="FF0000"/>
                </a:solidFill>
              </a:rPr>
              <a:t>GAM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9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Regression: Model Specification and Key Assumptions*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93780A-96C2-4C11-8030-30A683813A41}"/>
              </a:ext>
            </a:extLst>
          </p:cNvPr>
          <p:cNvSpPr/>
          <p:nvPr/>
        </p:nvSpPr>
        <p:spPr>
          <a:xfrm>
            <a:off x="346553" y="2248710"/>
            <a:ext cx="2973542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1712A5-4D0A-453F-95C0-DCA3A8000F5C}"/>
                  </a:ext>
                </a:extLst>
              </p:cNvPr>
              <p:cNvSpPr/>
              <p:nvPr/>
            </p:nvSpPr>
            <p:spPr>
              <a:xfrm>
                <a:off x="3622482" y="2248709"/>
                <a:ext cx="3545541" cy="5486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1712A5-4D0A-453F-95C0-DCA3A8000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82" y="2248709"/>
                <a:ext cx="3545541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EDDEC70-E51C-4C62-BD57-BCD91EED4C4C}"/>
              </a:ext>
            </a:extLst>
          </p:cNvPr>
          <p:cNvGrpSpPr/>
          <p:nvPr/>
        </p:nvGrpSpPr>
        <p:grpSpPr>
          <a:xfrm>
            <a:off x="346553" y="1144211"/>
            <a:ext cx="6821470" cy="461665"/>
            <a:chOff x="346553" y="1144211"/>
            <a:chExt cx="682147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3C22B0-9F80-4BB6-BFC0-F63C2AC4412A}"/>
                    </a:ext>
                  </a:extLst>
                </p:cNvPr>
                <p:cNvSpPr/>
                <p:nvPr/>
              </p:nvSpPr>
              <p:spPr>
                <a:xfrm>
                  <a:off x="3622482" y="1144211"/>
                  <a:ext cx="3545541" cy="46166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2400" b="1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3C22B0-9F80-4BB6-BFC0-F63C2AC44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482" y="1144211"/>
                  <a:ext cx="354554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3D7048-1576-4568-B31E-39B572935F42}"/>
                </a:ext>
              </a:extLst>
            </p:cNvPr>
            <p:cNvSpPr/>
            <p:nvPr/>
          </p:nvSpPr>
          <p:spPr>
            <a:xfrm>
              <a:off x="346553" y="1144212"/>
              <a:ext cx="2973542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General Relationship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0B1050C-B989-496D-B607-A349909BBA45}"/>
              </a:ext>
            </a:extLst>
          </p:cNvPr>
          <p:cNvSpPr/>
          <p:nvPr/>
        </p:nvSpPr>
        <p:spPr>
          <a:xfrm>
            <a:off x="346553" y="3512013"/>
            <a:ext cx="297354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Key Assumptions*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4892644-538F-41B9-AE4E-38C98A0180D3}"/>
                  </a:ext>
                </a:extLst>
              </p:cNvPr>
              <p:cNvSpPr/>
              <p:nvPr/>
            </p:nvSpPr>
            <p:spPr>
              <a:xfrm>
                <a:off x="3622482" y="3512012"/>
                <a:ext cx="3545541" cy="116435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𝒊𝒊𝒅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Exogeneity:</a:t>
                </a: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    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corr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4892644-538F-41B9-AE4E-38C98A018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82" y="3512012"/>
                <a:ext cx="3545541" cy="1164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89AA356-65EB-448F-B7E3-623B5D88306D}"/>
              </a:ext>
            </a:extLst>
          </p:cNvPr>
          <p:cNvSpPr txBox="1"/>
          <p:nvPr/>
        </p:nvSpPr>
        <p:spPr>
          <a:xfrm>
            <a:off x="346553" y="5275438"/>
            <a:ext cx="6391751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* See the below links for more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6"/>
              </a:rPr>
              <a:t>https://en.wikipedia.org/wiki/Linear_regression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7"/>
              </a:rPr>
              <a:t>https://en.wikipedia.org/wiki/Ordinary_least_squares#Assumptions</a:t>
            </a:r>
            <a:r>
              <a:rPr lang="en-US" sz="12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8"/>
              </a:rPr>
              <a:t>https://en.wikipedia.org/wiki/Endogeneity_(econometrics)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9"/>
              </a:rPr>
              <a:t>https://en.wikipedia.org/wiki/Omitted-variable_bias</a:t>
            </a:r>
            <a:r>
              <a:rPr lang="en-US" sz="1200" b="1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0DADDD-A481-45BF-B3CF-74F64A84968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924"/>
          <a:stretch/>
        </p:blipFill>
        <p:spPr>
          <a:xfrm>
            <a:off x="7285025" y="2240860"/>
            <a:ext cx="4820084" cy="13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6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Regression: Biased Estimate of Paid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07EAD2-849B-4B39-9149-7A41766D3897}"/>
              </a:ext>
            </a:extLst>
          </p:cNvPr>
          <p:cNvSpPr/>
          <p:nvPr/>
        </p:nvSpPr>
        <p:spPr>
          <a:xfrm>
            <a:off x="346553" y="2115284"/>
            <a:ext cx="2973542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Biased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58B2D2-F11A-488A-9079-7B8711DAD301}"/>
                  </a:ext>
                </a:extLst>
              </p:cNvPr>
              <p:cNvSpPr/>
              <p:nvPr/>
            </p:nvSpPr>
            <p:spPr>
              <a:xfrm>
                <a:off x="3622482" y="2115283"/>
                <a:ext cx="3545541" cy="5112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58B2D2-F11A-488A-9079-7B8711DAD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82" y="2115283"/>
                <a:ext cx="3545541" cy="511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4B1B16B-169A-40F9-BA12-8A4808843005}"/>
              </a:ext>
            </a:extLst>
          </p:cNvPr>
          <p:cNvGrpSpPr/>
          <p:nvPr/>
        </p:nvGrpSpPr>
        <p:grpSpPr>
          <a:xfrm>
            <a:off x="346553" y="1144211"/>
            <a:ext cx="6821470" cy="591572"/>
            <a:chOff x="346553" y="1144211"/>
            <a:chExt cx="6821470" cy="591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E06E29B-1C23-41AC-ABE8-2AC3265C544C}"/>
                    </a:ext>
                  </a:extLst>
                </p:cNvPr>
                <p:cNvSpPr/>
                <p:nvPr/>
              </p:nvSpPr>
              <p:spPr>
                <a:xfrm>
                  <a:off x="3622482" y="1144211"/>
                  <a:ext cx="3545541" cy="59157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E06E29B-1C23-41AC-ABE8-2AC3265C54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482" y="1144211"/>
                  <a:ext cx="3545541" cy="5915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B2BFD-012E-4712-8594-C5B6604AC83D}"/>
                </a:ext>
              </a:extLst>
            </p:cNvPr>
            <p:cNvSpPr/>
            <p:nvPr/>
          </p:nvSpPr>
          <p:spPr>
            <a:xfrm>
              <a:off x="346553" y="1144212"/>
              <a:ext cx="2973542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OLS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97FA7-6EBE-4B14-994D-65329030DCEE}"/>
              </a:ext>
            </a:extLst>
          </p:cNvPr>
          <p:cNvSpPr/>
          <p:nvPr/>
        </p:nvSpPr>
        <p:spPr>
          <a:xfrm>
            <a:off x="346553" y="2966525"/>
            <a:ext cx="297354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Omitted Variables (</a:t>
            </a:r>
            <a:r>
              <a:rPr lang="en-US" sz="2000" b="1" i="1" dirty="0">
                <a:solidFill>
                  <a:schemeClr val="bg1"/>
                </a:solidFill>
              </a:rPr>
              <a:t>Z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FBB78F-32E8-4B60-92A9-9EDAF7013FFF}"/>
                  </a:ext>
                </a:extLst>
              </p:cNvPr>
              <p:cNvSpPr/>
              <p:nvPr/>
            </p:nvSpPr>
            <p:spPr>
              <a:xfrm>
                <a:off x="3622482" y="2966524"/>
                <a:ext cx="7560097" cy="212827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True Relationship: 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&amp; corr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Misspecification:    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i="1" dirty="0">
                    <a:solidFill>
                      <a:srgbClr val="C00000"/>
                    </a:solidFill>
                  </a:rPr>
                  <a:t>bias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FBB78F-32E8-4B60-92A9-9EDAF701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82" y="2966524"/>
                <a:ext cx="7560097" cy="2128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BE5F7E-3299-4518-A1A4-8AC10A375141}"/>
              </a:ext>
            </a:extLst>
          </p:cNvPr>
          <p:cNvSpPr txBox="1"/>
          <p:nvPr/>
        </p:nvSpPr>
        <p:spPr>
          <a:xfrm>
            <a:off x="392446" y="5222206"/>
            <a:ext cx="10790133" cy="1015663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Why the impact of Paid Search on Sales is over-estimated?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Selection bias from ad targeting (</a:t>
            </a:r>
            <a:r>
              <a:rPr lang="en-US" sz="2000" b="1" i="1" dirty="0">
                <a:sym typeface="Wingdings" panose="05000000000000000000" pitchFamily="2" charset="2"/>
              </a:rPr>
              <a:t>Z</a:t>
            </a:r>
            <a:r>
              <a:rPr lang="en-US" sz="2000" b="1" dirty="0">
                <a:sym typeface="Wingdings" panose="05000000000000000000" pitchFamily="2" charset="2"/>
              </a:rPr>
              <a:t>) is not properly incorporated in Media Mix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Paid Search (</a:t>
            </a:r>
            <a:r>
              <a:rPr lang="en-US" sz="2000" b="1" i="1" dirty="0"/>
              <a:t>X</a:t>
            </a:r>
            <a:r>
              <a:rPr lang="en-US" sz="2000" b="1" dirty="0"/>
              <a:t>) is positively correlated with </a:t>
            </a:r>
            <a:r>
              <a:rPr lang="en-US" sz="2000" b="1" i="1" dirty="0"/>
              <a:t>Z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08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Regression: From Linearity to Non-Linearity (NL)*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2D72B-78B2-4789-9518-3AE2B648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3" y="2907231"/>
            <a:ext cx="4572000" cy="3301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6C24F-12CA-4563-B8E1-FC73FA7FD663}"/>
              </a:ext>
            </a:extLst>
          </p:cNvPr>
          <p:cNvSpPr txBox="1"/>
          <p:nvPr/>
        </p:nvSpPr>
        <p:spPr>
          <a:xfrm>
            <a:off x="7388876" y="6323699"/>
            <a:ext cx="4690624" cy="415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*Source: </a:t>
            </a:r>
          </a:p>
          <a:p>
            <a:r>
              <a:rPr lang="en-US" sz="1050" b="1" dirty="0">
                <a:hlinkClick r:id="rId4"/>
              </a:rPr>
              <a:t>https://m-clark.github.io/generalized-additive-models/introduction.html</a:t>
            </a:r>
            <a:r>
              <a:rPr lang="en-US" sz="105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085631"/>
                  </p:ext>
                </p:extLst>
              </p:nvPr>
            </p:nvGraphicFramePr>
            <p:xfrm>
              <a:off x="287355" y="997484"/>
              <a:ext cx="6870866" cy="5265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1034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3951934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  <a:gridCol w="1008587">
                      <a:extLst>
                        <a:ext uri="{9D8B030D-6E8A-4147-A177-3AD203B41FA5}">
                          <a16:colId xmlns:a16="http://schemas.microsoft.com/office/drawing/2014/main" val="3854013022"/>
                        </a:ext>
                      </a:extLst>
                    </a:gridCol>
                  </a:tblGrid>
                  <a:tr h="383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Specification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en-US" sz="1800" b="1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Polynomial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en-US" sz="1800" b="1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Generalized Linear Model (GLM)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en-US" sz="1800" b="1" dirty="0"/>
                            <a:t> </a:t>
                          </a:r>
                          <a:r>
                            <a:rPr lang="en-US" sz="1800" b="0" dirty="0"/>
                            <a:t>follows</a:t>
                          </a:r>
                          <a:r>
                            <a:rPr lang="en-US" sz="1800" b="0" baseline="0" dirty="0"/>
                            <a:t> various distributions</a:t>
                          </a:r>
                          <a:endParaRPr lang="en-US" sz="1800" b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, a link function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US" sz="1800" dirty="0"/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</m:d>
                            </m:oMath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Generalized Additive Model (GAM)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n-US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800" b="1" dirty="0"/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, a smooth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963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4085631"/>
                  </p:ext>
                </p:extLst>
              </p:nvPr>
            </p:nvGraphicFramePr>
            <p:xfrm>
              <a:off x="287355" y="997484"/>
              <a:ext cx="6870866" cy="5265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1034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3951934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  <a:gridCol w="1008587">
                      <a:extLst>
                        <a:ext uri="{9D8B030D-6E8A-4147-A177-3AD203B41FA5}">
                          <a16:colId xmlns:a16="http://schemas.microsoft.com/office/drawing/2014/main" val="38540130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Specification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611" t="-34500" r="-26235" b="-3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Polynomial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611" t="-134500" r="-26235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Generalized Linear Model (GLM)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611" t="-234500" r="-26235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  <a:tr h="1217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Generalized Additive Model (GAM)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611" t="-334500" r="-26235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9637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1D05359-56FF-4D5A-941E-0DFD4EE49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743" y="1049933"/>
            <a:ext cx="2286000" cy="1561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5EF5AC-1C17-4AD4-8ABC-5C6368326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6403" y="1049933"/>
            <a:ext cx="2286000" cy="1563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BCA12C2-39A6-4757-A2A1-03F960B7024F}"/>
              </a:ext>
            </a:extLst>
          </p:cNvPr>
          <p:cNvSpPr/>
          <p:nvPr/>
        </p:nvSpPr>
        <p:spPr>
          <a:xfrm>
            <a:off x="6451818" y="1722839"/>
            <a:ext cx="274712" cy="413767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2367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A10F8-D2DB-4010-9270-7B81E6265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83" b="3155"/>
          <a:stretch/>
        </p:blipFill>
        <p:spPr>
          <a:xfrm>
            <a:off x="287355" y="969338"/>
            <a:ext cx="10875867" cy="533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SBC: Causal Diagram for Paid Search*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7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AA356-65EB-448F-B7E3-623B5D88306D}"/>
              </a:ext>
            </a:extLst>
          </p:cNvPr>
          <p:cNvSpPr txBox="1"/>
          <p:nvPr/>
        </p:nvSpPr>
        <p:spPr>
          <a:xfrm>
            <a:off x="609493" y="6492132"/>
            <a:ext cx="319723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* Source: </a:t>
            </a:r>
            <a:r>
              <a:rPr lang="en-US" sz="1200" b="1" dirty="0">
                <a:hlinkClick r:id="rId4"/>
              </a:rPr>
              <a:t>https://arxiv.org/abs/1807.03292</a:t>
            </a: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A9DF7-230A-4F9C-8FB6-D26BC9E2A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053" y="572805"/>
            <a:ext cx="3348250" cy="2166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6A62D-3158-4CC0-B287-E89BECB43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77" y="2077521"/>
            <a:ext cx="2078995" cy="3049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AB4A6-E894-486C-8247-7CB288BCD977}"/>
              </a:ext>
            </a:extLst>
          </p:cNvPr>
          <p:cNvSpPr txBox="1"/>
          <p:nvPr/>
        </p:nvSpPr>
        <p:spPr>
          <a:xfrm>
            <a:off x="330629" y="871132"/>
            <a:ext cx="4681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Causal Diagram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the Standard MMM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Confounders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Search Query, etc.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Form, p(</a:t>
            </a:r>
            <a:r>
              <a:rPr lang="en-US" b="1" dirty="0" err="1">
                <a:solidFill>
                  <a:srgbClr val="C00000"/>
                </a:solidFill>
              </a:rPr>
              <a:t>y|X</a:t>
            </a:r>
            <a:r>
              <a:rPr lang="en-US" b="1" dirty="0">
                <a:solidFill>
                  <a:srgbClr val="C00000"/>
                </a:solidFill>
              </a:rPr>
              <a:t>, Z)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GAM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SBC: Model Specification* and Case Studies 1 –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5489845"/>
                  </p:ext>
                </p:extLst>
              </p:nvPr>
            </p:nvGraphicFramePr>
            <p:xfrm>
              <a:off x="287354" y="840517"/>
              <a:ext cx="6965055" cy="4053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456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4650490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</a:tblGrid>
                  <a:tr h="285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Specification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NE: </a:t>
                          </a:r>
                        </a:p>
                        <a:p>
                          <a:pPr algn="ctr"/>
                          <a:r>
                            <a:rPr lang="en-US" sz="1800" b="0" dirty="0"/>
                            <a:t>Naïve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ad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spend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SA:</a:t>
                          </a:r>
                        </a:p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Demand-Adjusted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ad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spend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target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competitors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general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interest</m:t>
                                  </m:r>
                                </m:e>
                              </m:d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SBC: </a:t>
                          </a:r>
                        </a:p>
                        <a:p>
                          <a:pPr algn="ctr"/>
                          <a:r>
                            <a:rPr lang="en-US" sz="1800" b="0" dirty="0"/>
                            <a:t>Paid Search Bias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ad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/>
                                    <m:t>spend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target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competitors</m:t>
                                  </m:r>
                                </m:e>
                              </m:d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general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0" dirty="0" smtClean="0"/>
                                    <m:t>interest</m:t>
                                  </m:r>
                                </m:e>
                              </m:d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EXP:</a:t>
                          </a:r>
                        </a:p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Randomized Geo Experiments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Test DMAs vs Control DMAs</a:t>
                          </a:r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Geo-Based Regression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GBR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Time-Based Regression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TBR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963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5489845"/>
                  </p:ext>
                </p:extLst>
              </p:nvPr>
            </p:nvGraphicFramePr>
            <p:xfrm>
              <a:off x="287354" y="840517"/>
              <a:ext cx="6965055" cy="4053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456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4650490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Specification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NE: </a:t>
                          </a:r>
                        </a:p>
                        <a:p>
                          <a:pPr algn="ctr"/>
                          <a:r>
                            <a:rPr lang="en-US" sz="1800" b="0" dirty="0"/>
                            <a:t>Naïve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934" t="-46000" r="-524" b="-31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SA:</a:t>
                          </a:r>
                        </a:p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Demand-Adjusted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934" t="-145033" r="-524" b="-209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SBC: </a:t>
                          </a:r>
                        </a:p>
                        <a:p>
                          <a:pPr algn="ctr"/>
                          <a:r>
                            <a:rPr lang="en-US" sz="1800" b="0" dirty="0"/>
                            <a:t>Paid Search Bias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934" t="-246667" r="-524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EXP:</a:t>
                          </a:r>
                        </a:p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Randomized Geo Experiments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Test DMAs vs Control DMAs</a:t>
                          </a:r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Geo-Based Regression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GBR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Time-Based Regression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TBR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9637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959D24-2424-40E5-9BF4-C3A477E4D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11" y="840517"/>
            <a:ext cx="4572000" cy="546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8108F5-B4C7-4B22-9761-57B4576DF28B}"/>
              </a:ext>
            </a:extLst>
          </p:cNvPr>
          <p:cNvSpPr txBox="1"/>
          <p:nvPr/>
        </p:nvSpPr>
        <p:spPr>
          <a:xfrm>
            <a:off x="609493" y="6492132"/>
            <a:ext cx="319723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* Source: </a:t>
            </a:r>
            <a:r>
              <a:rPr lang="en-US" sz="1200" b="1" dirty="0">
                <a:hlinkClick r:id="rId5"/>
              </a:rPr>
              <a:t>https://arxiv.org/abs/1807.03292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29611B-A855-40C1-87FE-F7AAFFB1AAA7}"/>
              </a:ext>
            </a:extLst>
          </p:cNvPr>
          <p:cNvSpPr txBox="1"/>
          <p:nvPr/>
        </p:nvSpPr>
        <p:spPr>
          <a:xfrm>
            <a:off x="287354" y="4999415"/>
            <a:ext cx="696505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Note the following empirical findings: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ym typeface="Wingdings" panose="05000000000000000000" pitchFamily="2" charset="2"/>
              </a:rPr>
              <a:t>corr</a:t>
            </a:r>
            <a:r>
              <a:rPr lang="en-US" sz="1600" b="1" dirty="0">
                <a:sym typeface="Wingdings" panose="05000000000000000000" pitchFamily="2" charset="2"/>
              </a:rPr>
              <a:t>(sales, ad spend) &amp; </a:t>
            </a:r>
            <a:r>
              <a:rPr lang="en-US" sz="1600" b="1" dirty="0" err="1">
                <a:sym typeface="Wingdings" panose="05000000000000000000" pitchFamily="2" charset="2"/>
              </a:rPr>
              <a:t>corr</a:t>
            </a:r>
            <a:r>
              <a:rPr lang="en-US" sz="1600" b="1" dirty="0">
                <a:sym typeface="Wingdings" panose="05000000000000000000" pitchFamily="2" charset="2"/>
              </a:rPr>
              <a:t>(sales, target) are very high.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Strong linearities are observed in the scatter plots.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ym typeface="Wingdings" panose="05000000000000000000" pitchFamily="2" charset="2"/>
              </a:rPr>
              <a:t>corr</a:t>
            </a:r>
            <a:r>
              <a:rPr lang="en-US" sz="1600" b="1" dirty="0">
                <a:sym typeface="Wingdings" panose="05000000000000000000" pitchFamily="2" charset="2"/>
              </a:rPr>
              <a:t>(sales, ad spend) &lt; </a:t>
            </a:r>
            <a:r>
              <a:rPr lang="en-US" sz="1600" b="1" dirty="0" err="1">
                <a:sym typeface="Wingdings" panose="05000000000000000000" pitchFamily="2" charset="2"/>
              </a:rPr>
              <a:t>corr</a:t>
            </a:r>
            <a:r>
              <a:rPr lang="en-US" sz="1600" b="1" dirty="0">
                <a:sym typeface="Wingdings" panose="05000000000000000000" pitchFamily="2" charset="2"/>
              </a:rPr>
              <a:t>(sales, target).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ym typeface="Wingdings" panose="05000000000000000000" pitchFamily="2" charset="2"/>
              </a:rPr>
              <a:t>corr</a:t>
            </a:r>
            <a:r>
              <a:rPr lang="en-US" sz="1600" b="1" dirty="0">
                <a:sym typeface="Wingdings" panose="05000000000000000000" pitchFamily="2" charset="2"/>
              </a:rPr>
              <a:t>(ad spend, target) are very high.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2CC0C-68C1-4C1E-9FC5-0506B403DD74}"/>
              </a:ext>
            </a:extLst>
          </p:cNvPr>
          <p:cNvSpPr txBox="1"/>
          <p:nvPr/>
        </p:nvSpPr>
        <p:spPr>
          <a:xfrm>
            <a:off x="11156566" y="949724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65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4C955-7595-409C-9C8A-C34694D3BCFA}"/>
              </a:ext>
            </a:extLst>
          </p:cNvPr>
          <p:cNvSpPr txBox="1"/>
          <p:nvPr/>
        </p:nvSpPr>
        <p:spPr>
          <a:xfrm>
            <a:off x="11071607" y="2533135"/>
            <a:ext cx="80663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135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83BD8-27E9-4FD3-9544-92C653DB9047}"/>
              </a:ext>
            </a:extLst>
          </p:cNvPr>
          <p:cNvSpPr txBox="1"/>
          <p:nvPr/>
        </p:nvSpPr>
        <p:spPr>
          <a:xfrm>
            <a:off x="11156566" y="4143139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88 days</a:t>
            </a:r>
          </a:p>
        </p:txBody>
      </p:sp>
    </p:spTree>
    <p:extLst>
      <p:ext uri="{BB962C8B-B14F-4D97-AF65-F5344CB8AC3E}">
        <p14:creationId xmlns:p14="http://schemas.microsoft.com/office/powerpoint/2010/main" val="373973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SBC: Case Study 4 without Randomized Experiment Result*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108F5-B4C7-4B22-9761-57B4576DF28B}"/>
              </a:ext>
            </a:extLst>
          </p:cNvPr>
          <p:cNvSpPr txBox="1"/>
          <p:nvPr/>
        </p:nvSpPr>
        <p:spPr>
          <a:xfrm>
            <a:off x="609493" y="6492132"/>
            <a:ext cx="319723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* Source: </a:t>
            </a:r>
            <a:r>
              <a:rPr lang="en-US" sz="1200" b="1" dirty="0">
                <a:hlinkClick r:id="rId3"/>
              </a:rPr>
              <a:t>https://arxiv.org/abs/1807.03292</a:t>
            </a: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83B17-E9AC-4339-B972-292EE260F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4" b="1798"/>
          <a:stretch/>
        </p:blipFill>
        <p:spPr>
          <a:xfrm>
            <a:off x="1627116" y="710329"/>
            <a:ext cx="7315200" cy="3265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2F26A-6E32-47E3-91C6-7963AF284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116" y="4064922"/>
            <a:ext cx="7315200" cy="2250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4363856"/>
      </p:ext>
    </p:extLst>
  </p:cSld>
  <p:clrMapOvr>
    <a:masterClrMapping/>
  </p:clrMapOvr>
</p:sld>
</file>

<file path=ppt/theme/theme1.xml><?xml version="1.0" encoding="utf-8"?>
<a:theme xmlns:a="http://schemas.openxmlformats.org/drawingml/2006/main" name="altice_16-9_us_june_17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948C4D63-4E41-4077-BF3D-14C640E18F56}"/>
    </a:ext>
  </a:extLst>
</a:theme>
</file>

<file path=ppt/theme/theme2.xml><?xml version="1.0" encoding="utf-8"?>
<a:theme xmlns:a="http://schemas.openxmlformats.org/drawingml/2006/main" name="altice_16-9_green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8DE46681-648C-4ECC-B846-30560635DA0D}"/>
    </a:ext>
  </a:extLst>
</a:theme>
</file>

<file path=ppt/theme/theme3.xml><?xml version="1.0" encoding="utf-8"?>
<a:theme xmlns:a="http://schemas.openxmlformats.org/drawingml/2006/main" name="1_altice_16-9_blu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369B5F0D-DD3D-4876-9B9B-F4BC2FA45C20}"/>
    </a:ext>
  </a:extLst>
</a:theme>
</file>

<file path=ppt/theme/theme4.xml><?xml version="1.0" encoding="utf-8"?>
<a:theme xmlns:a="http://schemas.openxmlformats.org/drawingml/2006/main" name="2_altice_16-9_aqua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391B716F-B0A7-499B-9CE8-C579AAEB688B}"/>
    </a:ext>
  </a:extLst>
</a:theme>
</file>

<file path=ppt/theme/theme5.xml><?xml version="1.0" encoding="utf-8"?>
<a:theme xmlns:a="http://schemas.openxmlformats.org/drawingml/2006/main" name="3_altice_16-9_red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6CFDCA7E-B49A-42EB-A18E-6AB9CFCFAAE6}"/>
    </a:ext>
  </a:extLst>
</a:theme>
</file>

<file path=ppt/theme/theme6.xml><?xml version="1.0" encoding="utf-8"?>
<a:theme xmlns:a="http://schemas.openxmlformats.org/drawingml/2006/main" name="4_altice_16-9_orang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C312A955-1E4D-4B11-BC5E-FEF4CE89B86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altice PPT template2</Template>
  <TotalTime>10932</TotalTime>
  <Words>942</Words>
  <Application>Microsoft Office PowerPoint</Application>
  <PresentationFormat>Widescreen</PresentationFormat>
  <Paragraphs>177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Wingdings 2</vt:lpstr>
      <vt:lpstr>altice_16-9_us_june_17</vt:lpstr>
      <vt:lpstr>altice_16-9_green</vt:lpstr>
      <vt:lpstr>1_altice_16-9_blue</vt:lpstr>
      <vt:lpstr>2_altice_16-9_aqua</vt:lpstr>
      <vt:lpstr>3_altice_16-9_red</vt:lpstr>
      <vt:lpstr>4_altice_16-9_orange</vt:lpstr>
      <vt:lpstr>PowerPoint Presentation</vt:lpstr>
      <vt:lpstr>Bias Correction for Paid Search in MMM</vt:lpstr>
      <vt:lpstr>Research Question and Methodologies</vt:lpstr>
      <vt:lpstr>Regression: Model Specification and Key Assumptions*</vt:lpstr>
      <vt:lpstr>Regression: Biased Estimate of Paid Search</vt:lpstr>
      <vt:lpstr>Regression: From Linearity to Non-Linearity (NL)*</vt:lpstr>
      <vt:lpstr>SBC: Causal Diagram for Paid Search*</vt:lpstr>
      <vt:lpstr>SBC: Model Specification* and Case Studies 1 – 3</vt:lpstr>
      <vt:lpstr>SBC: Case Study 4 without Randomized Experiment Result*</vt:lpstr>
      <vt:lpstr>SBC: Replication and Gaps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TAESUN Kim</dc:creator>
  <cp:lastModifiedBy>Taesun Kim</cp:lastModifiedBy>
  <cp:revision>462</cp:revision>
  <dcterms:created xsi:type="dcterms:W3CDTF">2020-01-03T19:43:22Z</dcterms:created>
  <dcterms:modified xsi:type="dcterms:W3CDTF">2021-04-07T13:27:37Z</dcterms:modified>
</cp:coreProperties>
</file>