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2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5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88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9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4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1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0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0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2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25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FB511B-2C15-4EBB-8235-603F8D06B3CB}" type="datetimeFigureOut">
              <a:rPr lang="en-IN" smtClean="0"/>
              <a:pPr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2D4397-82B6-4517-988D-B66E726A60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Bahnschrift" panose="020B0502040204020203" pitchFamily="34" charset="0"/>
              </a:rPr>
              <a:t>Logic Gates</a:t>
            </a:r>
            <a:endParaRPr lang="en-IN" sz="6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Logic Gate is a series of Electrical circuit which accepts two or more inputs gives a single output.</a:t>
            </a:r>
          </a:p>
          <a:p>
            <a:r>
              <a:rPr lang="en-US" dirty="0"/>
              <a:t>There are a total of 7 logic gates. They are:-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5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Types of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Gate</a:t>
            </a:r>
          </a:p>
          <a:p>
            <a:r>
              <a:rPr lang="en-US" dirty="0"/>
              <a:t>OR Gate</a:t>
            </a:r>
          </a:p>
          <a:p>
            <a:r>
              <a:rPr lang="en-US" dirty="0"/>
              <a:t>NOT Gate </a:t>
            </a:r>
          </a:p>
          <a:p>
            <a:r>
              <a:rPr lang="en-US" dirty="0"/>
              <a:t>NAND Gate</a:t>
            </a:r>
          </a:p>
          <a:p>
            <a:r>
              <a:rPr lang="en-US" dirty="0"/>
              <a:t>NOR Gate</a:t>
            </a:r>
          </a:p>
          <a:p>
            <a:r>
              <a:rPr lang="en-US" dirty="0"/>
              <a:t>X-OR Gate</a:t>
            </a:r>
          </a:p>
          <a:p>
            <a:r>
              <a:rPr lang="en-US" dirty="0"/>
              <a:t>X-NOR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3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707 0.00763 L -0.1793 0.007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It is an electronic circuit used to perform logical multiplication and is denoted by (.)dot operator. It accepts two or more input &amp; generates only one output</a:t>
            </a:r>
          </a:p>
        </p:txBody>
      </p:sp>
      <p:sp>
        <p:nvSpPr>
          <p:cNvPr id="4" name="Oval 3"/>
          <p:cNvSpPr/>
          <p:nvPr/>
        </p:nvSpPr>
        <p:spPr>
          <a:xfrm>
            <a:off x="1321358" y="3578218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068954" y="3617406"/>
            <a:ext cx="1716259" cy="1702191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17" y="3344092"/>
            <a:ext cx="3965732" cy="2050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28989" y="302879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2173463" y="4035389"/>
            <a:ext cx="713428" cy="68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39040" y="4271554"/>
            <a:ext cx="752354" cy="6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sp>
        <p:nvSpPr>
          <p:cNvPr id="14" name="Chord 13"/>
          <p:cNvSpPr/>
          <p:nvPr/>
        </p:nvSpPr>
        <p:spPr>
          <a:xfrm rot="245602">
            <a:off x="9823268" y="3683725"/>
            <a:ext cx="1593669" cy="1240972"/>
          </a:xfrm>
          <a:prstGeom prst="chord">
            <a:avLst>
              <a:gd name="adj1" fmla="val 15236308"/>
              <a:gd name="adj2" fmla="val 5964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730422" y="4158734"/>
            <a:ext cx="2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04366" y="37751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02856" y="4466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003075" y="3317966"/>
          <a:ext cx="3775165" cy="2050868"/>
        </p:xfrm>
        <a:graphic>
          <a:graphicData uri="http://schemas.openxmlformats.org/drawingml/2006/table">
            <a:tbl>
              <a:tblPr/>
              <a:tblGrid>
                <a:gridCol w="377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0868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  <a:p>
                      <a:r>
                        <a:rPr lang="en-US" dirty="0"/>
                        <a:t>     Inputs</a:t>
                      </a:r>
                      <a:r>
                        <a:rPr lang="en-US" baseline="0" dirty="0"/>
                        <a:t>                          Outputs</a:t>
                      </a:r>
                    </a:p>
                    <a:p>
                      <a:r>
                        <a:rPr lang="en-US" baseline="0" dirty="0"/>
                        <a:t>A            B                       O=A.B</a:t>
                      </a:r>
                    </a:p>
                    <a:p>
                      <a:r>
                        <a:rPr lang="en-US" baseline="0" dirty="0"/>
                        <a:t>0             0                           0</a:t>
                      </a:r>
                    </a:p>
                    <a:p>
                      <a:r>
                        <a:rPr lang="en-US" baseline="0" dirty="0"/>
                        <a:t>0             1                           0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/>
                        <a:t>          0                           0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/>
                        <a:t>1              1                           1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016137" y="3317966"/>
            <a:ext cx="3735977" cy="158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16137" y="3670663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0011" y="3958046"/>
            <a:ext cx="378822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6137" y="4180114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16137" y="4428309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03074" y="4728754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16137" y="5016137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" idx="2"/>
          </p:cNvCxnSpPr>
          <p:nvPr/>
        </p:nvCxnSpPr>
        <p:spPr>
          <a:xfrm rot="5400000">
            <a:off x="2059602" y="3824092"/>
            <a:ext cx="653763" cy="635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3"/>
          </p:cNvCxnSpPr>
          <p:nvPr/>
        </p:nvCxnSpPr>
        <p:spPr>
          <a:xfrm rot="5400000" flipH="1" flipV="1">
            <a:off x="2328308" y="4433356"/>
            <a:ext cx="628946" cy="644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20572" y="4869946"/>
            <a:ext cx="250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A.B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06731" y="4245429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48149" y="4323806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FFA6328-9FC3-478C-A00F-FF84BF99C5EC}"/>
              </a:ext>
            </a:extLst>
          </p:cNvPr>
          <p:cNvCxnSpPr>
            <a:cxnSpLocks/>
          </p:cNvCxnSpPr>
          <p:nvPr/>
        </p:nvCxnSpPr>
        <p:spPr>
          <a:xfrm>
            <a:off x="9032965" y="3972895"/>
            <a:ext cx="142385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8B19F939-3321-448A-9881-B8F756E303F6}"/>
              </a:ext>
            </a:extLst>
          </p:cNvPr>
          <p:cNvCxnSpPr>
            <a:cxnSpLocks/>
          </p:cNvCxnSpPr>
          <p:nvPr/>
        </p:nvCxnSpPr>
        <p:spPr>
          <a:xfrm>
            <a:off x="9032964" y="4639770"/>
            <a:ext cx="142385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3B72276-DA47-460B-AEF7-BCC4C6B5FFFD}"/>
              </a:ext>
            </a:extLst>
          </p:cNvPr>
          <p:cNvCxnSpPr/>
          <p:nvPr/>
        </p:nvCxnSpPr>
        <p:spPr>
          <a:xfrm>
            <a:off x="11422041" y="4314151"/>
            <a:ext cx="41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92500"/>
          </a:bodyPr>
          <a:lstStyle/>
          <a:p>
            <a:r>
              <a:rPr lang="en-IN" dirty="0"/>
              <a:t>It is an electronic circuit used to perform logical addition and is denoted by (+)plus operator. It accepts two or more input &amp; generates only one output</a:t>
            </a:r>
          </a:p>
        </p:txBody>
      </p:sp>
      <p:sp>
        <p:nvSpPr>
          <p:cNvPr id="4" name="Oval 3"/>
          <p:cNvSpPr/>
          <p:nvPr/>
        </p:nvSpPr>
        <p:spPr>
          <a:xfrm>
            <a:off x="986597" y="3624317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734193" y="3663505"/>
            <a:ext cx="1716259" cy="1702191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856" y="3390190"/>
            <a:ext cx="3965732" cy="204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23851" y="3035760"/>
            <a:ext cx="18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1441788" y="3782074"/>
            <a:ext cx="1463040" cy="139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4" idx="4"/>
          </p:cNvCxnSpPr>
          <p:nvPr/>
        </p:nvCxnSpPr>
        <p:spPr>
          <a:xfrm rot="16200000" flipH="1" flipV="1">
            <a:off x="1811541" y="3938936"/>
            <a:ext cx="1413723" cy="136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71728" y="4252338"/>
            <a:ext cx="2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04366" y="37751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07455" y="46302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52769"/>
              </p:ext>
            </p:extLst>
          </p:nvPr>
        </p:nvGraphicFramePr>
        <p:xfrm>
          <a:off x="4647642" y="3390190"/>
          <a:ext cx="3775165" cy="2050868"/>
        </p:xfrm>
        <a:graphic>
          <a:graphicData uri="http://schemas.openxmlformats.org/drawingml/2006/table">
            <a:tbl>
              <a:tblPr/>
              <a:tblGrid>
                <a:gridCol w="377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0868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  <a:p>
                      <a:r>
                        <a:rPr lang="en-US" dirty="0"/>
                        <a:t>   Inputs</a:t>
                      </a:r>
                      <a:r>
                        <a:rPr lang="en-US" baseline="0" dirty="0"/>
                        <a:t>                          Outputs</a:t>
                      </a:r>
                    </a:p>
                    <a:p>
                      <a:r>
                        <a:rPr lang="en-US" baseline="0" dirty="0"/>
                        <a:t>A            B                       O=A.B</a:t>
                      </a:r>
                    </a:p>
                    <a:p>
                      <a:r>
                        <a:rPr lang="en-US" baseline="0" dirty="0"/>
                        <a:t>0            0                           0</a:t>
                      </a:r>
                    </a:p>
                    <a:p>
                      <a:r>
                        <a:rPr lang="en-US" baseline="0" dirty="0"/>
                        <a:t>0            1                           1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/>
                        <a:t>        0                           1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/>
                        <a:t>1            1                           1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4660704" y="3390190"/>
            <a:ext cx="3735977" cy="158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60704" y="3742887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34578" y="4030270"/>
            <a:ext cx="378822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704" y="4252338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660704" y="4500533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47641" y="4800978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60704" y="5099835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0"/>
            <a:endCxn id="4" idx="3"/>
          </p:cNvCxnSpPr>
          <p:nvPr/>
        </p:nvCxnSpPr>
        <p:spPr>
          <a:xfrm rot="16200000" flipH="1" flipV="1">
            <a:off x="1207238" y="3692143"/>
            <a:ext cx="1413723" cy="1356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4"/>
            <a:endCxn id="5" idx="6"/>
          </p:cNvCxnSpPr>
          <p:nvPr/>
        </p:nvCxnSpPr>
        <p:spPr>
          <a:xfrm rot="5400000" flipH="1" flipV="1">
            <a:off x="2595839" y="4511084"/>
            <a:ext cx="851095" cy="85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48503" y="5107577"/>
            <a:ext cx="250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A+B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043371" y="3762482"/>
            <a:ext cx="1201783" cy="111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0"/>
            <a:endCxn id="4" idx="2"/>
          </p:cNvCxnSpPr>
          <p:nvPr/>
        </p:nvCxnSpPr>
        <p:spPr>
          <a:xfrm rot="16200000" flipH="1" flipV="1">
            <a:off x="986597" y="3624317"/>
            <a:ext cx="851096" cy="85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2303937" y="4213149"/>
            <a:ext cx="1084217" cy="1045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89090" y="3677573"/>
            <a:ext cx="940526" cy="940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9599678" y="3655455"/>
            <a:ext cx="1356446" cy="1452121"/>
          </a:xfrm>
          <a:custGeom>
            <a:avLst/>
            <a:gdLst>
              <a:gd name="connsiteX0" fmla="*/ 117566 w 1249680"/>
              <a:gd name="connsiteY0" fmla="*/ 10886 h 1654629"/>
              <a:gd name="connsiteX1" fmla="*/ 1227909 w 1249680"/>
              <a:gd name="connsiteY1" fmla="*/ 899160 h 1654629"/>
              <a:gd name="connsiteX2" fmla="*/ 248195 w 1249680"/>
              <a:gd name="connsiteY2" fmla="*/ 1643743 h 1654629"/>
              <a:gd name="connsiteX3" fmla="*/ 522515 w 1249680"/>
              <a:gd name="connsiteY3" fmla="*/ 964474 h 1654629"/>
              <a:gd name="connsiteX4" fmla="*/ 117566 w 1249680"/>
              <a:gd name="connsiteY4" fmla="*/ 10886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80" h="1654629">
                <a:moveTo>
                  <a:pt x="117566" y="10886"/>
                </a:moveTo>
                <a:cubicBezTo>
                  <a:pt x="235132" y="0"/>
                  <a:pt x="1206138" y="627017"/>
                  <a:pt x="1227909" y="899160"/>
                </a:cubicBezTo>
                <a:cubicBezTo>
                  <a:pt x="1249680" y="1171303"/>
                  <a:pt x="365761" y="1632857"/>
                  <a:pt x="248195" y="1643743"/>
                </a:cubicBezTo>
                <a:cubicBezTo>
                  <a:pt x="130629" y="1654629"/>
                  <a:pt x="550818" y="1238794"/>
                  <a:pt x="522515" y="964474"/>
                </a:cubicBezTo>
                <a:cubicBezTo>
                  <a:pt x="494212" y="690154"/>
                  <a:pt x="0" y="21772"/>
                  <a:pt x="117566" y="1088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24222" y="418702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0325" y="4356842"/>
            <a:ext cx="4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7665ACB-1CFB-48E7-B042-E8CBE8B5A921}"/>
              </a:ext>
            </a:extLst>
          </p:cNvPr>
          <p:cNvCxnSpPr>
            <a:stCxn id="35" idx="3"/>
          </p:cNvCxnSpPr>
          <p:nvPr/>
        </p:nvCxnSpPr>
        <p:spPr>
          <a:xfrm>
            <a:off x="9078686" y="3959832"/>
            <a:ext cx="809378" cy="1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5822B2E-C82C-4912-808C-263F8C64103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125171" y="4814933"/>
            <a:ext cx="879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C0FBFA-4766-4A18-8051-1054CF08E683}"/>
              </a:ext>
            </a:extLst>
          </p:cNvPr>
          <p:cNvCxnSpPr>
            <a:stCxn id="59" idx="1"/>
            <a:endCxn id="34" idx="1"/>
          </p:cNvCxnSpPr>
          <p:nvPr/>
        </p:nvCxnSpPr>
        <p:spPr>
          <a:xfrm flipV="1">
            <a:off x="10932493" y="4437004"/>
            <a:ext cx="739235" cy="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1E6CE478-9A95-4C7D-8EC2-5E1C6BDF7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58705"/>
              </p:ext>
            </p:extLst>
          </p:nvPr>
        </p:nvGraphicFramePr>
        <p:xfrm>
          <a:off x="4679730" y="3392148"/>
          <a:ext cx="3737113" cy="2027582"/>
        </p:xfrm>
        <a:graphic>
          <a:graphicData uri="http://schemas.openxmlformats.org/drawingml/2006/table">
            <a:tbl>
              <a:tblPr/>
              <a:tblGrid>
                <a:gridCol w="3737113">
                  <a:extLst>
                    <a:ext uri="{9D8B030D-6E8A-4147-A177-3AD203B41FA5}">
                      <a16:colId xmlns="" xmlns:a16="http://schemas.microsoft.com/office/drawing/2014/main" val="526789050"/>
                    </a:ext>
                  </a:extLst>
                </a:gridCol>
              </a:tblGrid>
              <a:tr h="202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083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4" grpId="0"/>
      <p:bldP spid="71" grpId="0"/>
      <p:bldP spid="59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92500"/>
          </a:bodyPr>
          <a:lstStyle/>
          <a:p>
            <a:r>
              <a:rPr lang="en-IN" dirty="0"/>
              <a:t>It is an electronic circuit used to perform logical complement and is denoted by (‘)Single quote operator. It accepts one input &amp; generates only one output</a:t>
            </a:r>
          </a:p>
        </p:txBody>
      </p:sp>
      <p:sp>
        <p:nvSpPr>
          <p:cNvPr id="4" name="Oval 3"/>
          <p:cNvSpPr/>
          <p:nvPr/>
        </p:nvSpPr>
        <p:spPr>
          <a:xfrm>
            <a:off x="1856936" y="3578218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1617" y="3344091"/>
            <a:ext cx="3965732" cy="248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737062" y="3022263"/>
            <a:ext cx="18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043645" y="4114799"/>
            <a:ext cx="1698173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 flipV="1">
            <a:off x="3308897" y="4441478"/>
            <a:ext cx="1426786" cy="134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45212" y="4129656"/>
            <a:ext cx="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80228" y="376032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80228" y="45719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62" name="Straight Connector 61"/>
          <p:cNvCxnSpPr>
            <a:endCxn id="6" idx="2"/>
          </p:cNvCxnSpPr>
          <p:nvPr/>
        </p:nvCxnSpPr>
        <p:spPr>
          <a:xfrm rot="5400000">
            <a:off x="2693123" y="3815522"/>
            <a:ext cx="2051873" cy="196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906799" y="5042263"/>
            <a:ext cx="808893" cy="76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48503" y="5107577"/>
            <a:ext cx="250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A’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10800000" flipV="1">
            <a:off x="783772" y="3396347"/>
            <a:ext cx="1658984" cy="1606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3474720" y="3396342"/>
            <a:ext cx="666206" cy="627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3631476" y="4754879"/>
            <a:ext cx="1084217" cy="1045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474721" y="3461657"/>
            <a:ext cx="1240971" cy="118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" idx="7"/>
          </p:cNvCxnSpPr>
          <p:nvPr/>
        </p:nvCxnSpPr>
        <p:spPr>
          <a:xfrm rot="5400000">
            <a:off x="3307335" y="3385793"/>
            <a:ext cx="444218" cy="439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3082835" y="3383279"/>
            <a:ext cx="287385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0"/>
          </p:cNvCxnSpPr>
          <p:nvPr/>
        </p:nvCxnSpPr>
        <p:spPr>
          <a:xfrm rot="16200000" flipH="1" flipV="1">
            <a:off x="2425333" y="3322323"/>
            <a:ext cx="287383" cy="33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 flipV="1">
            <a:off x="744583" y="3331026"/>
            <a:ext cx="1476104" cy="139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2018211" y="5283925"/>
            <a:ext cx="574766" cy="483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2354833" y="5316079"/>
            <a:ext cx="532562" cy="48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1645923" y="5212082"/>
            <a:ext cx="627017" cy="62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757646" y="3396342"/>
            <a:ext cx="1071154" cy="10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</p:cNvCxnSpPr>
          <p:nvPr/>
        </p:nvCxnSpPr>
        <p:spPr>
          <a:xfrm rot="5400000">
            <a:off x="1256547" y="4989428"/>
            <a:ext cx="807968" cy="891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 flipV="1">
            <a:off x="757647" y="4571999"/>
            <a:ext cx="1097281" cy="1071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896315" y="4787036"/>
            <a:ext cx="1044024" cy="1033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V="1">
            <a:off x="744583" y="3357154"/>
            <a:ext cx="757646" cy="66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718457" y="3331029"/>
            <a:ext cx="339634" cy="287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 flipV="1">
            <a:off x="4140927" y="5290456"/>
            <a:ext cx="561703" cy="53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4389120" y="5538650"/>
            <a:ext cx="300446" cy="24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 flipV="1">
            <a:off x="809898" y="4232366"/>
            <a:ext cx="1071155" cy="1058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769326" y="3409407"/>
            <a:ext cx="222068" cy="18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 flipH="1" flipV="1">
            <a:off x="3546566" y="3429001"/>
            <a:ext cx="875211" cy="86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560320" y="4219303"/>
            <a:ext cx="48332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254034" y="39188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ECFEB03-0F02-445C-AD7B-013C1F8A8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95172"/>
              </p:ext>
            </p:extLst>
          </p:nvPr>
        </p:nvGraphicFramePr>
        <p:xfrm>
          <a:off x="5115339" y="3405809"/>
          <a:ext cx="3392557" cy="1921565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3392557">
                  <a:extLst>
                    <a:ext uri="{9D8B030D-6E8A-4147-A177-3AD203B41FA5}">
                      <a16:colId xmlns="" xmlns:a16="http://schemas.microsoft.com/office/drawing/2014/main" val="2123601404"/>
                    </a:ext>
                  </a:extLst>
                </a:gridCol>
              </a:tblGrid>
              <a:tr h="1921565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12347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F0765CC-7146-4485-89FB-5FE77F42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06771"/>
              </p:ext>
            </p:extLst>
          </p:nvPr>
        </p:nvGraphicFramePr>
        <p:xfrm>
          <a:off x="5115339" y="3764845"/>
          <a:ext cx="3392557" cy="530087"/>
        </p:xfrm>
        <a:graphic>
          <a:graphicData uri="http://schemas.openxmlformats.org/drawingml/2006/table">
            <a:tbl>
              <a:tblPr/>
              <a:tblGrid>
                <a:gridCol w="3392557">
                  <a:extLst>
                    <a:ext uri="{9D8B030D-6E8A-4147-A177-3AD203B41FA5}">
                      <a16:colId xmlns="" xmlns:a16="http://schemas.microsoft.com/office/drawing/2014/main" val="1400874386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r>
                        <a:rPr lang="en-US" dirty="0"/>
                        <a:t>Input                                  Output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158801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="" xmlns:a16="http://schemas.microsoft.com/office/drawing/2014/main" id="{FC045049-057F-445C-9223-59F8BD3C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48059"/>
              </p:ext>
            </p:extLst>
          </p:nvPr>
        </p:nvGraphicFramePr>
        <p:xfrm>
          <a:off x="5113682" y="4306955"/>
          <a:ext cx="3392557" cy="530087"/>
        </p:xfrm>
        <a:graphic>
          <a:graphicData uri="http://schemas.openxmlformats.org/drawingml/2006/table">
            <a:tbl>
              <a:tblPr/>
              <a:tblGrid>
                <a:gridCol w="3392557">
                  <a:extLst>
                    <a:ext uri="{9D8B030D-6E8A-4147-A177-3AD203B41FA5}">
                      <a16:colId xmlns="" xmlns:a16="http://schemas.microsoft.com/office/drawing/2014/main" val="1400874386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r>
                        <a:rPr lang="en-US" dirty="0"/>
                        <a:t>0                                             1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158801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57298267-0F55-4A54-B2B2-6F0AEF6C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2381"/>
              </p:ext>
            </p:extLst>
          </p:nvPr>
        </p:nvGraphicFramePr>
        <p:xfrm>
          <a:off x="5106502" y="4842533"/>
          <a:ext cx="3392557" cy="484841"/>
        </p:xfrm>
        <a:graphic>
          <a:graphicData uri="http://schemas.openxmlformats.org/drawingml/2006/table">
            <a:tbl>
              <a:tblPr/>
              <a:tblGrid>
                <a:gridCol w="3392557">
                  <a:extLst>
                    <a:ext uri="{9D8B030D-6E8A-4147-A177-3AD203B41FA5}">
                      <a16:colId xmlns="" xmlns:a16="http://schemas.microsoft.com/office/drawing/2014/main" val="1400874386"/>
                    </a:ext>
                  </a:extLst>
                </a:gridCol>
              </a:tblGrid>
              <a:tr h="484841">
                <a:tc>
                  <a:txBody>
                    <a:bodyPr/>
                    <a:lstStyle/>
                    <a:p>
                      <a:r>
                        <a:rPr lang="en-US" dirty="0"/>
                        <a:t>1                                             0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1588010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02FFE1D5-5213-4641-A910-5EAEF9B24BBA}"/>
              </a:ext>
            </a:extLst>
          </p:cNvPr>
          <p:cNvSpPr/>
          <p:nvPr/>
        </p:nvSpPr>
        <p:spPr>
          <a:xfrm rot="5400000">
            <a:off x="9928198" y="3768941"/>
            <a:ext cx="1272776" cy="10384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34E341A-39BF-49EA-AF0B-13805AEA0CD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054548" y="3944990"/>
            <a:ext cx="990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B751EB69-CF60-4123-80E3-F7B3761310FC}"/>
              </a:ext>
            </a:extLst>
          </p:cNvPr>
          <p:cNvCxnSpPr>
            <a:cxnSpLocks/>
          </p:cNvCxnSpPr>
          <p:nvPr/>
        </p:nvCxnSpPr>
        <p:spPr>
          <a:xfrm>
            <a:off x="9054548" y="4744095"/>
            <a:ext cx="990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1D29962-49AD-4285-B172-7DE98D3BB850}"/>
              </a:ext>
            </a:extLst>
          </p:cNvPr>
          <p:cNvSpPr/>
          <p:nvPr/>
        </p:nvSpPr>
        <p:spPr>
          <a:xfrm>
            <a:off x="11083834" y="4219303"/>
            <a:ext cx="127505" cy="182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CAD7A7-3514-4DF3-BE35-6860D6BB35D9}"/>
              </a:ext>
            </a:extLst>
          </p:cNvPr>
          <p:cNvCxnSpPr>
            <a:cxnSpLocks/>
          </p:cNvCxnSpPr>
          <p:nvPr/>
        </p:nvCxnSpPr>
        <p:spPr>
          <a:xfrm>
            <a:off x="11211339" y="4309226"/>
            <a:ext cx="556684" cy="1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35" grpId="0"/>
      <p:bldP spid="36" grpId="0"/>
      <p:bldP spid="71" grpId="0"/>
      <p:bldP spid="144" grpId="0"/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It is an electronic circuit used to perform complement of logical </a:t>
            </a:r>
            <a:r>
              <a:rPr lang="en-IN" dirty="0" err="1"/>
              <a:t>multipication</a:t>
            </a:r>
            <a:r>
              <a:rPr lang="en-IN" dirty="0"/>
              <a:t> and is denoted by (.)dot operator &amp; single quote operator (‘). It accepts two or more input &amp; generates only one output</a:t>
            </a:r>
          </a:p>
        </p:txBody>
      </p:sp>
      <p:sp>
        <p:nvSpPr>
          <p:cNvPr id="4" name="Oval 3"/>
          <p:cNvSpPr/>
          <p:nvPr/>
        </p:nvSpPr>
        <p:spPr>
          <a:xfrm>
            <a:off x="1321358" y="3578218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082017" y="3591280"/>
            <a:ext cx="1716259" cy="1702191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17" y="3344091"/>
            <a:ext cx="3965732" cy="248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816309" y="30210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3213463" y="4362992"/>
            <a:ext cx="1463040" cy="139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3788230" y="3736057"/>
            <a:ext cx="908239" cy="83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9174480" y="3920644"/>
            <a:ext cx="1328057" cy="1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0996397" y="4204725"/>
            <a:ext cx="538257" cy="1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62" y="4052350"/>
            <a:ext cx="2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04366" y="37751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7643" y="4413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01104"/>
              </p:ext>
            </p:extLst>
          </p:nvPr>
        </p:nvGraphicFramePr>
        <p:xfrm>
          <a:off x="4859382" y="3356398"/>
          <a:ext cx="3775165" cy="2050868"/>
        </p:xfrm>
        <a:graphic>
          <a:graphicData uri="http://schemas.openxmlformats.org/drawingml/2006/table">
            <a:tbl>
              <a:tblPr/>
              <a:tblGrid>
                <a:gridCol w="377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0868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  <a:p>
                      <a:pPr algn="l"/>
                      <a:r>
                        <a:rPr lang="en-US" dirty="0"/>
                        <a:t>     Inputs</a:t>
                      </a:r>
                      <a:r>
                        <a:rPr lang="en-US" baseline="0" dirty="0"/>
                        <a:t>                          Outputs</a:t>
                      </a:r>
                    </a:p>
                    <a:p>
                      <a:pPr algn="l"/>
                      <a:r>
                        <a:rPr lang="en-US" baseline="0" dirty="0"/>
                        <a:t>A            B                       O= (A.B)’</a:t>
                      </a:r>
                    </a:p>
                    <a:p>
                      <a:pPr algn="l"/>
                      <a:r>
                        <a:rPr lang="en-US" baseline="0" dirty="0"/>
                        <a:t>0             0                           1</a:t>
                      </a:r>
                    </a:p>
                    <a:p>
                      <a:pPr algn="l"/>
                      <a:r>
                        <a:rPr lang="en-US" baseline="0" dirty="0"/>
                        <a:t>0             1                           1</a:t>
                      </a:r>
                    </a:p>
                    <a:p>
                      <a:pPr marL="342900" indent="-342900" algn="l">
                        <a:buAutoNum type="arabicPlain"/>
                      </a:pPr>
                      <a:r>
                        <a:rPr lang="en-US" baseline="0" dirty="0"/>
                        <a:t>         0                           1</a:t>
                      </a:r>
                    </a:p>
                    <a:p>
                      <a:pPr marL="342900" indent="-342900" algn="l">
                        <a:buNone/>
                      </a:pPr>
                      <a:r>
                        <a:rPr lang="en-US" baseline="0" dirty="0"/>
                        <a:t>1             1                           0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4872444" y="3356398"/>
            <a:ext cx="3735977" cy="158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72444" y="3709095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6318" y="3996478"/>
            <a:ext cx="378822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2444" y="4218546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72444" y="4466741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59381" y="4767186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72444" y="5054569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" idx="3"/>
          </p:cNvCxnSpPr>
          <p:nvPr/>
        </p:nvCxnSpPr>
        <p:spPr>
          <a:xfrm rot="5400000">
            <a:off x="1568126" y="4561449"/>
            <a:ext cx="472192" cy="46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845000" y="4974436"/>
            <a:ext cx="851095" cy="85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48503" y="5107577"/>
            <a:ext cx="250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(A.B)’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410790" y="4153990"/>
            <a:ext cx="731520" cy="705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3"/>
          </p:cNvCxnSpPr>
          <p:nvPr/>
        </p:nvCxnSpPr>
        <p:spPr>
          <a:xfrm rot="5400000">
            <a:off x="773723" y="5017062"/>
            <a:ext cx="782848" cy="8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796835" y="3357152"/>
            <a:ext cx="1136471" cy="109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1345474" y="3631473"/>
            <a:ext cx="1031966" cy="10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365069" y="3598818"/>
            <a:ext cx="692331" cy="679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51114" y="3363686"/>
            <a:ext cx="718458" cy="679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1319349" y="5251270"/>
            <a:ext cx="574765" cy="57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897" y="4859383"/>
            <a:ext cx="613954" cy="61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70709" y="4637314"/>
            <a:ext cx="587828" cy="509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 flipV="1">
            <a:off x="757645" y="4337873"/>
            <a:ext cx="524524" cy="46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789611" y="5264331"/>
            <a:ext cx="574766" cy="561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2266406" y="5310052"/>
            <a:ext cx="496389" cy="483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rot="5400000" flipH="1" flipV="1">
            <a:off x="2712716" y="5259973"/>
            <a:ext cx="587828" cy="544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037806" y="3370218"/>
            <a:ext cx="222069" cy="19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894114" y="4963886"/>
            <a:ext cx="339635" cy="28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671354" y="3494315"/>
            <a:ext cx="1907177" cy="1658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952206" y="3422469"/>
            <a:ext cx="1227909" cy="10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919548" y="3415937"/>
            <a:ext cx="849086" cy="73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2808514" y="3383280"/>
            <a:ext cx="548640" cy="470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2671353" y="3376749"/>
            <a:ext cx="352698" cy="28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" idx="0"/>
          </p:cNvCxnSpPr>
          <p:nvPr/>
        </p:nvCxnSpPr>
        <p:spPr>
          <a:xfrm flipV="1">
            <a:off x="2364377" y="3344091"/>
            <a:ext cx="370106" cy="300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" idx="3"/>
          </p:cNvCxnSpPr>
          <p:nvPr/>
        </p:nvCxnSpPr>
        <p:spPr>
          <a:xfrm rot="5400000" flipH="1" flipV="1">
            <a:off x="3495144" y="4603829"/>
            <a:ext cx="1240971" cy="1203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278086" y="5440681"/>
            <a:ext cx="391885" cy="37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3004457" y="4036423"/>
            <a:ext cx="1763486" cy="1711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5394" y="3370217"/>
            <a:ext cx="391886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567543" y="427155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48149" y="4336869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B6C11CD1-ABCA-435A-95DF-ABC9CD6F16DC}"/>
              </a:ext>
            </a:extLst>
          </p:cNvPr>
          <p:cNvCxnSpPr>
            <a:cxnSpLocks/>
          </p:cNvCxnSpPr>
          <p:nvPr/>
        </p:nvCxnSpPr>
        <p:spPr>
          <a:xfrm flipV="1">
            <a:off x="9113614" y="4564578"/>
            <a:ext cx="1328057" cy="1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hord 107"/>
          <p:cNvSpPr/>
          <p:nvPr/>
        </p:nvSpPr>
        <p:spPr>
          <a:xfrm>
            <a:off x="9645731" y="3566160"/>
            <a:ext cx="1619795" cy="1280160"/>
          </a:xfrm>
          <a:prstGeom prst="chord">
            <a:avLst>
              <a:gd name="adj1" fmla="val 16106269"/>
              <a:gd name="adj2" fmla="val 55391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It is an electronic circuit used to perform complement of logical addition and is denoted by (+)plus operator &amp; single quote operator (‘). It accepts two or more input &amp; generates only one output.</a:t>
            </a:r>
          </a:p>
        </p:txBody>
      </p:sp>
      <p:sp>
        <p:nvSpPr>
          <p:cNvPr id="4" name="Oval 3"/>
          <p:cNvSpPr/>
          <p:nvPr/>
        </p:nvSpPr>
        <p:spPr>
          <a:xfrm>
            <a:off x="1321358" y="3578218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082017" y="3591280"/>
            <a:ext cx="1716259" cy="1702191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17" y="3344091"/>
            <a:ext cx="3965732" cy="248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320164" y="3021512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5977" y="3566163"/>
            <a:ext cx="1058094" cy="95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sp>
        <p:nvSpPr>
          <p:cNvPr id="34" name="TextBox 33"/>
          <p:cNvSpPr txBox="1"/>
          <p:nvPr/>
        </p:nvSpPr>
        <p:spPr>
          <a:xfrm flipV="1">
            <a:off x="11435112" y="4160428"/>
            <a:ext cx="275694" cy="36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24771" y="388318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24771" y="44003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003075" y="3317966"/>
          <a:ext cx="3775165" cy="2050868"/>
        </p:xfrm>
        <a:graphic>
          <a:graphicData uri="http://schemas.openxmlformats.org/drawingml/2006/table">
            <a:tbl>
              <a:tblPr/>
              <a:tblGrid>
                <a:gridCol w="377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0868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  <a:p>
                      <a:r>
                        <a:rPr lang="en-US" dirty="0"/>
                        <a:t>     Inputs</a:t>
                      </a:r>
                      <a:r>
                        <a:rPr lang="en-US" baseline="0" dirty="0"/>
                        <a:t>                          Outputs</a:t>
                      </a:r>
                    </a:p>
                    <a:p>
                      <a:r>
                        <a:rPr lang="en-US" baseline="0" dirty="0"/>
                        <a:t>A            B                       O= (A.B)’</a:t>
                      </a:r>
                    </a:p>
                    <a:p>
                      <a:r>
                        <a:rPr lang="en-US" baseline="0" dirty="0"/>
                        <a:t>0             0                           1</a:t>
                      </a:r>
                    </a:p>
                    <a:p>
                      <a:r>
                        <a:rPr lang="en-US" baseline="0" dirty="0"/>
                        <a:t>0             1                           0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/>
                        <a:t>          0                           0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/>
                        <a:t>1              1                           0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016137" y="3317966"/>
            <a:ext cx="3735977" cy="158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16137" y="3670663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0011" y="3958046"/>
            <a:ext cx="378822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6137" y="4180114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16137" y="4428309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03074" y="4728754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16137" y="5016137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845000" y="4974436"/>
            <a:ext cx="851095" cy="85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48503" y="5107577"/>
            <a:ext cx="25080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(A+B)’</a:t>
            </a:r>
          </a:p>
        </p:txBody>
      </p:sp>
      <p:cxnSp>
        <p:nvCxnSpPr>
          <p:cNvPr id="46" name="Straight Connector 45"/>
          <p:cNvCxnSpPr>
            <a:stCxn id="4" idx="3"/>
          </p:cNvCxnSpPr>
          <p:nvPr/>
        </p:nvCxnSpPr>
        <p:spPr>
          <a:xfrm rot="5400000">
            <a:off x="773723" y="5017062"/>
            <a:ext cx="782848" cy="8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796835" y="3357152"/>
            <a:ext cx="1136471" cy="109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51114" y="3363686"/>
            <a:ext cx="718458" cy="679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1319349" y="5251270"/>
            <a:ext cx="574765" cy="57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809897" y="4859383"/>
            <a:ext cx="613954" cy="613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70709" y="4637314"/>
            <a:ext cx="587828" cy="509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 flipV="1">
            <a:off x="757645" y="4337873"/>
            <a:ext cx="524524" cy="46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789611" y="5264331"/>
            <a:ext cx="574766" cy="561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2266406" y="5310052"/>
            <a:ext cx="496389" cy="483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rot="5400000" flipH="1" flipV="1">
            <a:off x="2712716" y="5259973"/>
            <a:ext cx="587828" cy="544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037806" y="3370218"/>
            <a:ext cx="222069" cy="19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735978" y="3422471"/>
            <a:ext cx="770707" cy="666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3618414" y="3396344"/>
            <a:ext cx="535576" cy="457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3396343" y="3396343"/>
            <a:ext cx="352697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3089367" y="3363688"/>
            <a:ext cx="248194" cy="20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756266" y="3344092"/>
            <a:ext cx="235127" cy="22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2318657" y="3389811"/>
            <a:ext cx="300446" cy="209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" idx="3"/>
          </p:cNvCxnSpPr>
          <p:nvPr/>
        </p:nvCxnSpPr>
        <p:spPr>
          <a:xfrm rot="5400000" flipH="1" flipV="1">
            <a:off x="3495144" y="4603829"/>
            <a:ext cx="1240971" cy="1203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278086" y="5440681"/>
            <a:ext cx="391885" cy="37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3004457" y="4036423"/>
            <a:ext cx="1763486" cy="1711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5394" y="3370217"/>
            <a:ext cx="391886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567543" y="427155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48149" y="4336869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Flowchart: Stored Data 6">
            <a:extLst>
              <a:ext uri="{FF2B5EF4-FFF2-40B4-BE49-F238E27FC236}">
                <a16:creationId xmlns="" xmlns:a16="http://schemas.microsoft.com/office/drawing/2014/main" id="{9E6E8A79-FD71-4D7C-88BB-B17EFE63DE0C}"/>
              </a:ext>
            </a:extLst>
          </p:cNvPr>
          <p:cNvSpPr/>
          <p:nvPr/>
        </p:nvSpPr>
        <p:spPr>
          <a:xfrm rot="10800000">
            <a:off x="9631039" y="3821437"/>
            <a:ext cx="1302572" cy="103794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FF97061-45C6-491E-A90B-F1356EBFCAE0}"/>
              </a:ext>
            </a:extLst>
          </p:cNvPr>
          <p:cNvCxnSpPr>
            <a:stCxn id="35" idx="3"/>
          </p:cNvCxnSpPr>
          <p:nvPr/>
        </p:nvCxnSpPr>
        <p:spPr>
          <a:xfrm flipV="1">
            <a:off x="9199091" y="4062549"/>
            <a:ext cx="607518" cy="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2FF859DD-2C6F-4819-96D7-45D825C9ECE0}"/>
              </a:ext>
            </a:extLst>
          </p:cNvPr>
          <p:cNvCxnSpPr/>
          <p:nvPr/>
        </p:nvCxnSpPr>
        <p:spPr>
          <a:xfrm flipV="1">
            <a:off x="9205412" y="4591581"/>
            <a:ext cx="607518" cy="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42E2DAE2-8F34-4147-9AB6-3DA53FC18023}"/>
              </a:ext>
            </a:extLst>
          </p:cNvPr>
          <p:cNvCxnSpPr>
            <a:cxnSpLocks/>
          </p:cNvCxnSpPr>
          <p:nvPr/>
        </p:nvCxnSpPr>
        <p:spPr>
          <a:xfrm>
            <a:off x="11033071" y="4323462"/>
            <a:ext cx="345504" cy="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A3FD46-8DA6-465D-B307-F1ED5E4AC83C}"/>
              </a:ext>
            </a:extLst>
          </p:cNvPr>
          <p:cNvSpPr/>
          <p:nvPr/>
        </p:nvSpPr>
        <p:spPr>
          <a:xfrm>
            <a:off x="10933801" y="4252512"/>
            <a:ext cx="119079" cy="147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4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6" grpId="1" animBg="1"/>
      <p:bldP spid="34" grpId="0"/>
      <p:bldP spid="35" grpId="0"/>
      <p:bldP spid="36" grpId="0"/>
      <p:bldP spid="71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X-OR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954" y="2207624"/>
            <a:ext cx="9778657" cy="83602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It is an electronic circuit used to perform complement of logical multiplication and is denoted by (.)dot operator &amp; single quote operator (‘). It accepts two or more input &amp; generates only one output</a:t>
            </a:r>
          </a:p>
        </p:txBody>
      </p:sp>
      <p:sp>
        <p:nvSpPr>
          <p:cNvPr id="4" name="Oval 3"/>
          <p:cNvSpPr/>
          <p:nvPr/>
        </p:nvSpPr>
        <p:spPr>
          <a:xfrm>
            <a:off x="1321358" y="3578218"/>
            <a:ext cx="1702191" cy="1702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082017" y="3591280"/>
            <a:ext cx="1716259" cy="1702191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17" y="3344091"/>
            <a:ext cx="3965732" cy="248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320164" y="3021512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Venn-Diagram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45338" y="29522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Graphical  Symbol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9248503" y="3905794"/>
            <a:ext cx="13977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9331086" y="4715691"/>
            <a:ext cx="1406583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1440383" y="4219303"/>
            <a:ext cx="43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830674" y="4052350"/>
            <a:ext cx="2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88310" y="372112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3966" y="45719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003075" y="3317966"/>
          <a:ext cx="3775165" cy="2050868"/>
        </p:xfrm>
        <a:graphic>
          <a:graphicData uri="http://schemas.openxmlformats.org/drawingml/2006/table">
            <a:tbl>
              <a:tblPr/>
              <a:tblGrid>
                <a:gridCol w="3775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50868">
                <a:tc>
                  <a:txBody>
                    <a:bodyPr/>
                    <a:lstStyle/>
                    <a:p>
                      <a:r>
                        <a:rPr lang="en-US" dirty="0"/>
                        <a:t>                 Truth Table</a:t>
                      </a:r>
                    </a:p>
                    <a:p>
                      <a:r>
                        <a:rPr lang="en-US" dirty="0"/>
                        <a:t>     Inputs</a:t>
                      </a:r>
                      <a:r>
                        <a:rPr lang="en-US" baseline="0" dirty="0"/>
                        <a:t>                          Outputs</a:t>
                      </a:r>
                    </a:p>
                    <a:p>
                      <a:r>
                        <a:rPr lang="en-US" baseline="0" dirty="0"/>
                        <a:t>A            B                       O= (A.B)’</a:t>
                      </a:r>
                    </a:p>
                    <a:p>
                      <a:r>
                        <a:rPr lang="en-US" baseline="0" dirty="0"/>
                        <a:t>0             0                           1</a:t>
                      </a:r>
                    </a:p>
                    <a:p>
                      <a:r>
                        <a:rPr lang="en-US" baseline="0" dirty="0"/>
                        <a:t>0             1                           1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/>
                        <a:t>          0                           1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/>
                        <a:t>1              1                           0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016137" y="3317966"/>
            <a:ext cx="3735977" cy="158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16137" y="3670663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0011" y="3958046"/>
            <a:ext cx="378822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6137" y="4180114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16137" y="4428309"/>
            <a:ext cx="37621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03074" y="4728754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16137" y="5016137"/>
            <a:ext cx="37751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" idx="3"/>
          </p:cNvCxnSpPr>
          <p:nvPr/>
        </p:nvCxnSpPr>
        <p:spPr>
          <a:xfrm rot="5400000">
            <a:off x="1568126" y="4561449"/>
            <a:ext cx="472192" cy="46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26852" y="4882994"/>
            <a:ext cx="2031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 Expression</a:t>
            </a:r>
          </a:p>
          <a:p>
            <a:r>
              <a:rPr lang="en-US" dirty="0"/>
              <a:t>   O= (A.B)’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410790" y="4153990"/>
            <a:ext cx="731520" cy="705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1345474" y="3631473"/>
            <a:ext cx="1031966" cy="10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495697" y="3812902"/>
            <a:ext cx="692331" cy="679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1681089" y="3781697"/>
            <a:ext cx="222069" cy="19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894114" y="4963886"/>
            <a:ext cx="339635" cy="28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708176" y="4274963"/>
            <a:ext cx="1089709" cy="91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999725" y="3980196"/>
            <a:ext cx="622664" cy="58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970759" y="3744686"/>
            <a:ext cx="469127" cy="453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2843538" y="3675016"/>
            <a:ext cx="221880" cy="21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567543" y="427155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48149" y="4336869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Chord 107"/>
          <p:cNvSpPr/>
          <p:nvPr/>
        </p:nvSpPr>
        <p:spPr>
          <a:xfrm>
            <a:off x="9687950" y="3578218"/>
            <a:ext cx="1619795" cy="1280160"/>
          </a:xfrm>
          <a:prstGeom prst="chord">
            <a:avLst>
              <a:gd name="adj1" fmla="val 16173714"/>
              <a:gd name="adj2" fmla="val 5218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296691" y="4140926"/>
            <a:ext cx="143692" cy="156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ADD4684-39FA-4F1B-A2E7-A54D4E378E28}"/>
              </a:ext>
            </a:extLst>
          </p:cNvPr>
          <p:cNvCxnSpPr>
            <a:stCxn id="4" idx="1"/>
            <a:endCxn id="5" idx="1"/>
          </p:cNvCxnSpPr>
          <p:nvPr/>
        </p:nvCxnSpPr>
        <p:spPr>
          <a:xfrm>
            <a:off x="1570638" y="3827498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CE09558-DB58-421B-B4FA-CB2F64A15C7E}"/>
              </a:ext>
            </a:extLst>
          </p:cNvPr>
          <p:cNvCxnSpPr/>
          <p:nvPr/>
        </p:nvCxnSpPr>
        <p:spPr>
          <a:xfrm>
            <a:off x="1353464" y="4284618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0DF79F3-56CE-4EC2-AAC7-4C3D9E27FB4E}"/>
              </a:ext>
            </a:extLst>
          </p:cNvPr>
          <p:cNvCxnSpPr/>
          <p:nvPr/>
        </p:nvCxnSpPr>
        <p:spPr>
          <a:xfrm>
            <a:off x="2929370" y="4071639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0CEF7748-A28C-48DC-B0D5-F588E3172450}"/>
              </a:ext>
            </a:extLst>
          </p:cNvPr>
          <p:cNvCxnSpPr/>
          <p:nvPr/>
        </p:nvCxnSpPr>
        <p:spPr>
          <a:xfrm>
            <a:off x="3014983" y="4489140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F150D13C-B05C-4835-A976-6500160D6745}"/>
              </a:ext>
            </a:extLst>
          </p:cNvPr>
          <p:cNvCxnSpPr/>
          <p:nvPr/>
        </p:nvCxnSpPr>
        <p:spPr>
          <a:xfrm>
            <a:off x="1367532" y="4828260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AEF65B5D-FC6D-4ACF-981C-896F4BC8B30F}"/>
              </a:ext>
            </a:extLst>
          </p:cNvPr>
          <p:cNvCxnSpPr/>
          <p:nvPr/>
        </p:nvCxnSpPr>
        <p:spPr>
          <a:xfrm>
            <a:off x="1695240" y="5116037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C208872D-1202-49A1-844E-12384AD0B052}"/>
              </a:ext>
            </a:extLst>
          </p:cNvPr>
          <p:cNvCxnSpPr/>
          <p:nvPr/>
        </p:nvCxnSpPr>
        <p:spPr>
          <a:xfrm>
            <a:off x="2619809" y="5143578"/>
            <a:ext cx="76271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BCA6EFB-635D-432A-8F75-97C0FBE5CEF8}"/>
              </a:ext>
            </a:extLst>
          </p:cNvPr>
          <p:cNvSpPr/>
          <p:nvPr/>
        </p:nvSpPr>
        <p:spPr>
          <a:xfrm>
            <a:off x="722811" y="3268309"/>
            <a:ext cx="3915519" cy="2557725"/>
          </a:xfrm>
          <a:custGeom>
            <a:avLst/>
            <a:gdLst>
              <a:gd name="connsiteX0" fmla="*/ 469686 w 3915519"/>
              <a:gd name="connsiteY0" fmla="*/ 0 h 2557725"/>
              <a:gd name="connsiteX1" fmla="*/ 58868 w 3915519"/>
              <a:gd name="connsiteY1" fmla="*/ 742121 h 2557725"/>
              <a:gd name="connsiteX2" fmla="*/ 45616 w 3915519"/>
              <a:gd name="connsiteY2" fmla="*/ 795130 h 2557725"/>
              <a:gd name="connsiteX3" fmla="*/ 58868 w 3915519"/>
              <a:gd name="connsiteY3" fmla="*/ 1762539 h 2557725"/>
              <a:gd name="connsiteX4" fmla="*/ 231147 w 3915519"/>
              <a:gd name="connsiteY4" fmla="*/ 2040834 h 2557725"/>
              <a:gd name="connsiteX5" fmla="*/ 469686 w 3915519"/>
              <a:gd name="connsiteY5" fmla="*/ 2093843 h 2557725"/>
              <a:gd name="connsiteX6" fmla="*/ 1066033 w 3915519"/>
              <a:gd name="connsiteY6" fmla="*/ 2093843 h 2557725"/>
              <a:gd name="connsiteX7" fmla="*/ 1821407 w 3915519"/>
              <a:gd name="connsiteY7" fmla="*/ 2120347 h 2557725"/>
              <a:gd name="connsiteX8" fmla="*/ 244399 w 3915519"/>
              <a:gd name="connsiteY8" fmla="*/ 2186608 h 2557725"/>
              <a:gd name="connsiteX9" fmla="*/ 111877 w 3915519"/>
              <a:gd name="connsiteY9" fmla="*/ 2279374 h 2557725"/>
              <a:gd name="connsiteX10" fmla="*/ 1304573 w 3915519"/>
              <a:gd name="connsiteY10" fmla="*/ 2332382 h 2557725"/>
              <a:gd name="connsiteX11" fmla="*/ 2431007 w 3915519"/>
              <a:gd name="connsiteY11" fmla="*/ 2239617 h 2557725"/>
              <a:gd name="connsiteX12" fmla="*/ 3133373 w 3915519"/>
              <a:gd name="connsiteY12" fmla="*/ 2213113 h 2557725"/>
              <a:gd name="connsiteX13" fmla="*/ 3106868 w 3915519"/>
              <a:gd name="connsiteY13" fmla="*/ 1470991 h 2557725"/>
              <a:gd name="connsiteX14" fmla="*/ 3570694 w 3915519"/>
              <a:gd name="connsiteY14" fmla="*/ 1683026 h 2557725"/>
              <a:gd name="connsiteX15" fmla="*/ 3398416 w 3915519"/>
              <a:gd name="connsiteY15" fmla="*/ 2014330 h 2557725"/>
              <a:gd name="connsiteX16" fmla="*/ 3650207 w 3915519"/>
              <a:gd name="connsiteY16" fmla="*/ 2252869 h 2557725"/>
              <a:gd name="connsiteX17" fmla="*/ 3915251 w 3915519"/>
              <a:gd name="connsiteY17" fmla="*/ 1974574 h 2557725"/>
              <a:gd name="connsiteX18" fmla="*/ 3703216 w 3915519"/>
              <a:gd name="connsiteY18" fmla="*/ 1934817 h 2557725"/>
              <a:gd name="connsiteX19" fmla="*/ 3862242 w 3915519"/>
              <a:gd name="connsiteY19" fmla="*/ 2398643 h 2557725"/>
              <a:gd name="connsiteX20" fmla="*/ 3782729 w 3915519"/>
              <a:gd name="connsiteY20" fmla="*/ 2504661 h 2557725"/>
              <a:gd name="connsiteX21" fmla="*/ 3279147 w 3915519"/>
              <a:gd name="connsiteY21" fmla="*/ 2464904 h 2557725"/>
              <a:gd name="connsiteX22" fmla="*/ 2947842 w 3915519"/>
              <a:gd name="connsiteY22" fmla="*/ 2451652 h 2557725"/>
              <a:gd name="connsiteX23" fmla="*/ 2908086 w 3915519"/>
              <a:gd name="connsiteY23" fmla="*/ 2292626 h 2557725"/>
              <a:gd name="connsiteX24" fmla="*/ 3199633 w 3915519"/>
              <a:gd name="connsiteY24" fmla="*/ 1842052 h 2557725"/>
              <a:gd name="connsiteX25" fmla="*/ 3477929 w 3915519"/>
              <a:gd name="connsiteY25" fmla="*/ 954156 h 2557725"/>
              <a:gd name="connsiteX26" fmla="*/ 3279147 w 3915519"/>
              <a:gd name="connsiteY26" fmla="*/ 556591 h 2557725"/>
              <a:gd name="connsiteX27" fmla="*/ 3332155 w 3915519"/>
              <a:gd name="connsiteY27" fmla="*/ 967408 h 2557725"/>
              <a:gd name="connsiteX28" fmla="*/ 3769477 w 3915519"/>
              <a:gd name="connsiteY28" fmla="*/ 1007165 h 2557725"/>
              <a:gd name="connsiteX29" fmla="*/ 3769477 w 3915519"/>
              <a:gd name="connsiteY29" fmla="*/ 1007165 h 2557725"/>
              <a:gd name="connsiteX30" fmla="*/ 3650207 w 3915519"/>
              <a:gd name="connsiteY30" fmla="*/ 543339 h 2557725"/>
              <a:gd name="connsiteX31" fmla="*/ 3650207 w 3915519"/>
              <a:gd name="connsiteY31" fmla="*/ 1842052 h 2557725"/>
              <a:gd name="connsiteX32" fmla="*/ 3120120 w 3915519"/>
              <a:gd name="connsiteY32" fmla="*/ 622852 h 2557725"/>
              <a:gd name="connsiteX33" fmla="*/ 3583947 w 3915519"/>
              <a:gd name="connsiteY33" fmla="*/ 1921565 h 2557725"/>
              <a:gd name="connsiteX34" fmla="*/ 3822486 w 3915519"/>
              <a:gd name="connsiteY34" fmla="*/ 556591 h 2557725"/>
              <a:gd name="connsiteX35" fmla="*/ 3345407 w 3915519"/>
              <a:gd name="connsiteY35" fmla="*/ 212034 h 2557725"/>
              <a:gd name="connsiteX36" fmla="*/ 2457512 w 3915519"/>
              <a:gd name="connsiteY36" fmla="*/ 119269 h 2557725"/>
              <a:gd name="connsiteX37" fmla="*/ 853999 w 3915519"/>
              <a:gd name="connsiteY37" fmla="*/ 212034 h 2557725"/>
              <a:gd name="connsiteX38" fmla="*/ 297407 w 3915519"/>
              <a:gd name="connsiteY38" fmla="*/ 212034 h 2557725"/>
              <a:gd name="connsiteX39" fmla="*/ 297407 w 3915519"/>
              <a:gd name="connsiteY39" fmla="*/ 781878 h 2557725"/>
              <a:gd name="connsiteX40" fmla="*/ 641964 w 3915519"/>
              <a:gd name="connsiteY40" fmla="*/ 92765 h 2557725"/>
              <a:gd name="connsiteX41" fmla="*/ 231147 w 3915519"/>
              <a:gd name="connsiteY41" fmla="*/ 662608 h 2557725"/>
              <a:gd name="connsiteX42" fmla="*/ 191390 w 3915519"/>
              <a:gd name="connsiteY42" fmla="*/ 1325217 h 2557725"/>
              <a:gd name="connsiteX43" fmla="*/ 350416 w 3915519"/>
              <a:gd name="connsiteY43" fmla="*/ 1802295 h 2557725"/>
              <a:gd name="connsiteX44" fmla="*/ 337164 w 3915519"/>
              <a:gd name="connsiteY44" fmla="*/ 1113182 h 2557725"/>
              <a:gd name="connsiteX45" fmla="*/ 721477 w 3915519"/>
              <a:gd name="connsiteY45" fmla="*/ 2213113 h 2557725"/>
              <a:gd name="connsiteX46" fmla="*/ 1741894 w 3915519"/>
              <a:gd name="connsiteY46" fmla="*/ 2557669 h 2557725"/>
              <a:gd name="connsiteX47" fmla="*/ 2550277 w 3915519"/>
              <a:gd name="connsiteY47" fmla="*/ 2239617 h 2557725"/>
              <a:gd name="connsiteX48" fmla="*/ 3332155 w 3915519"/>
              <a:gd name="connsiteY48" fmla="*/ 2160104 h 2557725"/>
              <a:gd name="connsiteX49" fmla="*/ 3332155 w 3915519"/>
              <a:gd name="connsiteY49" fmla="*/ 2160104 h 2557725"/>
              <a:gd name="connsiteX50" fmla="*/ 3318903 w 3915519"/>
              <a:gd name="connsiteY50" fmla="*/ 1060174 h 2557725"/>
              <a:gd name="connsiteX51" fmla="*/ 3424920 w 3915519"/>
              <a:gd name="connsiteY51" fmla="*/ 755374 h 2557725"/>
              <a:gd name="connsiteX52" fmla="*/ 3027355 w 3915519"/>
              <a:gd name="connsiteY52" fmla="*/ 463826 h 2557725"/>
              <a:gd name="connsiteX53" fmla="*/ 3636955 w 3915519"/>
              <a:gd name="connsiteY53" fmla="*/ 291547 h 2557725"/>
              <a:gd name="connsiteX54" fmla="*/ 3159877 w 3915519"/>
              <a:gd name="connsiteY54" fmla="*/ 318052 h 25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915519" h="2557725">
                <a:moveTo>
                  <a:pt x="469686" y="0"/>
                </a:moveTo>
                <a:cubicBezTo>
                  <a:pt x="299616" y="304799"/>
                  <a:pt x="129546" y="609599"/>
                  <a:pt x="58868" y="742121"/>
                </a:cubicBezTo>
                <a:cubicBezTo>
                  <a:pt x="-11810" y="874643"/>
                  <a:pt x="45616" y="625060"/>
                  <a:pt x="45616" y="795130"/>
                </a:cubicBezTo>
                <a:cubicBezTo>
                  <a:pt x="45616" y="965200"/>
                  <a:pt x="27946" y="1554922"/>
                  <a:pt x="58868" y="1762539"/>
                </a:cubicBezTo>
                <a:cubicBezTo>
                  <a:pt x="89790" y="1970156"/>
                  <a:pt x="162677" y="1985617"/>
                  <a:pt x="231147" y="2040834"/>
                </a:cubicBezTo>
                <a:cubicBezTo>
                  <a:pt x="299617" y="2096051"/>
                  <a:pt x="330538" y="2085008"/>
                  <a:pt x="469686" y="2093843"/>
                </a:cubicBezTo>
                <a:cubicBezTo>
                  <a:pt x="608834" y="2102678"/>
                  <a:pt x="840746" y="2089426"/>
                  <a:pt x="1066033" y="2093843"/>
                </a:cubicBezTo>
                <a:cubicBezTo>
                  <a:pt x="1291320" y="2098260"/>
                  <a:pt x="1958346" y="2104886"/>
                  <a:pt x="1821407" y="2120347"/>
                </a:cubicBezTo>
                <a:cubicBezTo>
                  <a:pt x="1684468" y="2135808"/>
                  <a:pt x="529321" y="2160103"/>
                  <a:pt x="244399" y="2186608"/>
                </a:cubicBezTo>
                <a:cubicBezTo>
                  <a:pt x="-40523" y="2213113"/>
                  <a:pt x="-64819" y="2255078"/>
                  <a:pt x="111877" y="2279374"/>
                </a:cubicBezTo>
                <a:cubicBezTo>
                  <a:pt x="288573" y="2303670"/>
                  <a:pt x="918051" y="2339008"/>
                  <a:pt x="1304573" y="2332382"/>
                </a:cubicBezTo>
                <a:cubicBezTo>
                  <a:pt x="1691095" y="2325756"/>
                  <a:pt x="2126207" y="2259495"/>
                  <a:pt x="2431007" y="2239617"/>
                </a:cubicBezTo>
                <a:cubicBezTo>
                  <a:pt x="2735807" y="2219739"/>
                  <a:pt x="3020730" y="2341217"/>
                  <a:pt x="3133373" y="2213113"/>
                </a:cubicBezTo>
                <a:cubicBezTo>
                  <a:pt x="3246017" y="2085009"/>
                  <a:pt x="3033981" y="1559339"/>
                  <a:pt x="3106868" y="1470991"/>
                </a:cubicBezTo>
                <a:cubicBezTo>
                  <a:pt x="3179755" y="1382643"/>
                  <a:pt x="3522103" y="1592470"/>
                  <a:pt x="3570694" y="1683026"/>
                </a:cubicBezTo>
                <a:cubicBezTo>
                  <a:pt x="3619285" y="1773583"/>
                  <a:pt x="3385164" y="1919356"/>
                  <a:pt x="3398416" y="2014330"/>
                </a:cubicBezTo>
                <a:cubicBezTo>
                  <a:pt x="3411668" y="2109304"/>
                  <a:pt x="3564068" y="2259495"/>
                  <a:pt x="3650207" y="2252869"/>
                </a:cubicBezTo>
                <a:cubicBezTo>
                  <a:pt x="3736346" y="2246243"/>
                  <a:pt x="3906416" y="2027583"/>
                  <a:pt x="3915251" y="1974574"/>
                </a:cubicBezTo>
                <a:cubicBezTo>
                  <a:pt x="3924086" y="1921565"/>
                  <a:pt x="3712051" y="1864139"/>
                  <a:pt x="3703216" y="1934817"/>
                </a:cubicBezTo>
                <a:cubicBezTo>
                  <a:pt x="3694381" y="2005495"/>
                  <a:pt x="3848990" y="2303669"/>
                  <a:pt x="3862242" y="2398643"/>
                </a:cubicBezTo>
                <a:cubicBezTo>
                  <a:pt x="3875494" y="2493617"/>
                  <a:pt x="3879911" y="2493618"/>
                  <a:pt x="3782729" y="2504661"/>
                </a:cubicBezTo>
                <a:cubicBezTo>
                  <a:pt x="3685547" y="2515704"/>
                  <a:pt x="3418295" y="2473739"/>
                  <a:pt x="3279147" y="2464904"/>
                </a:cubicBezTo>
                <a:cubicBezTo>
                  <a:pt x="3139999" y="2456069"/>
                  <a:pt x="3009685" y="2480365"/>
                  <a:pt x="2947842" y="2451652"/>
                </a:cubicBezTo>
                <a:cubicBezTo>
                  <a:pt x="2885999" y="2422939"/>
                  <a:pt x="2866121" y="2394226"/>
                  <a:pt x="2908086" y="2292626"/>
                </a:cubicBezTo>
                <a:cubicBezTo>
                  <a:pt x="2950051" y="2191026"/>
                  <a:pt x="3104659" y="2065130"/>
                  <a:pt x="3199633" y="1842052"/>
                </a:cubicBezTo>
                <a:cubicBezTo>
                  <a:pt x="3294607" y="1618974"/>
                  <a:pt x="3464677" y="1168399"/>
                  <a:pt x="3477929" y="954156"/>
                </a:cubicBezTo>
                <a:cubicBezTo>
                  <a:pt x="3491181" y="739913"/>
                  <a:pt x="3303443" y="554382"/>
                  <a:pt x="3279147" y="556591"/>
                </a:cubicBezTo>
                <a:cubicBezTo>
                  <a:pt x="3254851" y="558800"/>
                  <a:pt x="3250433" y="892312"/>
                  <a:pt x="3332155" y="967408"/>
                </a:cubicBezTo>
                <a:cubicBezTo>
                  <a:pt x="3413877" y="1042504"/>
                  <a:pt x="3769477" y="1007165"/>
                  <a:pt x="3769477" y="1007165"/>
                </a:cubicBezTo>
                <a:lnTo>
                  <a:pt x="3769477" y="1007165"/>
                </a:lnTo>
                <a:cubicBezTo>
                  <a:pt x="3749599" y="929861"/>
                  <a:pt x="3670085" y="404191"/>
                  <a:pt x="3650207" y="543339"/>
                </a:cubicBezTo>
                <a:cubicBezTo>
                  <a:pt x="3630329" y="682487"/>
                  <a:pt x="3738555" y="1828800"/>
                  <a:pt x="3650207" y="1842052"/>
                </a:cubicBezTo>
                <a:cubicBezTo>
                  <a:pt x="3561859" y="1855304"/>
                  <a:pt x="3131163" y="609600"/>
                  <a:pt x="3120120" y="622852"/>
                </a:cubicBezTo>
                <a:cubicBezTo>
                  <a:pt x="3109077" y="636104"/>
                  <a:pt x="3466886" y="1932608"/>
                  <a:pt x="3583947" y="1921565"/>
                </a:cubicBezTo>
                <a:cubicBezTo>
                  <a:pt x="3701008" y="1910522"/>
                  <a:pt x="3862243" y="841513"/>
                  <a:pt x="3822486" y="556591"/>
                </a:cubicBezTo>
                <a:cubicBezTo>
                  <a:pt x="3782729" y="271669"/>
                  <a:pt x="3572903" y="284921"/>
                  <a:pt x="3345407" y="212034"/>
                </a:cubicBezTo>
                <a:cubicBezTo>
                  <a:pt x="3117911" y="139147"/>
                  <a:pt x="2872747" y="119269"/>
                  <a:pt x="2457512" y="119269"/>
                </a:cubicBezTo>
                <a:cubicBezTo>
                  <a:pt x="2042277" y="119269"/>
                  <a:pt x="1214017" y="196573"/>
                  <a:pt x="853999" y="212034"/>
                </a:cubicBezTo>
                <a:cubicBezTo>
                  <a:pt x="493982" y="227495"/>
                  <a:pt x="390172" y="117060"/>
                  <a:pt x="297407" y="212034"/>
                </a:cubicBezTo>
                <a:cubicBezTo>
                  <a:pt x="204642" y="307008"/>
                  <a:pt x="239981" y="801756"/>
                  <a:pt x="297407" y="781878"/>
                </a:cubicBezTo>
                <a:cubicBezTo>
                  <a:pt x="354833" y="762000"/>
                  <a:pt x="653007" y="112643"/>
                  <a:pt x="641964" y="92765"/>
                </a:cubicBezTo>
                <a:cubicBezTo>
                  <a:pt x="630921" y="72887"/>
                  <a:pt x="306243" y="457199"/>
                  <a:pt x="231147" y="662608"/>
                </a:cubicBezTo>
                <a:cubicBezTo>
                  <a:pt x="156051" y="868017"/>
                  <a:pt x="171512" y="1135269"/>
                  <a:pt x="191390" y="1325217"/>
                </a:cubicBezTo>
                <a:cubicBezTo>
                  <a:pt x="211268" y="1515165"/>
                  <a:pt x="326120" y="1837634"/>
                  <a:pt x="350416" y="1802295"/>
                </a:cubicBezTo>
                <a:cubicBezTo>
                  <a:pt x="374712" y="1766956"/>
                  <a:pt x="275320" y="1044712"/>
                  <a:pt x="337164" y="1113182"/>
                </a:cubicBezTo>
                <a:cubicBezTo>
                  <a:pt x="399008" y="1181652"/>
                  <a:pt x="487355" y="1972365"/>
                  <a:pt x="721477" y="2213113"/>
                </a:cubicBezTo>
                <a:cubicBezTo>
                  <a:pt x="955599" y="2453861"/>
                  <a:pt x="1437094" y="2553252"/>
                  <a:pt x="1741894" y="2557669"/>
                </a:cubicBezTo>
                <a:cubicBezTo>
                  <a:pt x="2046694" y="2562086"/>
                  <a:pt x="2285234" y="2305878"/>
                  <a:pt x="2550277" y="2239617"/>
                </a:cubicBezTo>
                <a:cubicBezTo>
                  <a:pt x="2815320" y="2173356"/>
                  <a:pt x="3332155" y="2160104"/>
                  <a:pt x="3332155" y="2160104"/>
                </a:cubicBezTo>
                <a:lnTo>
                  <a:pt x="3332155" y="2160104"/>
                </a:lnTo>
                <a:cubicBezTo>
                  <a:pt x="3329946" y="1976782"/>
                  <a:pt x="3303442" y="1294296"/>
                  <a:pt x="3318903" y="1060174"/>
                </a:cubicBezTo>
                <a:cubicBezTo>
                  <a:pt x="3334364" y="826052"/>
                  <a:pt x="3473511" y="854765"/>
                  <a:pt x="3424920" y="755374"/>
                </a:cubicBezTo>
                <a:cubicBezTo>
                  <a:pt x="3376329" y="655983"/>
                  <a:pt x="2992016" y="541130"/>
                  <a:pt x="3027355" y="463826"/>
                </a:cubicBezTo>
                <a:cubicBezTo>
                  <a:pt x="3062694" y="386522"/>
                  <a:pt x="3614868" y="315843"/>
                  <a:pt x="3636955" y="291547"/>
                </a:cubicBezTo>
                <a:cubicBezTo>
                  <a:pt x="3659042" y="267251"/>
                  <a:pt x="3409459" y="292651"/>
                  <a:pt x="3159877" y="3180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3" grpId="0"/>
      <p:bldP spid="34" grpId="0"/>
      <p:bldP spid="71" grpId="0"/>
      <p:bldP spid="106" grpId="0"/>
      <p:bldP spid="107" grpId="0"/>
      <p:bldP spid="108" grpId="0" animBg="1"/>
      <p:bldP spid="58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1201</TotalTime>
  <Words>480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 Light</vt:lpstr>
      <vt:lpstr>Arial</vt:lpstr>
      <vt:lpstr>Bahnschrift</vt:lpstr>
      <vt:lpstr>Tw Cen MT</vt:lpstr>
      <vt:lpstr>Droplet</vt:lpstr>
      <vt:lpstr>Logic Gates</vt:lpstr>
      <vt:lpstr>Definition</vt:lpstr>
      <vt:lpstr>               Types of gates</vt:lpstr>
      <vt:lpstr>AND Gate</vt:lpstr>
      <vt:lpstr>OR Gate</vt:lpstr>
      <vt:lpstr>NOT Gate</vt:lpstr>
      <vt:lpstr>NAND Gate</vt:lpstr>
      <vt:lpstr>NOR Gate</vt:lpstr>
      <vt:lpstr>X-OR Gate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UGSS College</dc:creator>
  <cp:lastModifiedBy>UGSS College</cp:lastModifiedBy>
  <cp:revision>93</cp:revision>
  <dcterms:created xsi:type="dcterms:W3CDTF">2017-11-30T07:18:55Z</dcterms:created>
  <dcterms:modified xsi:type="dcterms:W3CDTF">2018-03-14T08:37:43Z</dcterms:modified>
</cp:coreProperties>
</file>