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3"/>
  </p:notesMasterIdLst>
  <p:sldIdLst>
    <p:sldId id="320" r:id="rId5"/>
    <p:sldId id="328" r:id="rId6"/>
    <p:sldId id="314" r:id="rId7"/>
    <p:sldId id="316" r:id="rId8"/>
    <p:sldId id="315" r:id="rId9"/>
    <p:sldId id="319" r:id="rId10"/>
    <p:sldId id="317" r:id="rId11"/>
    <p:sldId id="321" r:id="rId12"/>
    <p:sldId id="322" r:id="rId13"/>
    <p:sldId id="323" r:id="rId14"/>
    <p:sldId id="324" r:id="rId15"/>
    <p:sldId id="326" r:id="rId16"/>
    <p:sldId id="327" r:id="rId17"/>
    <p:sldId id="307" r:id="rId18"/>
    <p:sldId id="306" r:id="rId19"/>
    <p:sldId id="309" r:id="rId20"/>
    <p:sldId id="30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294" r:id="rId29"/>
    <p:sldId id="295" r:id="rId30"/>
    <p:sldId id="313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814253987482331E-2"/>
          <c:y val="2.5793383959079423E-2"/>
          <c:w val="0.94167292549969717"/>
          <c:h val="0.7623588219585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Simulations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Code</c:v>
                </c:pt>
                <c:pt idx="1">
                  <c:v>OPP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4-4FBB-8267-A07818BB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 % without switching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Code</c:v>
                </c:pt>
                <c:pt idx="1">
                  <c:v>OPP Code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3318.9999999999995</c:v>
                </c:pt>
                <c:pt idx="1">
                  <c:v>3318.9999999999995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4-4FBB-8267-A07818BB3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Win % with Switching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Simple Code</c:v>
                </c:pt>
                <c:pt idx="1">
                  <c:v>OPP Code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6681</c:v>
                </c:pt>
                <c:pt idx="1">
                  <c:v>6681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54-4D15-9F84-31C7814BD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544223"/>
        <c:axId val="1196036207"/>
      </c:barChart>
      <c:catAx>
        <c:axId val="122854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036207"/>
        <c:crosses val="autoZero"/>
        <c:auto val="1"/>
        <c:lblAlgn val="ctr"/>
        <c:lblOffset val="100"/>
        <c:noMultiLvlLbl val="0"/>
      </c:catAx>
      <c:valAx>
        <c:axId val="11960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4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" TargetMode="External"/><Relationship Id="rId2" Type="http://schemas.openxmlformats.org/officeDocument/2006/relationships/hyperlink" Target="https://en.wikipedia.org/wiki/Brain_teas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en.wikipedia.org/wiki/Monty_Hall" TargetMode="External"/><Relationship Id="rId4" Type="http://schemas.openxmlformats.org/officeDocument/2006/relationships/hyperlink" Target="https://en.wikipedia.org/wiki/Let%27s_Make_a_Dea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mailto:bijay.pandey@bison.howard.edu" TargetMode="External"/><Relationship Id="rId3" Type="http://schemas.openxmlformats.org/officeDocument/2006/relationships/image" Target="../media/image10.png"/><Relationship Id="rId7" Type="http://schemas.openxmlformats.org/officeDocument/2006/relationships/hyperlink" Target="mailto:aryan.bagale@bison.howard.ed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Manoj.nathyogi@bison.howard.edu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BD76-3BE7-BCF5-ACB9-E335D98B3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Make a Deal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64D18-35BB-C7CD-FC84-D46374164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 a Game</a:t>
            </a:r>
          </a:p>
        </p:txBody>
      </p:sp>
    </p:spTree>
    <p:extLst>
      <p:ext uri="{BB962C8B-B14F-4D97-AF65-F5344CB8AC3E}">
        <p14:creationId xmlns:p14="http://schemas.microsoft.com/office/powerpoint/2010/main" val="383111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4AFDC-DA81-9DBA-01AD-4D7A81E5847F}"/>
              </a:ext>
            </a:extLst>
          </p:cNvPr>
          <p:cNvSpPr txBox="1"/>
          <p:nvPr/>
        </p:nvSpPr>
        <p:spPr>
          <a:xfrm>
            <a:off x="80051" y="105295"/>
            <a:ext cx="100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</a:t>
            </a:r>
          </a:p>
        </p:txBody>
      </p:sp>
      <p:pic>
        <p:nvPicPr>
          <p:cNvPr id="5" name="Picture 4" descr="A picture containing car&#10;&#10;Description automatically generated">
            <a:extLst>
              <a:ext uri="{FF2B5EF4-FFF2-40B4-BE49-F238E27FC236}">
                <a16:creationId xmlns:a16="http://schemas.microsoft.com/office/drawing/2014/main" id="{1033B752-002B-CF53-E01A-C40B6EB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84" y="1979099"/>
            <a:ext cx="4778783" cy="238601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50CAC84-7B85-1598-DE80-CA92AF66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6" y="2042003"/>
            <a:ext cx="3484662" cy="232310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1D7DCBF-0DE6-BF8C-51B5-A9E43CA3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80" y="1979099"/>
            <a:ext cx="3484662" cy="23231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F697BE-0202-761F-B386-B53C63AC773A}"/>
              </a:ext>
            </a:extLst>
          </p:cNvPr>
          <p:cNvGrpSpPr/>
          <p:nvPr/>
        </p:nvGrpSpPr>
        <p:grpSpPr>
          <a:xfrm>
            <a:off x="582950" y="65116"/>
            <a:ext cx="11174084" cy="6727767"/>
            <a:chOff x="435496" y="137150"/>
            <a:chExt cx="11174084" cy="6727767"/>
          </a:xfrm>
        </p:grpSpPr>
        <p:pic>
          <p:nvPicPr>
            <p:cNvPr id="6" name="Picture 5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0A26118D-D16B-2315-ABF0-24ACF314E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35496" y="529791"/>
              <a:ext cx="3548608" cy="6335126"/>
            </a:xfrm>
            <a:prstGeom prst="rect">
              <a:avLst/>
            </a:prstGeom>
          </p:spPr>
        </p:pic>
        <p:pic>
          <p:nvPicPr>
            <p:cNvPr id="7" name="Picture 6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4EF23C-41E1-A6C3-D15B-C62B0CFE0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237550" y="529791"/>
              <a:ext cx="3548608" cy="6335126"/>
            </a:xfrm>
            <a:prstGeom prst="rect">
              <a:avLst/>
            </a:prstGeom>
          </p:spPr>
        </p:pic>
        <p:pic>
          <p:nvPicPr>
            <p:cNvPr id="8" name="Picture 7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C54D76-B9B8-884D-2DC5-24A817393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8060972" y="529791"/>
              <a:ext cx="3548608" cy="6335126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150F67-7167-21D0-402C-E86FFE573182}"/>
                </a:ext>
              </a:extLst>
            </p:cNvPr>
            <p:cNvSpPr/>
            <p:nvPr/>
          </p:nvSpPr>
          <p:spPr>
            <a:xfrm>
              <a:off x="1749287" y="13715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F3049E-32D4-1283-8958-9AFB47CF9111}"/>
                </a:ext>
              </a:extLst>
            </p:cNvPr>
            <p:cNvSpPr/>
            <p:nvPr/>
          </p:nvSpPr>
          <p:spPr>
            <a:xfrm>
              <a:off x="5659015" y="158718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366132-E5AC-86B3-29FF-D6756D1F5670}"/>
                </a:ext>
              </a:extLst>
            </p:cNvPr>
            <p:cNvSpPr/>
            <p:nvPr/>
          </p:nvSpPr>
          <p:spPr>
            <a:xfrm>
              <a:off x="9637826" y="14166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</a:t>
              </a:r>
            </a:p>
          </p:txBody>
        </p:sp>
      </p:grp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09EB41F-009F-0F88-9EED-0F2A68A9C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481" y="258904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F1C7A89-0D95-5E86-9BC3-7E38500A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185565" y="522874"/>
            <a:ext cx="3548608" cy="6335126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14230E1-4F47-D184-82EF-8F892243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8060972" y="529791"/>
            <a:ext cx="3548608" cy="63351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406052" y="204915"/>
            <a:ext cx="3607495" cy="702415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771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F1C7A89-0D95-5E86-9BC3-7E38500A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529791"/>
            <a:ext cx="3548608" cy="6335126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14230E1-4F47-D184-82EF-8F892243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5507" y="522874"/>
            <a:ext cx="3548608" cy="63351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8244310" y="185275"/>
            <a:ext cx="3607495" cy="7024158"/>
          </a:xfrm>
          <a:prstGeom prst="rect">
            <a:avLst/>
          </a:prstGeom>
        </p:spPr>
      </p:pic>
      <p:pic>
        <p:nvPicPr>
          <p:cNvPr id="13" name="Picture 1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2C7936E-C8FD-9601-A21D-F70ED37F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491691"/>
            <a:ext cx="3548608" cy="633512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53" y="2267446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5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r&#10;&#10;Description automatically generated">
            <a:extLst>
              <a:ext uri="{FF2B5EF4-FFF2-40B4-BE49-F238E27FC236}">
                <a16:creationId xmlns:a16="http://schemas.microsoft.com/office/drawing/2014/main" id="{4A081E7B-9451-122D-16F6-61B16B0C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39" y="1845727"/>
            <a:ext cx="4778783" cy="238601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4419600" y="185275"/>
            <a:ext cx="3607495" cy="70241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379" y="2170031"/>
            <a:ext cx="3484662" cy="2323108"/>
          </a:xfrm>
          <a:prstGeom prst="rect">
            <a:avLst/>
          </a:prstGeom>
        </p:spPr>
      </p:pic>
      <p:pic>
        <p:nvPicPr>
          <p:cNvPr id="6" name="Picture 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F610B254-F7CD-B9F3-7633-C319C884F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449495" y="290050"/>
            <a:ext cx="3607495" cy="7024158"/>
          </a:xfrm>
          <a:prstGeom prst="rect">
            <a:avLst/>
          </a:prstGeom>
        </p:spPr>
      </p:pic>
      <p:pic>
        <p:nvPicPr>
          <p:cNvPr id="7" name="Picture 6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A262EAE4-B5CE-CEA9-D33D-3AE1C34DE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8314361" y="290050"/>
            <a:ext cx="3607495" cy="702415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CF8157D-D33F-05FB-47D9-9E4660FD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95" y="2267446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Monty Hall Problem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b="1" dirty="0"/>
              <a:t>“</a:t>
            </a:r>
            <a:r>
              <a:rPr lang="en-US" b="1" i="0" u="none" strike="noStrike" dirty="0">
                <a:effectLst/>
                <a:hlinkClick r:id="rId2" tooltip="Brain tea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teaser</a:t>
            </a:r>
            <a:r>
              <a:rPr lang="en-US" b="1" i="0" dirty="0">
                <a:effectLst/>
              </a:rPr>
              <a:t>, in the form of a </a:t>
            </a:r>
            <a:r>
              <a:rPr lang="en-US" b="1" i="0" u="none" strike="noStrike" dirty="0">
                <a:effectLst/>
                <a:hlinkClick r:id="rId3" tooltip="Probabi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</a:t>
            </a:r>
            <a:r>
              <a:rPr lang="en-US" b="1" i="0" dirty="0">
                <a:effectLst/>
              </a:rPr>
              <a:t> puzzle</a:t>
            </a:r>
          </a:p>
          <a:p>
            <a:pPr algn="r"/>
            <a:endParaRPr lang="en-US" b="1" dirty="0"/>
          </a:p>
          <a:p>
            <a:pPr algn="r"/>
            <a:r>
              <a:rPr lang="en-US" b="1" i="0" dirty="0">
                <a:effectLst/>
              </a:rPr>
              <a:t>loosely based on the American television game show </a:t>
            </a:r>
            <a:r>
              <a:rPr lang="en-US" b="1" i="1" u="none" strike="noStrike" dirty="0">
                <a:effectLst/>
                <a:hlinkClick r:id="rId4" tooltip="Let's Make a De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Let's Make a Deal</a:t>
            </a:r>
            <a:r>
              <a:rPr lang="en-US" b="1" i="0" dirty="0">
                <a:effectLst/>
              </a:rPr>
              <a:t> and named after its original host, </a:t>
            </a:r>
            <a:r>
              <a:rPr lang="en-US" b="1" i="0" u="none" strike="noStrike" dirty="0">
                <a:effectLst/>
                <a:hlinkClick r:id="rId5" tooltip="Monty H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Monty Hall</a:t>
            </a:r>
            <a:r>
              <a:rPr lang="en-US" b="1" i="0" dirty="0">
                <a:effectLst/>
              </a:rPr>
              <a:t>.</a:t>
            </a:r>
            <a:endParaRPr lang="en-US" sz="1800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– 1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Placeholder 1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61914394-0DA7-709B-6C30-F9CD0BCBAB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10500" r="10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spc="400" dirty="0"/>
              <a:t>Monte Carlo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504825"/>
          </a:xfrm>
        </p:spPr>
        <p:txBody>
          <a:bodyPr>
            <a:noAutofit/>
          </a:bodyPr>
          <a:lstStyle/>
          <a:p>
            <a:r>
              <a:rPr lang="en-US" sz="1800" dirty="0"/>
              <a:t>“</a:t>
            </a:r>
            <a:r>
              <a:rPr lang="en-US" sz="1800" b="0" i="0" dirty="0">
                <a:effectLst/>
              </a:rPr>
              <a:t>random sampling to estimate probabilities and make predictions about uncertain outcomes.”</a:t>
            </a:r>
            <a:endParaRPr lang="en-US" sz="1800" dirty="0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outdoor, sky, mountain, nature&#10;&#10;Description automatically generated">
            <a:extLst>
              <a:ext uri="{FF2B5EF4-FFF2-40B4-BE49-F238E27FC236}">
                <a16:creationId xmlns:a16="http://schemas.microsoft.com/office/drawing/2014/main" id="{E755E88A-BE97-D79C-BF57-F94571D70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8" r="25252"/>
          <a:stretch/>
        </p:blipFill>
        <p:spPr>
          <a:xfrm>
            <a:off x="1177568" y="3000721"/>
            <a:ext cx="3707972" cy="3707972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2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Simple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19265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6FA2C-6449-4F58-5F0F-228B3E5DEB42}"/>
              </a:ext>
            </a:extLst>
          </p:cNvPr>
          <p:cNvSpPr txBox="1"/>
          <p:nvPr/>
        </p:nvSpPr>
        <p:spPr>
          <a:xfrm>
            <a:off x="738188" y="1329817"/>
            <a:ext cx="93773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random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shuffle, choice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monty_hall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door with random allocation of the car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i.e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door =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shuffle(door)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Randomy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Choose among three Doors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door_choose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choice([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the door after user chooses the for the 1st time that does not consist the car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is_user_choice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(door):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is_user_choice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door_choose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goat_door.append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is_user_choice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host_door_opened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choice(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840A4-FD1D-F1B0-87EE-BA8F4C45E6CF}"/>
              </a:ext>
            </a:extLst>
          </p:cNvPr>
          <p:cNvSpPr txBox="1"/>
          <p:nvPr/>
        </p:nvSpPr>
        <p:spPr>
          <a:xfrm>
            <a:off x="666750" y="1208544"/>
            <a:ext cx="106108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a user does not switch the door and Gets CAR --&gt; Success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door_choose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a user switches the door and Gets CAR --&gt; Success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door_choose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host_door_opened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left_door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5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0D118-6303-DF8E-78A7-611D67D72F55}"/>
              </a:ext>
            </a:extLst>
          </p:cNvPr>
          <p:cNvSpPr txBox="1"/>
          <p:nvPr/>
        </p:nvSpPr>
        <p:spPr>
          <a:xfrm>
            <a:off x="457200" y="1508195"/>
            <a:ext cx="1127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monte_carlo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monty_hall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number of simulations: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number of success on switch: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success on non-switch: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no_switch_success_num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number_of_trials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simulation (Large number up to Thousands -&gt; 000)"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monte_carlo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number_of_trials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45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7D77-3C95-8972-3631-38C6CCAC7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 1</a:t>
            </a:r>
          </a:p>
        </p:txBody>
      </p:sp>
    </p:spTree>
    <p:extLst>
      <p:ext uri="{BB962C8B-B14F-4D97-AF65-F5344CB8AC3E}">
        <p14:creationId xmlns:p14="http://schemas.microsoft.com/office/powerpoint/2010/main" val="2501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CODE</a:t>
            </a:r>
          </a:p>
        </p:txBody>
      </p:sp>
    </p:spTree>
    <p:extLst>
      <p:ext uri="{BB962C8B-B14F-4D97-AF65-F5344CB8AC3E}">
        <p14:creationId xmlns:p14="http://schemas.microsoft.com/office/powerpoint/2010/main" val="99282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93556-286B-92B8-1428-603619CD8F03}"/>
              </a:ext>
            </a:extLst>
          </p:cNvPr>
          <p:cNvSpPr txBox="1"/>
          <p:nvPr/>
        </p:nvSpPr>
        <p:spPr>
          <a:xfrm>
            <a:off x="342900" y="1599843"/>
            <a:ext cx="113252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MontyHallSimulation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represents a goat and 1 represents a car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shuffle the doors randomly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choose_door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randomly choose a door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host opens a goat door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2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55746-FF43-4FAB-CB53-31C33A853B9D}"/>
              </a:ext>
            </a:extLst>
          </p:cNvPr>
          <p:cNvSpPr txBox="1"/>
          <p:nvPr/>
        </p:nvSpPr>
        <p:spPr>
          <a:xfrm>
            <a:off x="200024" y="1785194"/>
            <a:ext cx="11382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goat_door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switch to the other unopened door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win_no_switch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True if the contestant wins without switching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switch_choice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True if the contestant wins by switching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4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D97A8-B627-1FC6-91D7-D9BBC5B6A96B}"/>
              </a:ext>
            </a:extLst>
          </p:cNvPr>
          <p:cNvSpPr txBox="1"/>
          <p:nvPr/>
        </p:nvSpPr>
        <p:spPr>
          <a:xfrm>
            <a:off x="457200" y="1596517"/>
            <a:ext cx="119919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MontyHall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wins_no_switch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MontyHallSimulation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choose_door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win_no_switch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wins_no_switch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1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11709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0D281-FE48-761E-A577-F26A147E3C8E}"/>
              </a:ext>
            </a:extLst>
          </p:cNvPr>
          <p:cNvSpPr txBox="1"/>
          <p:nvPr/>
        </p:nvSpPr>
        <p:spPr>
          <a:xfrm>
            <a:off x="342900" y="1928843"/>
            <a:ext cx="11706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after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simulations:"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percentage without switching: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wins_no_switch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percentage with switching: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wins_switch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num_simulations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monty_hall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MontyHall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monty_hall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run_simulations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monty_hall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0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Chart: Result of Simulation</a:t>
            </a:r>
          </a:p>
        </p:txBody>
      </p:sp>
      <p:graphicFrame>
        <p:nvGraphicFramePr>
          <p:cNvPr id="8" name="Content Placeholder 7" descr="chart">
            <a:extLst>
              <a:ext uri="{FF2B5EF4-FFF2-40B4-BE49-F238E27FC236}">
                <a16:creationId xmlns:a16="http://schemas.microsoft.com/office/drawing/2014/main" id="{314209B2-7DC1-4F18-AD3E-91CE29A6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702931"/>
              </p:ext>
            </p:extLst>
          </p:nvPr>
        </p:nvGraphicFramePr>
        <p:xfrm>
          <a:off x="1447800" y="2185945"/>
          <a:ext cx="9906000" cy="365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Table: Probability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467724"/>
              </p:ext>
            </p:extLst>
          </p:nvPr>
        </p:nvGraphicFramePr>
        <p:xfrm>
          <a:off x="1371599" y="2838449"/>
          <a:ext cx="10144125" cy="27209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594383294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Behind door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Behind door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Behind door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Result if staying at door #1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Result if switching to the door offered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Goat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Wins 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Wins car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Goat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Wins 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Wins car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Wins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Wins goat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 descr="A group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0688D69B-4608-4882-7708-373CF6B8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4" b="15556"/>
          <a:stretch/>
        </p:blipFill>
        <p:spPr>
          <a:xfrm>
            <a:off x="1934717" y="1380788"/>
            <a:ext cx="8247508" cy="52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50" y="-1086816"/>
            <a:ext cx="5276088" cy="2276856"/>
          </a:xfrm>
        </p:spPr>
        <p:txBody>
          <a:bodyPr/>
          <a:lstStyle/>
          <a:p>
            <a:r>
              <a:rPr lang="en-US" u="sng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34E60B-8CC6-3CB6-7D92-D78B858CEE45}"/>
              </a:ext>
            </a:extLst>
          </p:cNvPr>
          <p:cNvSpPr txBox="1"/>
          <p:nvPr/>
        </p:nvSpPr>
        <p:spPr>
          <a:xfrm>
            <a:off x="7506847" y="1764526"/>
            <a:ext cx="52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Manoj Nath Yogi</a:t>
            </a:r>
          </a:p>
          <a:p>
            <a:r>
              <a:rPr lang="en-US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manoj.nathyogi@bison.howard.edu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Aryan </a:t>
            </a:r>
            <a:r>
              <a:rPr lang="en-US" sz="2000" dirty="0" err="1">
                <a:solidFill>
                  <a:schemeClr val="bg1"/>
                </a:solidFill>
              </a:rPr>
              <a:t>Bagale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aryan.bagale@bison.howard.edu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Bijay</a:t>
            </a:r>
            <a:r>
              <a:rPr lang="en-US" sz="2000" dirty="0">
                <a:solidFill>
                  <a:schemeClr val="bg1"/>
                </a:solidFill>
              </a:rPr>
              <a:t> Pandey</a:t>
            </a:r>
          </a:p>
          <a:p>
            <a:r>
              <a:rPr lang="en-US" sz="20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2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ijay.pandey@bison.howard.edu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car&#10;&#10;Description automatically generated">
            <a:extLst>
              <a:ext uri="{FF2B5EF4-FFF2-40B4-BE49-F238E27FC236}">
                <a16:creationId xmlns:a16="http://schemas.microsoft.com/office/drawing/2014/main" id="{6D1DA783-405D-8B2B-8409-80C3C343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266" y="2028825"/>
            <a:ext cx="4778783" cy="238601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9EF62D1-1E1F-3CEF-998E-ADC7FD84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04" y="2331956"/>
            <a:ext cx="3484662" cy="2323108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14210EA7-88BB-EA53-4D61-878BF8A6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22" y="2160506"/>
            <a:ext cx="3484662" cy="232310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9A55AA-7234-DD97-4F9D-2E96726B73D2}"/>
              </a:ext>
            </a:extLst>
          </p:cNvPr>
          <p:cNvGrpSpPr/>
          <p:nvPr/>
        </p:nvGrpSpPr>
        <p:grpSpPr>
          <a:xfrm>
            <a:off x="484700" y="-60874"/>
            <a:ext cx="11174084" cy="6765867"/>
            <a:chOff x="435496" y="99050"/>
            <a:chExt cx="11174084" cy="6765867"/>
          </a:xfrm>
        </p:grpSpPr>
        <p:pic>
          <p:nvPicPr>
            <p:cNvPr id="6" name="Picture 5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0A26118D-D16B-2315-ABF0-24ACF314E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35496" y="529791"/>
              <a:ext cx="3548608" cy="6335126"/>
            </a:xfrm>
            <a:prstGeom prst="rect">
              <a:avLst/>
            </a:prstGeom>
          </p:spPr>
        </p:pic>
        <p:pic>
          <p:nvPicPr>
            <p:cNvPr id="7" name="Picture 6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4EF23C-41E1-A6C3-D15B-C62B0CFE0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237550" y="529791"/>
              <a:ext cx="3548608" cy="633512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F3049E-32D4-1283-8958-9AFB47CF9111}"/>
                </a:ext>
              </a:extLst>
            </p:cNvPr>
            <p:cNvSpPr/>
            <p:nvPr/>
          </p:nvSpPr>
          <p:spPr>
            <a:xfrm>
              <a:off x="5659015" y="158718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34A60-3349-3270-C86F-B31111BDE4F7}"/>
                </a:ext>
              </a:extLst>
            </p:cNvPr>
            <p:cNvSpPr/>
            <p:nvPr/>
          </p:nvSpPr>
          <p:spPr>
            <a:xfrm>
              <a:off x="1749287" y="9905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</a:t>
              </a:r>
            </a:p>
          </p:txBody>
        </p:sp>
        <p:pic>
          <p:nvPicPr>
            <p:cNvPr id="8" name="Picture 7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C54D76-B9B8-884D-2DC5-24A817393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8060972" y="529791"/>
              <a:ext cx="3548608" cy="633512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366132-E5AC-86B3-29FF-D6756D1F5670}"/>
                </a:ext>
              </a:extLst>
            </p:cNvPr>
            <p:cNvSpPr/>
            <p:nvPr/>
          </p:nvSpPr>
          <p:spPr>
            <a:xfrm>
              <a:off x="9637826" y="14166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65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A26118D-D16B-2315-ABF0-24ACF314E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529791"/>
            <a:ext cx="3548608" cy="6335126"/>
          </a:xfrm>
          <a:prstGeom prst="rect">
            <a:avLst/>
          </a:prstGeom>
        </p:spPr>
      </p:pic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04EF23C-41E1-A6C3-D15B-C62B0CFE0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237550" y="529791"/>
            <a:ext cx="3548608" cy="6335126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0C54D76-B9B8-884D-2DC5-24A817393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8060972" y="529791"/>
            <a:ext cx="3548608" cy="63351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150F67-7167-21D0-402C-E86FFE573182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F3049E-32D4-1283-8958-9AFB47CF9111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366132-E5AC-86B3-29FF-D6756D1F5670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AFDC-DA81-9DBA-01AD-4D7A81E5847F}"/>
              </a:ext>
            </a:extLst>
          </p:cNvPr>
          <p:cNvSpPr txBox="1"/>
          <p:nvPr/>
        </p:nvSpPr>
        <p:spPr>
          <a:xfrm>
            <a:off x="80051" y="105295"/>
            <a:ext cx="100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09EB41F-009F-0F88-9EED-0F2A68A9C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54" y="258904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EB099-87EE-4FB0-C29A-87ED7817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F1C7A89-0D95-5E86-9BC3-7E38500A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529791"/>
            <a:ext cx="3548608" cy="6335126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14230E1-4F47-D184-82EF-8F892243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8060972" y="529791"/>
            <a:ext cx="3548608" cy="63351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pic>
        <p:nvPicPr>
          <p:cNvPr id="13" name="Picture 1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2C7936E-C8FD-9601-A21D-F70ED37F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491691"/>
            <a:ext cx="3548608" cy="633512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4419600" y="185275"/>
            <a:ext cx="3607495" cy="70241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04" y="2331956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EB099-87EE-4FB0-C29A-87ED7817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6F1C7A89-0D95-5E86-9BC3-7E38500A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529791"/>
            <a:ext cx="3548608" cy="6335126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14230E1-4F47-D184-82EF-8F892243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5507" y="522874"/>
            <a:ext cx="3548608" cy="63351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6" t="7133" r="40004" b="9786"/>
          <a:stretch/>
        </p:blipFill>
        <p:spPr>
          <a:xfrm>
            <a:off x="8244310" y="185275"/>
            <a:ext cx="3607495" cy="7024158"/>
          </a:xfrm>
          <a:prstGeom prst="rect">
            <a:avLst/>
          </a:prstGeom>
        </p:spPr>
      </p:pic>
      <p:pic>
        <p:nvPicPr>
          <p:cNvPr id="13" name="Picture 1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2C7936E-C8FD-9601-A21D-F70ED37F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0" r="69346" b="14031"/>
          <a:stretch/>
        </p:blipFill>
        <p:spPr>
          <a:xfrm>
            <a:off x="435496" y="491691"/>
            <a:ext cx="3548608" cy="633512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53" y="2267446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7849-0A9F-004B-3355-29E3574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42E-C9B5-5A8E-2F69-4D00C51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EB099-87EE-4FB0-C29A-87ED7817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6ABD4-F144-C806-CF7D-9CEDC0E2D8D9}"/>
              </a:ext>
            </a:extLst>
          </p:cNvPr>
          <p:cNvSpPr/>
          <p:nvPr/>
        </p:nvSpPr>
        <p:spPr>
          <a:xfrm>
            <a:off x="1749287" y="1371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71B304-A711-0816-4CB3-BC9C3B7374D2}"/>
              </a:ext>
            </a:extLst>
          </p:cNvPr>
          <p:cNvSpPr/>
          <p:nvPr/>
        </p:nvSpPr>
        <p:spPr>
          <a:xfrm>
            <a:off x="9637826" y="14166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B49122-4F40-8FD6-BED0-6E5E05578492}"/>
              </a:ext>
            </a:extLst>
          </p:cNvPr>
          <p:cNvSpPr/>
          <p:nvPr/>
        </p:nvSpPr>
        <p:spPr>
          <a:xfrm>
            <a:off x="1749287" y="99050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pic>
        <p:nvPicPr>
          <p:cNvPr id="16" name="Picture 1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49A5E69E-DA80-2B7B-0A8D-154398B7E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6" t="7133" r="40004" b="9786"/>
          <a:stretch/>
        </p:blipFill>
        <p:spPr>
          <a:xfrm>
            <a:off x="4419600" y="185275"/>
            <a:ext cx="3607495" cy="70241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347214-FE31-14CB-ECD3-8F009CE2A05E}"/>
              </a:ext>
            </a:extLst>
          </p:cNvPr>
          <p:cNvSpPr/>
          <p:nvPr/>
        </p:nvSpPr>
        <p:spPr>
          <a:xfrm>
            <a:off x="5659015" y="158718"/>
            <a:ext cx="705678" cy="6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pic>
        <p:nvPicPr>
          <p:cNvPr id="18" name="Picture 17" descr="A picture containing car&#10;&#10;Description automatically generated">
            <a:extLst>
              <a:ext uri="{FF2B5EF4-FFF2-40B4-BE49-F238E27FC236}">
                <a16:creationId xmlns:a16="http://schemas.microsoft.com/office/drawing/2014/main" id="{4A081E7B-9451-122D-16F6-61B16B0C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266" y="2028825"/>
            <a:ext cx="4778783" cy="2386012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CEDA73F-1237-9D74-1C6A-8343C85C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04" y="2331956"/>
            <a:ext cx="3484662" cy="2323108"/>
          </a:xfrm>
          <a:prstGeom prst="rect">
            <a:avLst/>
          </a:prstGeom>
        </p:spPr>
      </p:pic>
      <p:pic>
        <p:nvPicPr>
          <p:cNvPr id="6" name="Picture 5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F610B254-F7CD-B9F3-7633-C319C884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6" t="7133" r="40004" b="9786"/>
          <a:stretch/>
        </p:blipFill>
        <p:spPr>
          <a:xfrm>
            <a:off x="449495" y="290050"/>
            <a:ext cx="3607495" cy="7024158"/>
          </a:xfrm>
          <a:prstGeom prst="rect">
            <a:avLst/>
          </a:prstGeom>
        </p:spPr>
      </p:pic>
      <p:pic>
        <p:nvPicPr>
          <p:cNvPr id="7" name="Picture 6" descr="A row of red doors&#10;&#10;Description automatically generated with medium confidence">
            <a:extLst>
              <a:ext uri="{FF2B5EF4-FFF2-40B4-BE49-F238E27FC236}">
                <a16:creationId xmlns:a16="http://schemas.microsoft.com/office/drawing/2014/main" id="{A262EAE4-B5CE-CEA9-D33D-3AE1C34DE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6" t="7133" r="40004" b="9786"/>
          <a:stretch/>
        </p:blipFill>
        <p:spPr>
          <a:xfrm>
            <a:off x="8314361" y="290050"/>
            <a:ext cx="3607495" cy="702415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CF8157D-D33F-05FB-47D9-9E4660FD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95" y="2267446"/>
            <a:ext cx="3484662" cy="23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0AD-C6E6-FBF1-3EE9-EE6C02AEC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 2</a:t>
            </a:r>
          </a:p>
        </p:txBody>
      </p:sp>
    </p:spTree>
    <p:extLst>
      <p:ext uri="{BB962C8B-B14F-4D97-AF65-F5344CB8AC3E}">
        <p14:creationId xmlns:p14="http://schemas.microsoft.com/office/powerpoint/2010/main" val="116028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ar&#10;&#10;Description automatically generated">
            <a:extLst>
              <a:ext uri="{FF2B5EF4-FFF2-40B4-BE49-F238E27FC236}">
                <a16:creationId xmlns:a16="http://schemas.microsoft.com/office/drawing/2014/main" id="{6D1DA783-405D-8B2B-8409-80C3C343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84" y="1979099"/>
            <a:ext cx="4778783" cy="2386012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39EF62D1-1E1F-3CEF-998E-ADC7FD84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6" y="2042003"/>
            <a:ext cx="3484662" cy="2323108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14210EA7-88BB-EA53-4D61-878BF8A6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380" y="1979099"/>
            <a:ext cx="3484662" cy="232310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9A55AA-7234-DD97-4F9D-2E96726B73D2}"/>
              </a:ext>
            </a:extLst>
          </p:cNvPr>
          <p:cNvGrpSpPr/>
          <p:nvPr/>
        </p:nvGrpSpPr>
        <p:grpSpPr>
          <a:xfrm>
            <a:off x="556583" y="74641"/>
            <a:ext cx="11174084" cy="6765867"/>
            <a:chOff x="435496" y="99050"/>
            <a:chExt cx="11174084" cy="6765867"/>
          </a:xfrm>
        </p:grpSpPr>
        <p:pic>
          <p:nvPicPr>
            <p:cNvPr id="6" name="Picture 5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0A26118D-D16B-2315-ABF0-24ACF314E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35496" y="529791"/>
              <a:ext cx="3548608" cy="6335126"/>
            </a:xfrm>
            <a:prstGeom prst="rect">
              <a:avLst/>
            </a:prstGeom>
          </p:spPr>
        </p:pic>
        <p:pic>
          <p:nvPicPr>
            <p:cNvPr id="7" name="Picture 6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4EF23C-41E1-A6C3-D15B-C62B0CFE0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4237550" y="529791"/>
              <a:ext cx="3548608" cy="633512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F3049E-32D4-1283-8958-9AFB47CF9111}"/>
                </a:ext>
              </a:extLst>
            </p:cNvPr>
            <p:cNvSpPr/>
            <p:nvPr/>
          </p:nvSpPr>
          <p:spPr>
            <a:xfrm>
              <a:off x="5659015" y="158718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34A60-3349-3270-C86F-B31111BDE4F7}"/>
                </a:ext>
              </a:extLst>
            </p:cNvPr>
            <p:cNvSpPr/>
            <p:nvPr/>
          </p:nvSpPr>
          <p:spPr>
            <a:xfrm>
              <a:off x="1749287" y="9905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</a:t>
              </a:r>
            </a:p>
          </p:txBody>
        </p:sp>
        <p:pic>
          <p:nvPicPr>
            <p:cNvPr id="8" name="Picture 7" descr="A picture containing bar chart&#10;&#10;Description automatically generated">
              <a:extLst>
                <a:ext uri="{FF2B5EF4-FFF2-40B4-BE49-F238E27FC236}">
                  <a16:creationId xmlns:a16="http://schemas.microsoft.com/office/drawing/2014/main" id="{60C54D76-B9B8-884D-2DC5-24A817393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620" r="69346" b="14031"/>
            <a:stretch/>
          </p:blipFill>
          <p:spPr>
            <a:xfrm>
              <a:off x="8060972" y="529791"/>
              <a:ext cx="3548608" cy="6335126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366132-E5AC-86B3-29FF-D6756D1F5670}"/>
                </a:ext>
              </a:extLst>
            </p:cNvPr>
            <p:cNvSpPr/>
            <p:nvPr/>
          </p:nvSpPr>
          <p:spPr>
            <a:xfrm>
              <a:off x="9637826" y="141660"/>
              <a:ext cx="705678" cy="6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7740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{F8278242-5BD2-4EAF-8F0A-8DB44E00D4AF}tf89338750_win32</Template>
  <TotalTime>100</TotalTime>
  <Words>1144</Words>
  <Application>Microsoft Office PowerPoint</Application>
  <PresentationFormat>Widescreen</PresentationFormat>
  <Paragraphs>195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Univers</vt:lpstr>
      <vt:lpstr>GradientUnivers</vt:lpstr>
      <vt:lpstr>Let’s Make a Deal</vt:lpstr>
      <vt:lpstr>Play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Monty Hall Problem</vt:lpstr>
      <vt:lpstr>Monte Carlo</vt:lpstr>
      <vt:lpstr>Simple Code</vt:lpstr>
      <vt:lpstr>Code</vt:lpstr>
      <vt:lpstr>Code</vt:lpstr>
      <vt:lpstr>Code</vt:lpstr>
      <vt:lpstr>OOP CODE</vt:lpstr>
      <vt:lpstr>Code</vt:lpstr>
      <vt:lpstr>Code</vt:lpstr>
      <vt:lpstr>Code</vt:lpstr>
      <vt:lpstr>Code</vt:lpstr>
      <vt:lpstr>Chart: Result of Simulation</vt:lpstr>
      <vt:lpstr>Table: Probability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a Deal</dc:title>
  <dc:creator>Nath Yogi, Manoj</dc:creator>
  <cp:lastModifiedBy>Nath Yogi, Manoj</cp:lastModifiedBy>
  <cp:revision>5</cp:revision>
  <dcterms:created xsi:type="dcterms:W3CDTF">2023-04-24T13:19:26Z</dcterms:created>
  <dcterms:modified xsi:type="dcterms:W3CDTF">2023-04-24T15:44:22Z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