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1CB13A-BC1A-4AFA-831E-0B9AFBF446E1}">
  <a:tblStyle styleId="{3B1CB13A-BC1A-4AFA-831E-0B9AFBF446E1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2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6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5" name="Google Shape;75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4378" y="111909"/>
            <a:ext cx="4772835" cy="182097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/>
          <p:nvPr/>
        </p:nvSpPr>
        <p:spPr>
          <a:xfrm>
            <a:off x="900400" y="2395955"/>
            <a:ext cx="276590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Project Guide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Mr. Mahesh Shittlani</a:t>
            </a:r>
            <a:r>
              <a:rPr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20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95" name="Google Shape;95;p13"/>
          <p:cNvGraphicFramePr/>
          <p:nvPr/>
        </p:nvGraphicFramePr>
        <p:xfrm>
          <a:off x="1294228" y="3319283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{3B1CB13A-BC1A-4AFA-831E-0B9AFBF446E1}</a:tableStyleId>
              </a:tblPr>
              <a:tblGrid>
                <a:gridCol w="6443325"/>
                <a:gridCol w="2539150"/>
              </a:tblGrid>
              <a:tr h="589775">
                <a:tc>
                  <a:txBody>
                    <a:bodyPr/>
                    <a:lstStyle/>
                    <a:p>
                      <a:pPr indent="0" lvl="4" marL="18288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Name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PRN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 anchor="ctr"/>
                </a:tc>
              </a:tr>
              <a:tr h="589775"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sz="22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Narkhede Akash Gajanan</a:t>
                      </a:r>
                      <a:endParaRPr sz="2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230</a:t>
                      </a:r>
                      <a:r>
                        <a:rPr lang="en-US" sz="22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3309200</a:t>
                      </a:r>
                      <a:r>
                        <a:rPr lang="en-US" sz="2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01</a:t>
                      </a:r>
                      <a:endParaRPr sz="2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</a:tr>
              <a:tr h="589775">
                <a:tc>
                  <a:txBody>
                    <a:bodyPr/>
                    <a:lstStyle/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Shinde Vivek Rajendra</a:t>
                      </a:r>
                      <a:endParaRPr sz="2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23033092002</a:t>
                      </a:r>
                      <a:r>
                        <a:rPr lang="en-US" sz="2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</a:tr>
              <a:tr h="589775"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mbria"/>
                        <a:buNone/>
                      </a:pPr>
                      <a:r>
                        <a:rPr lang="en-US" sz="2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Nerkar Manoj Nagraj</a:t>
                      </a:r>
                      <a:endParaRPr sz="2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2303309200</a:t>
                      </a:r>
                      <a:r>
                        <a:rPr lang="en-US" sz="2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06</a:t>
                      </a:r>
                      <a:endParaRPr sz="2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</a:tr>
              <a:tr h="589775">
                <a:tc>
                  <a:txBody>
                    <a:bodyPr/>
                    <a:lstStyle/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</a:tr>
              <a:tr h="589775">
                <a:tc>
                  <a:txBody>
                    <a:bodyPr/>
                    <a:lstStyle/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  <p:sp>
        <p:nvSpPr>
          <p:cNvPr id="96" name="Google Shape;96;p13"/>
          <p:cNvSpPr/>
          <p:nvPr/>
        </p:nvSpPr>
        <p:spPr>
          <a:xfrm>
            <a:off x="8255725" y="2281946"/>
            <a:ext cx="33896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Project Guide</a:t>
            </a:r>
            <a:endParaRPr b="1" sz="2000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Mr. Bhanu Pratap Singh 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1502956" y="60801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▪"/>
            </a:pPr>
            <a:r>
              <a:rPr b="1"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FUTURE PLANS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1502956" y="2168735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54966" marR="183515" rtl="0" algn="just">
              <a:lnSpc>
                <a:spcPct val="105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83"/>
              <a:buChar char=" "/>
            </a:pPr>
            <a:r>
              <a:rPr lang="en-US" sz="24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We are thinking of some modifications and adding some advanced new  features in out system. Some of them are -</a:t>
            </a:r>
            <a:endParaRPr sz="24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0" marL="1031875" rtl="0" algn="just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GUI modification (more user friendly).</a:t>
            </a:r>
            <a:endParaRPr sz="24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0" marL="1033780" rtl="0" algn="just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Users can sell their products.</a:t>
            </a:r>
            <a:endParaRPr/>
          </a:p>
          <a:p>
            <a:pPr indent="-152400" lvl="0" marL="1033780" rtl="0" algn="just">
              <a:lnSpc>
                <a:spcPct val="90000"/>
              </a:lnSpc>
              <a:spcBef>
                <a:spcPts val="138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Users can signup / login using their social media account such as  Facebook , Google etc.</a:t>
            </a:r>
            <a:endParaRPr sz="24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653143" y="2534194"/>
            <a:ext cx="10659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</a:t>
            </a:r>
            <a:r>
              <a:rPr lang="en-US" sz="7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 You !</a:t>
            </a:r>
            <a:endParaRPr sz="7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1346937" y="63400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1" lang="en-US" sz="3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E-COMMERCE WEB APPLICATION.</a:t>
            </a:r>
            <a:endParaRPr b="1" sz="3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E commerce website design.png" id="102" name="Google Shape;10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2128" y="2081349"/>
            <a:ext cx="9281304" cy="36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1502956" y="63728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▪"/>
            </a:pPr>
            <a:r>
              <a:rPr b="1"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WHAT IS E-COMMERCE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1499243" y="2003382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5240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E-Commerce commonly known as Electronic commerce. It consist of buying and selling product and services over an electronic systems such as the internet and other computer networks.</a:t>
            </a:r>
            <a:endParaRPr/>
          </a:p>
          <a:p>
            <a:pPr indent="-1524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It is the process of making money transfers, and transferring data over an electronic medium (Internet). </a:t>
            </a:r>
            <a:endParaRPr/>
          </a:p>
          <a:p>
            <a:pPr indent="-1524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E-Commerce allows people to do business without the constraint of distance and time.</a:t>
            </a:r>
            <a:endParaRPr sz="24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1502956" y="63116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▪"/>
            </a:pPr>
            <a:r>
              <a:rPr b="1"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WHAT WE DO ?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1499243" y="215738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5240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Our System is an e-commerce website from where people  can buy products online.</a:t>
            </a:r>
            <a:endParaRPr/>
          </a:p>
          <a:p>
            <a:pPr indent="-1524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Admin monitors the activity of the users and checks the  transactions.</a:t>
            </a:r>
            <a:endParaRPr sz="24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490262" y="104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▪"/>
            </a:pPr>
            <a:r>
              <a:rPr b="1"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FEATURES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490262" y="1392104"/>
            <a:ext cx="3727048" cy="491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69850" lvl="0" marL="698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Menu</a:t>
            </a:r>
            <a:endParaRPr sz="20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27000" lvl="0" marL="91440" rtl="0" algn="just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Catalog Browsing</a:t>
            </a:r>
            <a:endParaRPr sz="20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431165" marR="773430" rtl="0" algn="just">
              <a:lnSpc>
                <a:spcPct val="158500"/>
              </a:lnSpc>
              <a:spcBef>
                <a:spcPts val="305"/>
              </a:spcBef>
              <a:spcAft>
                <a:spcPts val="0"/>
              </a:spcAft>
              <a:buSzPts val="2000"/>
              <a:buChar char=" "/>
            </a:pPr>
            <a:r>
              <a:rPr lang="en-US" sz="20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   Category List</a:t>
            </a:r>
            <a:endParaRPr/>
          </a:p>
          <a:p>
            <a:pPr indent="-285750" lvl="0" marL="431165" marR="773430" rtl="0" algn="just">
              <a:lnSpc>
                <a:spcPct val="158500"/>
              </a:lnSpc>
              <a:spcBef>
                <a:spcPts val="305"/>
              </a:spcBef>
              <a:spcAft>
                <a:spcPts val="0"/>
              </a:spcAft>
              <a:buSzPts val="2000"/>
              <a:buChar char=" "/>
            </a:pPr>
            <a:r>
              <a:rPr lang="en-US" sz="20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    Product List</a:t>
            </a:r>
            <a:endParaRPr sz="20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303530" marR="5080" rtl="0" algn="just">
              <a:lnSpc>
                <a:spcPct val="1538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Catalog Management  </a:t>
            </a:r>
            <a:endParaRPr sz="20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303530" marR="5080" rtl="0" algn="just">
              <a:lnSpc>
                <a:spcPct val="1538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Product Browsing</a:t>
            </a:r>
            <a:endParaRPr sz="20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304165" marR="370840" rtl="0" algn="just">
              <a:lnSpc>
                <a:spcPct val="156900"/>
              </a:lnSpc>
              <a:spcBef>
                <a:spcPts val="235"/>
              </a:spcBef>
              <a:spcAft>
                <a:spcPts val="0"/>
              </a:spcAft>
              <a:buSzPts val="2000"/>
              <a:buChar char=" "/>
            </a:pPr>
            <a:r>
              <a:rPr lang="en-US" sz="20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     Product Reviews </a:t>
            </a:r>
            <a:endParaRPr sz="20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303530" marR="5080" rtl="0" algn="just">
              <a:lnSpc>
                <a:spcPct val="1538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 Shopping Cart Checkout</a:t>
            </a:r>
            <a:endParaRPr sz="20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85750" lvl="0" marL="310515" marR="108585" rtl="0" algn="just">
              <a:lnSpc>
                <a:spcPct val="1585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sz="20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Auto generated bill</a:t>
            </a:r>
            <a:endParaRPr sz="20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1502123" y="741651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▪"/>
            </a:pPr>
            <a:r>
              <a:rPr b="1"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SOURCES WE USED.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1502123" y="2336871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Languages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Twentieth Century"/>
              <a:buAutoNum type="arabicPeriod"/>
            </a:pPr>
            <a:r>
              <a:rPr lang="en-US" sz="24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 Frontend-React js </a:t>
            </a:r>
            <a:endParaRPr sz="24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Twentieth Century"/>
              <a:buAutoNum type="arabicPeriod"/>
            </a:pPr>
            <a:r>
              <a:rPr lang="en-US" sz="24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Backend- Spring Boot </a:t>
            </a:r>
            <a:endParaRPr sz="24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Twentieth Century"/>
              <a:buAutoNum type="arabicPeriod"/>
            </a:pPr>
            <a:r>
              <a:rPr lang="en-US" sz="24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Database-MySQL</a:t>
            </a:r>
            <a:endParaRPr sz="24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Twentieth Century"/>
              <a:buNone/>
            </a:pPr>
            <a:r>
              <a:t/>
            </a:r>
            <a:endParaRPr sz="2400">
              <a:solidFill>
                <a:srgbClr val="FEFEFE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1493415" y="509499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71500" lvl="0" marL="571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Noto Sans Symbols"/>
              <a:buChar char="▪"/>
            </a:pPr>
            <a:r>
              <a:rPr b="1"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FLOW DIAGRAM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32" name="Google Shape;132;p1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1" r="507" t="0"/>
          <a:stretch/>
        </p:blipFill>
        <p:spPr>
          <a:xfrm>
            <a:off x="1878936" y="1925625"/>
            <a:ext cx="7899722" cy="39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1262399" y="266767"/>
            <a:ext cx="9667200" cy="9426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641350" lvl="0" marL="685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Noto Sans Symbols"/>
              <a:buChar char="▪"/>
            </a:pPr>
            <a:r>
              <a:rPr b="1" lang="en-US" sz="4300">
                <a:solidFill>
                  <a:schemeClr val="dk1"/>
                </a:solidFill>
              </a:rPr>
              <a:t>USER AND ADMIN CASE DIAGRAM</a:t>
            </a:r>
            <a:endParaRPr b="1" sz="4300">
              <a:solidFill>
                <a:schemeClr val="dk1"/>
              </a:solidFill>
            </a:endParaRPr>
          </a:p>
        </p:txBody>
      </p:sp>
      <p:pic>
        <p:nvPicPr>
          <p:cNvPr id="138" name="Google Shape;138;p2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5331" l="0" r="0" t="12215"/>
          <a:stretch/>
        </p:blipFill>
        <p:spPr>
          <a:xfrm>
            <a:off x="1705061" y="1871003"/>
            <a:ext cx="8189394" cy="3798277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618978" y="608015"/>
            <a:ext cx="979937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571500" lvl="0" marL="5715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1"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ADVANTAGES OF E-COMMERCE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1502957" y="2139853"/>
            <a:ext cx="8494483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5240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Faster buying/selling procedure, as well as easy to find products.      </a:t>
            </a:r>
            <a:endParaRPr sz="24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0" marL="127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Buying/selling 24/7.</a:t>
            </a:r>
            <a:endParaRPr sz="24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More reach to customers, there is no theoretical            geographic limitations.</a:t>
            </a:r>
            <a:endParaRPr sz="24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524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Low operational costs and better quality of services.</a:t>
            </a:r>
            <a:endParaRPr/>
          </a:p>
          <a:p>
            <a:pPr indent="-1524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No need of physical company set-ups.</a:t>
            </a:r>
            <a:endParaRPr/>
          </a:p>
          <a:p>
            <a:pPr indent="-1524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Easy to start and manage a business.</a:t>
            </a:r>
            <a:endParaRPr sz="24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