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3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5" r:id="rId8"/>
    <p:sldId id="267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E2F9D"/>
    <a:srgbClr val="786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01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4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47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2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20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1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2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5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4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0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84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D081E3-5148-41D3-A9DF-91479A21892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710F30-89A7-41E8-82F0-FA529EBE2A5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65" r:id="rId2"/>
    <p:sldLayoutId id="2147484866" r:id="rId3"/>
    <p:sldLayoutId id="2147484867" r:id="rId4"/>
    <p:sldLayoutId id="2147484868" r:id="rId5"/>
    <p:sldLayoutId id="2147484869" r:id="rId6"/>
    <p:sldLayoutId id="2147484870" r:id="rId7"/>
    <p:sldLayoutId id="2147484871" r:id="rId8"/>
    <p:sldLayoutId id="2147484872" r:id="rId9"/>
    <p:sldLayoutId id="2147484873" r:id="rId10"/>
    <p:sldLayoutId id="214748487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78" y="111909"/>
            <a:ext cx="4772835" cy="1820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8802F7D-EAA1-4717-B99C-5FF8ADD79AEA}"/>
              </a:ext>
            </a:extLst>
          </p:cNvPr>
          <p:cNvSpPr/>
          <p:nvPr/>
        </p:nvSpPr>
        <p:spPr>
          <a:xfrm>
            <a:off x="900400" y="2395955"/>
            <a:ext cx="2765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Project Guide	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Mr. Mahesh </a:t>
            </a:r>
            <a:r>
              <a:rPr lang="en-US" sz="2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Shittlani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xmlns="" id="{BBFDB07E-D95F-42C7-8610-55F6605CD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953574"/>
              </p:ext>
            </p:extLst>
          </p:nvPr>
        </p:nvGraphicFramePr>
        <p:xfrm>
          <a:off x="1294228" y="3319283"/>
          <a:ext cx="8982476" cy="35387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6443328">
                  <a:extLst>
                    <a:ext uri="{9D8B030D-6E8A-4147-A177-3AD203B41FA5}">
                      <a16:colId xmlns:a16="http://schemas.microsoft.com/office/drawing/2014/main" xmlns="" val="3921440679"/>
                    </a:ext>
                  </a:extLst>
                </a:gridCol>
                <a:gridCol w="2539148">
                  <a:extLst>
                    <a:ext uri="{9D8B030D-6E8A-4147-A177-3AD203B41FA5}">
                      <a16:colId xmlns:a16="http://schemas.microsoft.com/office/drawing/2014/main" xmlns="" val="4107795468"/>
                    </a:ext>
                  </a:extLst>
                </a:gridCol>
              </a:tblGrid>
              <a:tr h="589786">
                <a:tc>
                  <a:txBody>
                    <a:bodyPr/>
                    <a:lstStyle/>
                    <a:p>
                      <a:pPr marL="1828800" marR="0" lvl="4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Name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PRN</a:t>
                      </a:r>
                      <a:endParaRPr lang="en-US" sz="2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7866695"/>
                  </a:ext>
                </a:extLst>
              </a:tr>
              <a:tr h="589786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NAVARE </a:t>
                      </a: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RAHUL</a:t>
                      </a:r>
                      <a:r>
                        <a:rPr lang="en-US" sz="2200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SHANKAR 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230330920009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00147871"/>
                  </a:ext>
                </a:extLst>
              </a:tr>
              <a:tr h="589786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SALAVE </a:t>
                      </a: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YASH</a:t>
                      </a:r>
                      <a:r>
                        <a:rPr lang="en-US" sz="2200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NANDKISHOR 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230330920023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6515332"/>
                  </a:ext>
                </a:extLst>
              </a:tr>
              <a:tr h="589786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DORNAL </a:t>
                      </a: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NARESH</a:t>
                      </a:r>
                      <a:r>
                        <a:rPr lang="en-US" sz="2200" baseline="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DIGAMBER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230330920024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54588092"/>
                  </a:ext>
                </a:extLst>
              </a:tr>
              <a:tr h="589786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54690696"/>
                  </a:ext>
                </a:extLst>
              </a:tr>
              <a:tr h="589786">
                <a:tc>
                  <a:txBody>
                    <a:bodyPr/>
                    <a:lstStyle/>
                    <a:p>
                      <a:pPr marL="457200" marR="0" lvl="1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3136608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255725" y="2281946"/>
            <a:ext cx="338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Guide</a:t>
            </a:r>
            <a:endParaRPr lang="en-US" sz="2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Mr. Bhanu </a:t>
            </a:r>
            <a:r>
              <a:rPr lang="en-US" sz="2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Pratap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Singh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2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668" y="608016"/>
            <a:ext cx="9692555" cy="128089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sz="3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Disadvantages of E-commerce</a:t>
            </a:r>
            <a:endParaRPr lang="en-IN" sz="3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668" y="2198057"/>
            <a:ext cx="8915400" cy="3777622"/>
          </a:xfrm>
        </p:spPr>
        <p:txBody>
          <a:bodyPr>
            <a:normAutofit/>
          </a:bodyPr>
          <a:lstStyle/>
          <a:p>
            <a:pPr marL="172720" algn="just">
              <a:lnSpc>
                <a:spcPct val="150000"/>
              </a:lnSpc>
              <a:spcBef>
                <a:spcPts val="115"/>
              </a:spcBef>
              <a:tabLst>
                <a:tab pos="373380" algn="l"/>
              </a:tabLst>
            </a:pPr>
            <a:r>
              <a:rPr lang="en-US" sz="2400" spc="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Unable to examine products </a:t>
            </a:r>
            <a:r>
              <a:rPr lang="en-US" sz="2400" spc="7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personally.</a:t>
            </a:r>
            <a:endParaRPr lang="en-US" sz="2400" spc="75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75260" algn="just">
              <a:lnSpc>
                <a:spcPct val="150000"/>
              </a:lnSpc>
              <a:spcBef>
                <a:spcPts val="115"/>
              </a:spcBef>
              <a:tabLst>
                <a:tab pos="375920" algn="l"/>
              </a:tabLst>
            </a:pPr>
            <a:r>
              <a:rPr lang="en-US" sz="2400" spc="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Not everyone is connected to the </a:t>
            </a:r>
            <a:r>
              <a:rPr lang="en-US" sz="2400" spc="7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Internet.</a:t>
            </a:r>
            <a:endParaRPr lang="en-US" sz="2400" spc="75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r>
              <a:rPr lang="en-US" sz="2400" spc="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Mechanical</a:t>
            </a:r>
            <a:r>
              <a:rPr lang="en-US" sz="2400" spc="9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failures</a:t>
            </a:r>
            <a:r>
              <a:rPr lang="en-US" sz="2400" spc="-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5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</a:t>
            </a:r>
            <a:r>
              <a:rPr lang="en-US" sz="2400" spc="-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cause</a:t>
            </a:r>
            <a:r>
              <a:rPr lang="en-US" sz="2400" spc="1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6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unpredictable</a:t>
            </a:r>
            <a:r>
              <a:rPr lang="en-US" sz="2400" spc="13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effects</a:t>
            </a:r>
            <a:r>
              <a:rPr lang="en-US" sz="2400" spc="-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4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on</a:t>
            </a: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</a:t>
            </a:r>
            <a:r>
              <a:rPr lang="en-US" sz="2400" spc="2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total</a:t>
            </a:r>
            <a:r>
              <a:rPr lang="en-US" sz="2400" spc="-1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-1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processes.</a:t>
            </a:r>
            <a:endParaRPr lang="en-IN" sz="2400" spc="3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94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956" y="608015"/>
            <a:ext cx="8911687" cy="1280890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plans</a:t>
            </a:r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956" y="2168735"/>
            <a:ext cx="8915400" cy="3777622"/>
          </a:xfrm>
        </p:spPr>
        <p:txBody>
          <a:bodyPr>
            <a:normAutofit/>
          </a:bodyPr>
          <a:lstStyle/>
          <a:p>
            <a:pPr marL="354966" marR="183515" indent="-342900" algn="just">
              <a:lnSpc>
                <a:spcPct val="105500"/>
              </a:lnSpc>
              <a:buClr>
                <a:schemeClr val="tx1"/>
              </a:buClr>
              <a:buSzPct val="174285"/>
              <a:tabLst>
                <a:tab pos="421005" algn="l"/>
                <a:tab pos="422275" algn="l"/>
              </a:tabLst>
            </a:pPr>
            <a:r>
              <a:rPr lang="en-US" sz="2400" spc="6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We</a:t>
            </a:r>
            <a:r>
              <a:rPr lang="en-US" sz="2400" spc="-8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4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are</a:t>
            </a:r>
            <a:r>
              <a:rPr lang="en-US" sz="2400" spc="3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thinking</a:t>
            </a:r>
            <a:r>
              <a:rPr lang="en-US" sz="2400" spc="-5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</a:t>
            </a:r>
            <a:r>
              <a:rPr lang="en-US" sz="2400" spc="11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6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some</a:t>
            </a:r>
            <a:r>
              <a:rPr lang="en-US" sz="2400" spc="-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modifications</a:t>
            </a:r>
            <a:r>
              <a:rPr lang="en-US" sz="2400" spc="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4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and</a:t>
            </a:r>
            <a:r>
              <a:rPr lang="en-US" sz="2400" spc="-14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adding</a:t>
            </a:r>
            <a:r>
              <a:rPr lang="en-US" sz="2400" spc="-6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6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some</a:t>
            </a:r>
            <a:r>
              <a:rPr lang="en-US" sz="2400" spc="-3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advanced</a:t>
            </a:r>
            <a:r>
              <a:rPr lang="en-US" sz="2400" spc="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8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new </a:t>
            </a:r>
            <a:r>
              <a:rPr lang="en-US" sz="2400" spc="-4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features</a:t>
            </a:r>
            <a:r>
              <a:rPr lang="en-US" sz="2400" spc="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8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in</a:t>
            </a:r>
            <a:r>
              <a:rPr lang="en-US" sz="2400" spc="1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0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out</a:t>
            </a:r>
            <a:r>
              <a:rPr lang="en-US" sz="2400" spc="2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8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system.</a:t>
            </a:r>
            <a:r>
              <a:rPr lang="en-US" sz="2400" spc="-4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4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Some</a:t>
            </a:r>
            <a:r>
              <a:rPr lang="en-US" sz="2400" spc="-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</a:t>
            </a:r>
            <a:r>
              <a:rPr lang="en-US" sz="2400" spc="33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them</a:t>
            </a:r>
            <a:r>
              <a:rPr lang="en-US" sz="2400" spc="-11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are</a:t>
            </a:r>
            <a:r>
              <a:rPr lang="en-US" sz="2400" spc="4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0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-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031875" algn="just">
              <a:lnSpc>
                <a:spcPct val="100000"/>
              </a:lnSpc>
              <a:spcBef>
                <a:spcPts val="1125"/>
              </a:spcBef>
            </a:pPr>
            <a:r>
              <a:rPr lang="en-US" sz="2400" spc="6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GUI</a:t>
            </a:r>
            <a:r>
              <a:rPr lang="en-US" sz="2400" spc="-10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modification</a:t>
            </a:r>
            <a:r>
              <a:rPr lang="en-US" sz="2400" spc="19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1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(more</a:t>
            </a:r>
            <a:r>
              <a:rPr lang="en-US" sz="2400" spc="-1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8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user</a:t>
            </a:r>
            <a:r>
              <a:rPr lang="en-US" sz="2400" spc="6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friendly</a:t>
            </a:r>
            <a:r>
              <a:rPr lang="en-US" sz="2400" spc="12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).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033780" algn="just">
              <a:lnSpc>
                <a:spcPct val="100000"/>
              </a:lnSpc>
              <a:spcBef>
                <a:spcPts val="1180"/>
              </a:spcBef>
            </a:pPr>
            <a:r>
              <a:rPr lang="en-US" sz="2400" spc="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User</a:t>
            </a:r>
            <a:r>
              <a:rPr lang="en-US" sz="2400" spc="1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</a:t>
            </a:r>
            <a:r>
              <a:rPr lang="en-US" sz="2400" spc="6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</a:t>
            </a:r>
            <a:r>
              <a:rPr lang="en-US" sz="2400" spc="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4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sell</a:t>
            </a:r>
            <a:r>
              <a:rPr lang="en-US" sz="2400" spc="-14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thei</a:t>
            </a:r>
            <a:r>
              <a:rPr lang="en-US" sz="2400" spc="13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r</a:t>
            </a:r>
            <a:r>
              <a:rPr lang="en-US" sz="2400" spc="-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0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products.</a:t>
            </a:r>
          </a:p>
          <a:p>
            <a:pPr marL="1033780" algn="just">
              <a:spcBef>
                <a:spcPts val="1180"/>
              </a:spcBef>
            </a:pPr>
            <a:r>
              <a:rPr lang="en-US" sz="2400" spc="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Users </a:t>
            </a:r>
            <a:r>
              <a:rPr lang="en-US" sz="2400" spc="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 </a:t>
            </a:r>
            <a:r>
              <a:rPr lang="en-US" sz="2400" spc="6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signup </a:t>
            </a:r>
            <a:r>
              <a:rPr lang="en-US" sz="2400" spc="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/ </a:t>
            </a:r>
            <a:r>
              <a:rPr lang="en-US" sz="2400" spc="9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login </a:t>
            </a:r>
            <a:r>
              <a:rPr lang="en-US" sz="2400" spc="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using </a:t>
            </a:r>
            <a:r>
              <a:rPr lang="en-US" sz="2400" spc="14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their </a:t>
            </a:r>
            <a:r>
              <a:rPr lang="en-US" sz="2400" spc="9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social </a:t>
            </a:r>
            <a:r>
              <a:rPr lang="en-US" sz="2400" spc="11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media </a:t>
            </a:r>
            <a:r>
              <a:rPr lang="en-US" sz="2400" spc="8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account </a:t>
            </a:r>
            <a:r>
              <a:rPr lang="en-US" sz="2400" spc="5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such </a:t>
            </a:r>
            <a:r>
              <a:rPr lang="en-US" sz="2400" spc="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as </a:t>
            </a:r>
            <a:r>
              <a:rPr lang="en-US" sz="2400" spc="-4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8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Facebook</a:t>
            </a:r>
            <a:r>
              <a:rPr lang="en-US" sz="2400" spc="7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,</a:t>
            </a:r>
            <a:r>
              <a:rPr lang="en-US" sz="2400" spc="2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6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Google</a:t>
            </a:r>
            <a:r>
              <a:rPr lang="en-US" sz="2400" spc="-4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4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etc.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15"/>
              </a:spcBef>
              <a:tabLst>
                <a:tab pos="373380" algn="l"/>
              </a:tabLst>
            </a:pPr>
            <a:endParaRPr lang="en-IN" sz="2400" spc="3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41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143" y="2534194"/>
            <a:ext cx="106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Thank You 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67501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937" y="634003"/>
            <a:ext cx="8911687" cy="128089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32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E-COMMERCE WEB APPLICATION.</a:t>
            </a:r>
            <a:endParaRPr lang="en-IN" sz="3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3" descr="E commerce website 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128" y="2081349"/>
            <a:ext cx="9281304" cy="36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956" y="637280"/>
            <a:ext cx="8911687" cy="1280890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E-commerce</a:t>
            </a:r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243" y="2003382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E-Commerce commonly known as Electronic commerce. It consist of buying and selling product and services over an electronic systems </a:t>
            </a:r>
            <a:r>
              <a:rPr lang="en-US" sz="240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such </a:t>
            </a: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the internet and other computer </a:t>
            </a:r>
            <a:r>
              <a:rPr lang="en-US" sz="240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networks</a:t>
            </a: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the process of making money transfers, and transferring data over an electronic medium (Internet). 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E-Commerce allows people to do business without the constraint of distance and </a:t>
            </a:r>
            <a:r>
              <a:rPr lang="en-US" sz="240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time.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 spc="3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IN" sz="2400" spc="3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956" y="631166"/>
            <a:ext cx="8911687" cy="1280890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we do ?</a:t>
            </a:r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243" y="215738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spc="4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Our</a:t>
            </a:r>
            <a:r>
              <a:rPr lang="en-US" sz="2400" spc="3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-4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System</a:t>
            </a:r>
            <a:r>
              <a:rPr lang="en-US" sz="2400" spc="-1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-3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is</a:t>
            </a:r>
            <a:r>
              <a:rPr lang="en-US" sz="2400" spc="1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</a:t>
            </a:r>
            <a:r>
              <a:rPr lang="en-US" sz="2400" spc="-2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e-commerce</a:t>
            </a:r>
            <a:r>
              <a:rPr lang="en-US" sz="2400" spc="33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4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website</a:t>
            </a:r>
            <a:r>
              <a:rPr lang="en-US" sz="2400" spc="1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from</a:t>
            </a:r>
            <a:r>
              <a:rPr lang="en-US" sz="2400" spc="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5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where</a:t>
            </a:r>
            <a:r>
              <a:rPr lang="en-US" sz="2400" spc="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people </a:t>
            </a:r>
            <a:r>
              <a:rPr lang="en-US" sz="2400" spc="-6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9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can</a:t>
            </a:r>
            <a:r>
              <a:rPr lang="en-US" sz="2400" spc="-1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buy</a:t>
            </a:r>
            <a:r>
              <a:rPr lang="en-US" sz="2400" spc="9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4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products</a:t>
            </a:r>
            <a:r>
              <a:rPr lang="en-US" sz="2400" spc="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online</a:t>
            </a:r>
            <a:r>
              <a:rPr lang="en-US" sz="2400" spc="8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.</a:t>
            </a:r>
          </a:p>
          <a:p>
            <a:pPr algn="just"/>
            <a:r>
              <a:rPr lang="en-US" sz="2400" spc="3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Admin</a:t>
            </a:r>
            <a:r>
              <a:rPr lang="en-US" sz="2400" spc="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6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monitors</a:t>
            </a:r>
            <a:r>
              <a:rPr lang="en-US" sz="2400" spc="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5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</a:t>
            </a:r>
            <a:r>
              <a:rPr lang="en-US" sz="2400" spc="31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1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activity</a:t>
            </a:r>
            <a:r>
              <a:rPr lang="en-US" sz="2400" spc="6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of</a:t>
            </a:r>
            <a:r>
              <a:rPr lang="en-US" sz="2400" spc="2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10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</a:t>
            </a:r>
            <a:r>
              <a:rPr lang="en-US" sz="2400" spc="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-4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users</a:t>
            </a:r>
            <a:r>
              <a:rPr lang="en-US" sz="2400" spc="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4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and</a:t>
            </a:r>
            <a:r>
              <a:rPr lang="en-US" sz="2400" spc="-1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checks</a:t>
            </a:r>
            <a:r>
              <a:rPr lang="en-US" sz="2400" spc="-1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-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</a:t>
            </a:r>
            <a:r>
              <a:rPr lang="en-US" sz="2400" spc="-6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400" spc="3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transactions.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400" spc="3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IN" sz="2400" spc="3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07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262" y="104462"/>
            <a:ext cx="8911687" cy="1280890"/>
          </a:xfrm>
        </p:spPr>
        <p:txBody>
          <a:bodyPr/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262" y="1392104"/>
            <a:ext cx="3727048" cy="4919240"/>
          </a:xfrm>
        </p:spPr>
        <p:txBody>
          <a:bodyPr>
            <a:noAutofit/>
          </a:bodyPr>
          <a:lstStyle/>
          <a:p>
            <a:pPr marL="69850" indent="-285750" algn="just">
              <a:lnSpc>
                <a:spcPct val="100000"/>
              </a:lnSpc>
              <a:spcBef>
                <a:spcPts val="1260"/>
              </a:spcBef>
              <a:buFont typeface="Wingdings" panose="05000000000000000000" pitchFamily="2" charset="2"/>
              <a:buChar char="Ø"/>
            </a:pPr>
            <a:r>
              <a:rPr lang="en-US" sz="2000" spc="1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Menu</a:t>
            </a:r>
            <a:endParaRPr lang="en-US" sz="20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160"/>
              </a:spcBef>
              <a:buFont typeface="Wingdings" panose="05000000000000000000" pitchFamily="2" charset="2"/>
              <a:buChar char="Ø"/>
            </a:pPr>
            <a:r>
              <a:rPr lang="en-US" sz="2000" spc="8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Catalog</a:t>
            </a:r>
            <a:r>
              <a:rPr lang="en-US" sz="2000" spc="-9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9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Browsing</a:t>
            </a:r>
            <a:endParaRPr lang="en-US" sz="20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431165" marR="773430" indent="-285750" algn="just">
              <a:lnSpc>
                <a:spcPct val="158500"/>
              </a:lnSpc>
              <a:spcBef>
                <a:spcPts val="105"/>
              </a:spcBef>
            </a:pPr>
            <a:r>
              <a:rPr lang="en-US" sz="2000" spc="4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 Category </a:t>
            </a:r>
            <a:r>
              <a:rPr lang="en-US" sz="2000" spc="7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List</a:t>
            </a:r>
          </a:p>
          <a:p>
            <a:pPr marL="431165" marR="773430" indent="-285750" algn="just">
              <a:lnSpc>
                <a:spcPct val="158500"/>
              </a:lnSpc>
              <a:spcBef>
                <a:spcPts val="105"/>
              </a:spcBef>
            </a:pPr>
            <a:r>
              <a:rPr lang="en-US" sz="2000" spc="7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 </a:t>
            </a:r>
            <a:r>
              <a:rPr lang="en-US" sz="2000" spc="-49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Product</a:t>
            </a:r>
            <a:r>
              <a:rPr lang="en-US" sz="2000" spc="1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List</a:t>
            </a:r>
            <a:endParaRPr lang="en-US" sz="20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03530" marR="5080" indent="-285750" algn="just">
              <a:lnSpc>
                <a:spcPct val="153800"/>
              </a:lnSpc>
              <a:buFont typeface="Wingdings" panose="05000000000000000000" pitchFamily="2" charset="2"/>
              <a:buChar char="Ø"/>
            </a:pPr>
            <a:r>
              <a:rPr lang="en-US" sz="2000" spc="8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Catalo</a:t>
            </a:r>
            <a:r>
              <a:rPr lang="en-US" sz="2000" spc="1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</a:t>
            </a:r>
            <a:r>
              <a:rPr lang="en-US" sz="2000" spc="-1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Management  </a:t>
            </a:r>
            <a:endParaRPr lang="en-US" sz="2000" spc="70" dirty="0" smtClean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03530" marR="5080" indent="-285750" algn="just">
              <a:lnSpc>
                <a:spcPct val="153800"/>
              </a:lnSpc>
              <a:buFont typeface="Wingdings" panose="05000000000000000000" pitchFamily="2" charset="2"/>
              <a:buChar char="Ø"/>
            </a:pPr>
            <a:r>
              <a:rPr lang="en-US" sz="2000" spc="12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Product</a:t>
            </a:r>
            <a:r>
              <a:rPr lang="en-US" sz="2000" spc="3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9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Browsing</a:t>
            </a:r>
            <a:endParaRPr lang="en-US" sz="20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04165" marR="370840" indent="-285750" algn="just">
              <a:lnSpc>
                <a:spcPct val="156900"/>
              </a:lnSpc>
              <a:spcBef>
                <a:spcPts val="35"/>
              </a:spcBef>
            </a:pPr>
            <a:r>
              <a:rPr lang="en-US" sz="2000" spc="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5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   Product </a:t>
            </a:r>
            <a:r>
              <a:rPr lang="en-US" sz="2000" spc="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Reviews </a:t>
            </a:r>
            <a:endParaRPr lang="en-US" sz="2000" spc="35" dirty="0" smtClean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03530" marR="5080" indent="-285750" algn="just">
              <a:lnSpc>
                <a:spcPct val="153800"/>
              </a:lnSpc>
              <a:buFont typeface="Wingdings" panose="05000000000000000000" pitchFamily="2" charset="2"/>
              <a:buChar char="Ø"/>
            </a:pPr>
            <a:r>
              <a:rPr lang="en-US" sz="2000" spc="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1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Shopping Cart </a:t>
            </a:r>
            <a:r>
              <a:rPr lang="en-US" sz="2000" spc="12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Checkout</a:t>
            </a:r>
            <a:endParaRPr lang="en-US" sz="2000" spc="12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10515" marR="108585" indent="-285750" algn="just">
              <a:lnSpc>
                <a:spcPct val="158500"/>
              </a:lnSpc>
              <a:buFont typeface="Wingdings" panose="05000000000000000000" pitchFamily="2" charset="2"/>
              <a:buChar char="Ø"/>
            </a:pPr>
            <a:r>
              <a:rPr lang="en-US" sz="2000" spc="13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Auto</a:t>
            </a:r>
            <a:r>
              <a:rPr lang="en-US" sz="2000" spc="-1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10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generated</a:t>
            </a:r>
            <a:r>
              <a:rPr lang="en-US" sz="2000" spc="-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spc="9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bill</a:t>
            </a:r>
            <a:endParaRPr lang="en-US" sz="2000" spc="9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2123" y="741651"/>
            <a:ext cx="9613861" cy="10809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Sources we used.</a:t>
            </a:r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02123" y="2336871"/>
            <a:ext cx="4698358" cy="359931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Languages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Frontend-React </a:t>
            </a:r>
            <a:r>
              <a:rPr lang="en-IN" sz="2400" dirty="0" err="1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js</a:t>
            </a:r>
            <a:r>
              <a:rPr lang="en-IN" sz="240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Backend- Spring </a:t>
            </a:r>
            <a:r>
              <a:rPr lang="en-IN" sz="240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Boot </a:t>
            </a:r>
            <a:endParaRPr lang="en-IN" sz="2400" dirty="0" smtClean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Database-MySQL</a:t>
            </a:r>
            <a:endParaRPr lang="en-IN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+mj-lt"/>
              <a:buAutoNum type="arabicPeriod"/>
            </a:pP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4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3415" y="509499"/>
            <a:ext cx="9613861" cy="10809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Flow Diagram</a:t>
            </a:r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508"/>
          <a:stretch/>
        </p:blipFill>
        <p:spPr>
          <a:xfrm>
            <a:off x="1878936" y="1925625"/>
            <a:ext cx="7899722" cy="3947999"/>
          </a:xfrm>
        </p:spPr>
      </p:pic>
    </p:spTree>
    <p:extLst>
      <p:ext uri="{BB962C8B-B14F-4D97-AF65-F5344CB8AC3E}">
        <p14:creationId xmlns:p14="http://schemas.microsoft.com/office/powerpoint/2010/main" val="21734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74" y="590842"/>
            <a:ext cx="9667318" cy="942535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USER AND ADMIN CASE DIAGRAM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6" b="5331"/>
          <a:stretch/>
        </p:blipFill>
        <p:spPr>
          <a:xfrm>
            <a:off x="1705061" y="1871003"/>
            <a:ext cx="8189394" cy="3798277"/>
          </a:xfrm>
          <a:blipFill>
            <a:blip r:embed="rId2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64085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78" y="608015"/>
            <a:ext cx="9799379" cy="1280890"/>
          </a:xfrm>
        </p:spPr>
        <p:txBody>
          <a:bodyPr>
            <a:normAutofit fontScale="90000"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Advantages of E-commerce</a:t>
            </a:r>
            <a:endParaRPr lang="en-IN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957" y="2139853"/>
            <a:ext cx="8494483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spc="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Faster buying/selling procedure, as well as easy to </a:t>
            </a:r>
            <a:r>
              <a:rPr lang="en-US" sz="2400" spc="5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find products.      </a:t>
            </a:r>
            <a:endParaRPr lang="en-IN" sz="2400" spc="5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IN" sz="2400" spc="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Buying/selling</a:t>
            </a:r>
            <a:r>
              <a:rPr lang="en-IN" sz="2400" spc="-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IN" sz="2400" spc="9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24/7.</a:t>
            </a:r>
            <a:endParaRPr lang="en-IN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algn="just"/>
            <a:r>
              <a:rPr lang="en-US" sz="2400" spc="-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More</a:t>
            </a:r>
            <a:r>
              <a:rPr lang="en-US" sz="2400" spc="1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8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reach</a:t>
            </a:r>
            <a:r>
              <a:rPr lang="en-US" sz="2400" spc="11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</a:t>
            </a:r>
            <a:r>
              <a:rPr lang="en-US" sz="2400" spc="4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customers,</a:t>
            </a:r>
            <a:r>
              <a:rPr lang="en-US" sz="2400" spc="19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14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there</a:t>
            </a:r>
            <a:r>
              <a:rPr lang="en-US" sz="2400" spc="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6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</a:t>
            </a:r>
            <a:r>
              <a:rPr lang="en-US" sz="2400" spc="-1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9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no</a:t>
            </a:r>
            <a:r>
              <a:rPr lang="en-US" sz="2400" spc="-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9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theoretical</a:t>
            </a:r>
            <a:r>
              <a:rPr lang="en-US" sz="2400" spc="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2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          </a:t>
            </a:r>
            <a:r>
              <a:rPr lang="en-US" sz="2400" spc="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geographic </a:t>
            </a:r>
            <a:r>
              <a:rPr lang="en-US" sz="2400" spc="7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limitations.</a:t>
            </a:r>
            <a:endParaRPr lang="en-US" sz="2400" spc="7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algn="just"/>
            <a:r>
              <a:rPr lang="en-US" sz="2400" spc="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Low operational costs and better quality of services.</a:t>
            </a:r>
          </a:p>
          <a:p>
            <a:pPr algn="just"/>
            <a:r>
              <a:rPr lang="en-US" sz="2400" spc="-17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lang="en-US" sz="2400" spc="-114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</a:t>
            </a:r>
            <a:r>
              <a:rPr lang="en-US" sz="2400" spc="-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12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need</a:t>
            </a:r>
            <a:r>
              <a:rPr lang="en-US" sz="2400" spc="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-1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lang="en-US" sz="2400" spc="1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physical</a:t>
            </a:r>
            <a:r>
              <a:rPr lang="en-US" sz="2400" spc="8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compan</a:t>
            </a:r>
            <a:r>
              <a:rPr lang="en-US" sz="2400" spc="5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lang="en-US" sz="2400" spc="-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set-ups</a:t>
            </a:r>
            <a:r>
              <a:rPr lang="en-US" sz="2400" spc="8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.</a:t>
            </a:r>
          </a:p>
          <a:p>
            <a:pPr algn="just"/>
            <a:r>
              <a:rPr lang="en-US" sz="2400" spc="-5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Easy</a:t>
            </a:r>
            <a:r>
              <a:rPr lang="en-US" sz="2400" spc="1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-4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</a:t>
            </a:r>
            <a:r>
              <a:rPr lang="en-US" sz="2400" spc="2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12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start</a:t>
            </a:r>
            <a:r>
              <a:rPr lang="en-US" sz="2400" spc="-6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9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</a:t>
            </a:r>
            <a:r>
              <a:rPr lang="en-US" sz="2400" spc="13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manage</a:t>
            </a:r>
            <a:r>
              <a:rPr lang="en-US" sz="2400" spc="75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2400" spc="18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5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business.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algn="just"/>
            <a:endParaRPr lang="en-US" sz="2400" spc="3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just"/>
            <a:endParaRPr lang="en-IN" sz="2400" spc="30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536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696</TotalTime>
  <Words>304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E-COMMERCE WEB APPLICATION.</vt:lpstr>
      <vt:lpstr>What is E-commerce</vt:lpstr>
      <vt:lpstr>What we do ?</vt:lpstr>
      <vt:lpstr>Features</vt:lpstr>
      <vt:lpstr>Sources we used.</vt:lpstr>
      <vt:lpstr>Data Flow Diagram</vt:lpstr>
      <vt:lpstr>USER AND ADMIN CASE DIAGRAM</vt:lpstr>
      <vt:lpstr>Advantages of E-commerce</vt:lpstr>
      <vt:lpstr>Disadvantages of E-commerce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hp-</cp:lastModifiedBy>
  <cp:revision>54</cp:revision>
  <dcterms:created xsi:type="dcterms:W3CDTF">2022-04-13T05:18:18Z</dcterms:created>
  <dcterms:modified xsi:type="dcterms:W3CDTF">2023-08-21T04:47:58Z</dcterms:modified>
</cp:coreProperties>
</file>