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3"/>
  </p:notesMasterIdLst>
  <p:sldIdLst>
    <p:sldId id="257" r:id="rId2"/>
    <p:sldId id="258" r:id="rId3"/>
    <p:sldId id="259" r:id="rId4"/>
    <p:sldId id="268" r:id="rId5"/>
    <p:sldId id="260" r:id="rId6"/>
    <p:sldId id="261" r:id="rId7"/>
    <p:sldId id="262" r:id="rId8"/>
    <p:sldId id="263" r:id="rId9"/>
    <p:sldId id="264" r:id="rId10"/>
    <p:sldId id="265" r:id="rId11"/>
    <p:sldId id="270" r:id="rId12"/>
    <p:sldId id="271" r:id="rId13"/>
    <p:sldId id="273" r:id="rId14"/>
    <p:sldId id="274" r:id="rId15"/>
    <p:sldId id="275" r:id="rId16"/>
    <p:sldId id="276" r:id="rId17"/>
    <p:sldId id="277" r:id="rId18"/>
    <p:sldId id="266" r:id="rId19"/>
    <p:sldId id="272" r:id="rId20"/>
    <p:sldId id="267" r:id="rId21"/>
    <p:sldId id="26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60"/>
  </p:normalViewPr>
  <p:slideViewPr>
    <p:cSldViewPr>
      <p:cViewPr varScale="1">
        <p:scale>
          <a:sx n="70" d="100"/>
          <a:sy n="70" d="100"/>
        </p:scale>
        <p:origin x="61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B3C0A8-C6D6-49B8-A598-D2CE7E8C65C6}" type="datetimeFigureOut">
              <a:rPr lang="en-US" smtClean="0"/>
              <a:pPr/>
              <a:t>08/09/2021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A11C16-EE85-4980-8BC1-AF715E76C4AE}" type="slidenum">
              <a:rPr lang="en-US" smtClean="0"/>
              <a:pPr/>
              <a:t>‹#›</a:t>
            </a:fld>
            <a:endParaRPr lang="en-US"/>
          </a:p>
        </p:txBody>
      </p:sp>
    </p:spTree>
    <p:extLst>
      <p:ext uri="{BB962C8B-B14F-4D97-AF65-F5344CB8AC3E}">
        <p14:creationId xmlns:p14="http://schemas.microsoft.com/office/powerpoint/2010/main" val="2342796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DA11C16-EE85-4980-8BC1-AF715E76C4AE}" type="slidenum">
              <a:rPr lang="en-US" smtClean="0"/>
              <a:pPr/>
              <a:t>1</a:t>
            </a:fld>
            <a:endParaRPr lang="en-US"/>
          </a:p>
        </p:txBody>
      </p:sp>
    </p:spTree>
    <p:extLst>
      <p:ext uri="{BB962C8B-B14F-4D97-AF65-F5344CB8AC3E}">
        <p14:creationId xmlns:p14="http://schemas.microsoft.com/office/powerpoint/2010/main" val="1042929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DA11C16-EE85-4980-8BC1-AF715E76C4AE}" type="slidenum">
              <a:rPr lang="en-US" smtClean="0"/>
              <a:pPr/>
              <a:t>3</a:t>
            </a:fld>
            <a:endParaRPr lang="en-US"/>
          </a:p>
        </p:txBody>
      </p:sp>
    </p:spTree>
    <p:extLst>
      <p:ext uri="{BB962C8B-B14F-4D97-AF65-F5344CB8AC3E}">
        <p14:creationId xmlns:p14="http://schemas.microsoft.com/office/powerpoint/2010/main" val="2456075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DA11C16-EE85-4980-8BC1-AF715E76C4AE}" type="slidenum">
              <a:rPr lang="en-US" smtClean="0"/>
              <a:pPr/>
              <a:t>10</a:t>
            </a:fld>
            <a:endParaRPr lang="en-US"/>
          </a:p>
        </p:txBody>
      </p:sp>
    </p:spTree>
    <p:extLst>
      <p:ext uri="{BB962C8B-B14F-4D97-AF65-F5344CB8AC3E}">
        <p14:creationId xmlns:p14="http://schemas.microsoft.com/office/powerpoint/2010/main" val="3139062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08/09/2021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08/09/2021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08/09/2021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08/09/2021</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08/09/2021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08/09/2021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08/09/2021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08/09/2021</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08/09/2021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08/09/2021</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08/09/2021</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08/09/2021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www.ijarnd.com/"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wnload.jpg"/>
          <p:cNvPicPr>
            <a:picLocks noChangeAspect="1"/>
          </p:cNvPicPr>
          <p:nvPr/>
        </p:nvPicPr>
        <p:blipFill>
          <a:blip r:embed="rId3" cstate="print"/>
          <a:stretch>
            <a:fillRect/>
          </a:stretch>
        </p:blipFill>
        <p:spPr>
          <a:xfrm>
            <a:off x="0" y="0"/>
            <a:ext cx="9144000" cy="6858000"/>
          </a:xfrm>
          <a:prstGeom prst="rect">
            <a:avLst/>
          </a:prstGeom>
          <a:ln>
            <a:noFill/>
          </a:ln>
          <a:effectLst>
            <a:outerShdw blurRad="50800" dist="50800" dir="5400000" algn="ctr" rotWithShape="0">
              <a:srgbClr val="000000">
                <a:alpha val="27000"/>
              </a:srgbClr>
            </a:outerShdw>
            <a:softEdge rad="112500"/>
          </a:effectLst>
        </p:spPr>
      </p:pic>
      <p:sp>
        <p:nvSpPr>
          <p:cNvPr id="3" name="Rectangle 2"/>
          <p:cNvSpPr/>
          <p:nvPr/>
        </p:nvSpPr>
        <p:spPr>
          <a:xfrm>
            <a:off x="838200" y="1676400"/>
            <a:ext cx="7500277" cy="1754326"/>
          </a:xfrm>
          <a:prstGeom prst="rect">
            <a:avLst/>
          </a:prstGeom>
          <a:noFill/>
          <a:ln>
            <a:noFill/>
          </a:ln>
          <a:effectLst>
            <a:outerShdw blurRad="50800" dist="38100" dir="2700000" algn="tl" rotWithShape="0">
              <a:prstClr val="black">
                <a:alpha val="40000"/>
              </a:prstClr>
            </a:outerShdw>
          </a:effectLst>
        </p:spPr>
        <p:txBody>
          <a:bodyPr wrap="square" lIns="91440" tIns="45720" rIns="91440" bIns="45720">
            <a:spAutoFit/>
          </a:bodyPr>
          <a:lstStyle/>
          <a:p>
            <a:pPr algn="ctr"/>
            <a:r>
              <a:rPr lang="en-US" sz="5400" b="1" cap="all" spc="0" dirty="0" smtClean="0">
                <a:ln w="9000" cmpd="sng">
                  <a:solidFill>
                    <a:schemeClr val="accent4">
                      <a:shade val="50000"/>
                      <a:satMod val="120000"/>
                    </a:schemeClr>
                  </a:solidFill>
                  <a:prstDash val="solid"/>
                </a:ln>
                <a:solidFill>
                  <a:srgbClr val="FFFF00"/>
                </a:solidFill>
                <a:effectLst>
                  <a:reflection blurRad="12700" stA="28000" endPos="45000" dist="1000" dir="5400000" sy="-100000" algn="bl" rotWithShape="0"/>
                </a:effectLst>
              </a:rPr>
              <a:t>Image</a:t>
            </a: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sz="5400" b="1" cap="all" spc="0" dirty="0" smtClean="0">
                <a:ln w="9000" cmpd="sng">
                  <a:solidFill>
                    <a:schemeClr val="accent4">
                      <a:shade val="50000"/>
                      <a:satMod val="120000"/>
                    </a:schemeClr>
                  </a:solidFill>
                  <a:prstDash val="solid"/>
                </a:ln>
                <a:solidFill>
                  <a:srgbClr val="FFFF00"/>
                </a:solidFill>
                <a:effectLst>
                  <a:reflection blurRad="12700" stA="28000" endPos="45000" dist="1000" dir="5400000" sy="-100000" algn="bl" rotWithShape="0"/>
                </a:effectLst>
              </a:rPr>
              <a:t>steganography</a:t>
            </a:r>
            <a:endParaRPr lang="en-US" sz="5400" b="1" cap="all" spc="0" dirty="0">
              <a:ln w="9000" cmpd="sng">
                <a:solidFill>
                  <a:schemeClr val="accent4">
                    <a:shade val="50000"/>
                    <a:satMod val="120000"/>
                  </a:schemeClr>
                </a:solidFill>
                <a:prstDash val="solid"/>
              </a:ln>
              <a:solidFill>
                <a:srgbClr val="FFFF00"/>
              </a:solidFill>
              <a:effectLst>
                <a:reflection blurRad="12700" stA="28000" endPos="45000" dist="1000" dir="5400000" sy="-100000" algn="bl" rotWithShape="0"/>
              </a:effectLst>
            </a:endParaRPr>
          </a:p>
        </p:txBody>
      </p:sp>
      <p:sp>
        <p:nvSpPr>
          <p:cNvPr id="4" name="Rectangle 3"/>
          <p:cNvSpPr/>
          <p:nvPr/>
        </p:nvSpPr>
        <p:spPr>
          <a:xfrm>
            <a:off x="1676400" y="3276600"/>
            <a:ext cx="7467600" cy="584775"/>
          </a:xfrm>
          <a:prstGeom prst="rect">
            <a:avLst/>
          </a:prstGeom>
          <a:noFill/>
        </p:spPr>
        <p:txBody>
          <a:bodyPr wrap="square" lIns="91440" tIns="45720" rIns="91440" bIns="45720">
            <a:spAutoFit/>
          </a:bodyPr>
          <a:lstStyle/>
          <a:p>
            <a:pPr algn="ctr"/>
            <a:r>
              <a:rPr lang="en-US" sz="3200" b="1" i="1" dirty="0" smtClean="0">
                <a:ln w="17780" cmpd="sng">
                  <a:solidFill>
                    <a:srgbClr val="FFFFFF"/>
                  </a:solidFill>
                  <a:prstDash val="solid"/>
                  <a:miter lim="800000"/>
                </a:ln>
                <a:solidFill>
                  <a:schemeClr val="accent1">
                    <a:lumMod val="60000"/>
                    <a:lumOff val="40000"/>
                  </a:schemeClr>
                </a:solidFill>
                <a:effectLst>
                  <a:outerShdw blurRad="50800" algn="tl" rotWithShape="0">
                    <a:srgbClr val="000000"/>
                  </a:outerShdw>
                </a:effectLst>
              </a:rPr>
              <a:t>a</a:t>
            </a:r>
            <a:r>
              <a:rPr lang="en-US" sz="3200" b="1" i="1" cap="none" spc="0" dirty="0" smtClean="0">
                <a:ln w="17780" cmpd="sng">
                  <a:solidFill>
                    <a:srgbClr val="FFFFFF"/>
                  </a:solidFill>
                  <a:prstDash val="solid"/>
                  <a:miter lim="800000"/>
                </a:ln>
                <a:solidFill>
                  <a:schemeClr val="accent1">
                    <a:lumMod val="60000"/>
                    <a:lumOff val="40000"/>
                  </a:schemeClr>
                </a:solidFill>
                <a:effectLst>
                  <a:outerShdw blurRad="50800" algn="tl" rotWithShape="0">
                    <a:srgbClr val="000000"/>
                  </a:outerShdw>
                </a:effectLst>
              </a:rPr>
              <a:t> GUI </a:t>
            </a:r>
            <a:r>
              <a:rPr lang="en-US" sz="2800" b="1" i="1" dirty="0" smtClean="0">
                <a:ln w="17780" cmpd="sng">
                  <a:solidFill>
                    <a:srgbClr val="FFFFFF"/>
                  </a:solidFill>
                  <a:prstDash val="solid"/>
                  <a:miter lim="800000"/>
                </a:ln>
                <a:solidFill>
                  <a:schemeClr val="accent1">
                    <a:lumMod val="60000"/>
                    <a:lumOff val="40000"/>
                  </a:schemeClr>
                </a:solidFill>
                <a:effectLst>
                  <a:outerShdw blurRad="50800" algn="tl" rotWithShape="0">
                    <a:srgbClr val="000000"/>
                  </a:outerShdw>
                </a:effectLst>
              </a:rPr>
              <a:t>based</a:t>
            </a:r>
            <a:r>
              <a:rPr lang="en-US" sz="3200" b="1" i="1" cap="none" spc="0" dirty="0" smtClean="0">
                <a:ln w="17780" cmpd="sng">
                  <a:solidFill>
                    <a:srgbClr val="FFFFFF"/>
                  </a:solidFill>
                  <a:prstDash val="solid"/>
                  <a:miter lim="800000"/>
                </a:ln>
                <a:solidFill>
                  <a:schemeClr val="accent1">
                    <a:lumMod val="60000"/>
                    <a:lumOff val="40000"/>
                  </a:schemeClr>
                </a:solidFill>
                <a:effectLst>
                  <a:outerShdw blurRad="50800" algn="tl" rotWithShape="0">
                    <a:srgbClr val="000000"/>
                  </a:outerShdw>
                </a:effectLst>
              </a:rPr>
              <a:t> program using Python</a:t>
            </a:r>
            <a:endParaRPr lang="en-US" sz="3200" b="1" i="1" cap="none" spc="0" dirty="0">
              <a:ln w="17780" cmpd="sng">
                <a:solidFill>
                  <a:srgbClr val="FFFFFF"/>
                </a:solidFill>
                <a:prstDash val="solid"/>
                <a:miter lim="800000"/>
              </a:ln>
              <a:solidFill>
                <a:schemeClr val="accent1">
                  <a:lumMod val="60000"/>
                  <a:lumOff val="40000"/>
                </a:schemeClr>
              </a:solidFill>
              <a:effectLst>
                <a:outerShdw blurRad="50800" algn="tl" rotWithShape="0">
                  <a:srgbClr val="000000"/>
                </a:outerShdw>
              </a:effectLst>
            </a:endParaRPr>
          </a:p>
        </p:txBody>
      </p:sp>
      <p:sp>
        <p:nvSpPr>
          <p:cNvPr id="6" name="Rectangle 5"/>
          <p:cNvSpPr/>
          <p:nvPr/>
        </p:nvSpPr>
        <p:spPr>
          <a:xfrm>
            <a:off x="228600" y="4800600"/>
            <a:ext cx="1927130" cy="46166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cap="none" spc="0" dirty="0" smtClean="0">
                <a:ln w="11430"/>
                <a:solidFill>
                  <a:srgbClr val="00B0F0"/>
                </a:solidFill>
                <a:effectLst>
                  <a:outerShdw blurRad="50800" dist="39000" dir="5460000" algn="tl">
                    <a:srgbClr val="000000">
                      <a:alpha val="38000"/>
                    </a:srgbClr>
                  </a:outerShdw>
                </a:effectLst>
              </a:rPr>
              <a:t>- Batch A26 :</a:t>
            </a:r>
            <a:endParaRPr lang="en-US" sz="2400" b="1" cap="none" spc="0" dirty="0">
              <a:ln w="11430"/>
              <a:solidFill>
                <a:srgbClr val="00B0F0"/>
              </a:solidFill>
              <a:effectLst>
                <a:outerShdw blurRad="50800" dist="39000" dir="5460000" algn="tl">
                  <a:srgbClr val="000000">
                    <a:alpha val="38000"/>
                  </a:srgbClr>
                </a:outerShdw>
              </a:effectLst>
            </a:endParaRPr>
          </a:p>
        </p:txBody>
      </p:sp>
      <p:pic>
        <p:nvPicPr>
          <p:cNvPr id="12" name="Picture 11" descr="lpgo.png"/>
          <p:cNvPicPr>
            <a:picLocks noChangeAspect="1"/>
          </p:cNvPicPr>
          <p:nvPr/>
        </p:nvPicPr>
        <p:blipFill>
          <a:blip r:embed="rId4" cstate="print">
            <a:lum bright="-10000" contrast="40000"/>
          </a:blip>
          <a:stretch>
            <a:fillRect/>
          </a:stretch>
        </p:blipFill>
        <p:spPr>
          <a:xfrm>
            <a:off x="152400" y="152400"/>
            <a:ext cx="1219200" cy="1556165"/>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a:xfrm>
            <a:off x="609600" y="5334000"/>
            <a:ext cx="2852063" cy="954107"/>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n-US" sz="2800" b="1" cap="none" spc="0" dirty="0" err="1" smtClean="0">
                <a:ln>
                  <a:prstDash val="solid"/>
                </a:ln>
                <a:solidFill>
                  <a:schemeClr val="bg1">
                    <a:lumMod val="85000"/>
                  </a:schemeClr>
                </a:solidFill>
                <a:effectLst>
                  <a:outerShdw blurRad="88000" dist="50800" dir="5040000" algn="tl">
                    <a:schemeClr val="accent4">
                      <a:tint val="80000"/>
                      <a:satMod val="250000"/>
                      <a:alpha val="45000"/>
                    </a:schemeClr>
                  </a:outerShdw>
                </a:effectLst>
              </a:rPr>
              <a:t>Manoj</a:t>
            </a:r>
            <a:r>
              <a:rPr lang="en-US" sz="2800" b="1" cap="none" spc="0" dirty="0" smtClean="0">
                <a:ln>
                  <a:prstDash val="solid"/>
                </a:ln>
                <a:solidFill>
                  <a:schemeClr val="bg1">
                    <a:lumMod val="85000"/>
                  </a:schemeClr>
                </a:solidFill>
                <a:effectLst>
                  <a:outerShdw blurRad="88000" dist="50800" dir="5040000" algn="tl">
                    <a:schemeClr val="accent4">
                      <a:tint val="80000"/>
                      <a:satMod val="250000"/>
                      <a:alpha val="45000"/>
                    </a:schemeClr>
                  </a:outerShdw>
                </a:effectLst>
              </a:rPr>
              <a:t> N G </a:t>
            </a:r>
          </a:p>
          <a:p>
            <a:r>
              <a:rPr lang="en-IN" sz="2800" b="1" dirty="0" err="1" smtClean="0">
                <a:ln>
                  <a:prstDash val="solid"/>
                </a:ln>
                <a:solidFill>
                  <a:schemeClr val="bg1">
                    <a:lumMod val="85000"/>
                  </a:schemeClr>
                </a:solidFill>
                <a:effectLst>
                  <a:outerShdw blurRad="88000" dist="50800" dir="5040000" algn="tl">
                    <a:schemeClr val="accent4">
                      <a:tint val="80000"/>
                      <a:satMod val="250000"/>
                      <a:alpha val="45000"/>
                    </a:schemeClr>
                  </a:outerShdw>
                </a:effectLst>
              </a:rPr>
              <a:t>Sohail</a:t>
            </a:r>
            <a:r>
              <a:rPr lang="en-IN" sz="2800" b="1" dirty="0" smtClean="0">
                <a:ln>
                  <a:prstDash val="solid"/>
                </a:ln>
                <a:solidFill>
                  <a:schemeClr val="bg1">
                    <a:lumMod val="85000"/>
                  </a:schemeClr>
                </a:solidFill>
                <a:effectLst>
                  <a:outerShdw blurRad="88000" dist="50800" dir="5040000" algn="tl">
                    <a:schemeClr val="accent4">
                      <a:tint val="80000"/>
                      <a:satMod val="250000"/>
                      <a:alpha val="45000"/>
                    </a:schemeClr>
                  </a:outerShdw>
                </a:effectLst>
              </a:rPr>
              <a:t> </a:t>
            </a:r>
            <a:r>
              <a:rPr lang="en-IN" sz="2800" b="1" dirty="0" err="1" smtClean="0">
                <a:ln>
                  <a:prstDash val="solid"/>
                </a:ln>
                <a:solidFill>
                  <a:schemeClr val="bg1">
                    <a:lumMod val="85000"/>
                  </a:schemeClr>
                </a:solidFill>
                <a:effectLst>
                  <a:outerShdw blurRad="88000" dist="50800" dir="5040000" algn="tl">
                    <a:schemeClr val="accent4">
                      <a:tint val="80000"/>
                      <a:satMod val="250000"/>
                      <a:alpha val="45000"/>
                    </a:schemeClr>
                  </a:outerShdw>
                </a:effectLst>
              </a:rPr>
              <a:t>Maidargi</a:t>
            </a:r>
            <a:endParaRPr lang="en-US" sz="2800" b="1" cap="none" spc="0" dirty="0">
              <a:ln>
                <a:prstDash val="solid"/>
              </a:ln>
              <a:solidFill>
                <a:schemeClr val="bg1">
                  <a:lumMod val="85000"/>
                </a:schemeClr>
              </a:solidFill>
              <a:effectLst>
                <a:outerShdw blurRad="88000" dist="50800" dir="5040000" algn="tl">
                  <a:schemeClr val="accent4">
                    <a:tint val="80000"/>
                    <a:satMod val="250000"/>
                    <a:alpha val="45000"/>
                  </a:schemeClr>
                </a:outerShdw>
              </a:effectLst>
            </a:endParaRPr>
          </a:p>
        </p:txBody>
      </p:sp>
      <p:sp>
        <p:nvSpPr>
          <p:cNvPr id="8" name="TextBox 7"/>
          <p:cNvSpPr txBox="1"/>
          <p:nvPr/>
        </p:nvSpPr>
        <p:spPr>
          <a:xfrm>
            <a:off x="2590800" y="5410200"/>
            <a:ext cx="1452642" cy="369332"/>
          </a:xfrm>
          <a:prstGeom prst="rect">
            <a:avLst/>
          </a:prstGeom>
          <a:noFill/>
        </p:spPr>
        <p:txBody>
          <a:bodyPr wrap="none" rtlCol="0">
            <a:spAutoFit/>
          </a:bodyPr>
          <a:lstStyle/>
          <a:p>
            <a:r>
              <a:rPr lang="en-IN" dirty="0" smtClean="0"/>
              <a:t>4NI18EC039</a:t>
            </a:r>
            <a:endParaRPr lang="en-US" dirty="0"/>
          </a:p>
        </p:txBody>
      </p:sp>
      <p:sp>
        <p:nvSpPr>
          <p:cNvPr id="9" name="TextBox 8"/>
          <p:cNvSpPr txBox="1"/>
          <p:nvPr/>
        </p:nvSpPr>
        <p:spPr>
          <a:xfrm>
            <a:off x="3352800" y="5867400"/>
            <a:ext cx="1452642" cy="369332"/>
          </a:xfrm>
          <a:prstGeom prst="rect">
            <a:avLst/>
          </a:prstGeom>
          <a:noFill/>
        </p:spPr>
        <p:txBody>
          <a:bodyPr wrap="none" rtlCol="0">
            <a:spAutoFit/>
          </a:bodyPr>
          <a:lstStyle/>
          <a:p>
            <a:r>
              <a:rPr lang="en-IN" dirty="0" smtClean="0"/>
              <a:t>4NI18EC088</a:t>
            </a:r>
            <a:endParaRPr lang="en-US" dirty="0"/>
          </a:p>
        </p:txBody>
      </p:sp>
      <p:sp>
        <p:nvSpPr>
          <p:cNvPr id="13" name="TextBox 12"/>
          <p:cNvSpPr txBox="1"/>
          <p:nvPr/>
        </p:nvSpPr>
        <p:spPr>
          <a:xfrm>
            <a:off x="3200400" y="1447800"/>
            <a:ext cx="2755884" cy="369332"/>
          </a:xfrm>
          <a:prstGeom prst="rect">
            <a:avLst/>
          </a:prstGeom>
          <a:noFill/>
        </p:spPr>
        <p:txBody>
          <a:bodyPr wrap="none" rtlCol="0">
            <a:spAutoFit/>
          </a:bodyPr>
          <a:lstStyle/>
          <a:p>
            <a:pPr algn="ctr"/>
            <a:r>
              <a:rPr lang="en-IN" b="1" dirty="0" smtClean="0"/>
              <a:t>A Mini-Project based on</a:t>
            </a:r>
            <a:endParaRPr lang="en-US" b="1" dirty="0"/>
          </a:p>
        </p:txBody>
      </p:sp>
      <p:sp>
        <p:nvSpPr>
          <p:cNvPr id="14" name="Rectangle 13"/>
          <p:cNvSpPr/>
          <p:nvPr/>
        </p:nvSpPr>
        <p:spPr>
          <a:xfrm>
            <a:off x="762000" y="381000"/>
            <a:ext cx="8093376" cy="954107"/>
          </a:xfrm>
          <a:prstGeom prst="rect">
            <a:avLst/>
          </a:prstGeom>
          <a:noFill/>
        </p:spPr>
        <p:txBody>
          <a:bodyPr wrap="square" lIns="91440" tIns="45720" rIns="91440" bIns="45720">
            <a:spAutoFit/>
          </a:bodyPr>
          <a:lstStyle/>
          <a:p>
            <a:pPr algn="ctr"/>
            <a:r>
              <a:rPr lang="en-US" sz="2800" b="1" cap="none" spc="0" dirty="0" smtClean="0">
                <a:ln w="19050">
                  <a:solidFill>
                    <a:schemeClr val="tx2">
                      <a:tint val="1000"/>
                    </a:schemeClr>
                  </a:solidFill>
                  <a:prstDash val="solid"/>
                </a:ln>
                <a:solidFill>
                  <a:schemeClr val="accent2">
                    <a:lumMod val="60000"/>
                    <a:lumOff val="40000"/>
                  </a:schemeClr>
                </a:solidFill>
                <a:effectLst>
                  <a:outerShdw blurRad="50000" dist="50800" dir="7500000" algn="tl">
                    <a:srgbClr val="000000">
                      <a:shade val="5000"/>
                      <a:alpha val="35000"/>
                    </a:srgbClr>
                  </a:outerShdw>
                </a:effectLst>
              </a:rPr>
              <a:t>THE  NATIONAL  INSTITUTE  OF ENGINEERING , MYSURU</a:t>
            </a:r>
            <a:endParaRPr lang="en-US" sz="2800" b="1" cap="none" spc="0" dirty="0">
              <a:ln w="19050">
                <a:solidFill>
                  <a:schemeClr val="tx2">
                    <a:tint val="1000"/>
                  </a:schemeClr>
                </a:solidFill>
                <a:prstDash val="solid"/>
              </a:ln>
              <a:solidFill>
                <a:schemeClr val="accent2">
                  <a:lumMod val="60000"/>
                  <a:lumOff val="40000"/>
                </a:schemeClr>
              </a:solidFill>
              <a:effectLst>
                <a:outerShdw blurRad="50000" dist="50800" dir="7500000" algn="tl">
                  <a:srgbClr val="000000">
                    <a:shade val="5000"/>
                    <a:alpha val="35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8534400" cy="2862322"/>
          </a:xfrm>
          <a:prstGeom prst="rect">
            <a:avLst/>
          </a:prstGeom>
        </p:spPr>
        <p:txBody>
          <a:bodyPr wrap="square">
            <a:spAutoFit/>
          </a:bodyPr>
          <a:lstStyle/>
          <a:p>
            <a:r>
              <a:rPr lang="en-IN" dirty="0" smtClean="0"/>
              <a:t>	Using the ASCII table , we can convert the secret message into decimal values and then into binary: </a:t>
            </a:r>
            <a:r>
              <a:rPr lang="en-IN" b="1" dirty="0" smtClean="0"/>
              <a:t>0110100 0110101.</a:t>
            </a:r>
            <a:r>
              <a:rPr lang="en-IN" dirty="0" smtClean="0"/>
              <a:t>Now, we iterate over the pixel values one by one, after converting them to binary, we replace each least significant bit with that message bits sequentially (e.g. 225 is 11100001, we replace the last bit, the bit in the right (1) with the first data bit (0) and so on).This will only modify the pixel values by +1 or -1 which is not noticeable at all. The resulting pixel values after performing LSBS is as shown below:</a:t>
            </a:r>
          </a:p>
          <a:p>
            <a:endParaRPr lang="en-IN" dirty="0" smtClean="0"/>
          </a:p>
          <a:p>
            <a:r>
              <a:rPr lang="en-IN" b="1" dirty="0" smtClean="0"/>
              <a:t>[(224, 13, 99),(154, 3, 50),(98, 50, 15),(15, 54, 23),(154, 61, 87),(63, 30, 17),(1, 55, 19),(99, 81, 66),(219, 77, 91),(69, 39, 50),(18, 200, 33),(25, 54, 190)]</a:t>
            </a:r>
            <a:endParaRPr lang="en-IN" dirty="0"/>
          </a:p>
        </p:txBody>
      </p:sp>
      <p:sp>
        <p:nvSpPr>
          <p:cNvPr id="4" name="Rectangle 3"/>
          <p:cNvSpPr/>
          <p:nvPr/>
        </p:nvSpPr>
        <p:spPr>
          <a:xfrm>
            <a:off x="2362200" y="3581400"/>
            <a:ext cx="4071949" cy="769441"/>
          </a:xfrm>
          <a:prstGeom prst="rect">
            <a:avLst/>
          </a:prstGeom>
          <a:noFill/>
        </p:spPr>
        <p:txBody>
          <a:bodyPr wrap="none" lIns="91440" tIns="45720" rIns="91440" bIns="45720">
            <a:spAutoFit/>
          </a:bodyPr>
          <a:lstStyle/>
          <a:p>
            <a:pPr algn="ctr"/>
            <a:r>
              <a:rPr lang="en-IN" sz="4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Methodologies</a:t>
            </a:r>
            <a:endParaRPr lang="en-US" sz="4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5" name="TextBox 4"/>
          <p:cNvSpPr txBox="1"/>
          <p:nvPr/>
        </p:nvSpPr>
        <p:spPr>
          <a:xfrm>
            <a:off x="533400" y="4648200"/>
            <a:ext cx="7411709" cy="1200329"/>
          </a:xfrm>
          <a:prstGeom prst="rect">
            <a:avLst/>
          </a:prstGeom>
          <a:noFill/>
        </p:spPr>
        <p:txBody>
          <a:bodyPr wrap="none" rtlCol="0">
            <a:spAutoFit/>
          </a:bodyPr>
          <a:lstStyle/>
          <a:p>
            <a:pPr>
              <a:buFont typeface="Wingdings" pitchFamily="2" charset="2"/>
              <a:buChar char="v"/>
            </a:pPr>
            <a:r>
              <a:rPr lang="en-IN" sz="2400" b="1" dirty="0" smtClean="0"/>
              <a:t> Stegit</a:t>
            </a:r>
            <a:r>
              <a:rPr lang="en-IN" sz="2400" dirty="0" smtClean="0"/>
              <a:t> </a:t>
            </a:r>
            <a:r>
              <a:rPr lang="en-IN" dirty="0" smtClean="0">
                <a:latin typeface="Calibri" pitchFamily="34" charset="0"/>
              </a:rPr>
              <a:t>, a graphical user interface .</a:t>
            </a:r>
          </a:p>
          <a:p>
            <a:pPr>
              <a:buFont typeface="Wingdings" pitchFamily="2" charset="2"/>
              <a:buChar char="v"/>
            </a:pPr>
            <a:r>
              <a:rPr lang="en-IN" sz="2400" dirty="0" smtClean="0"/>
              <a:t> </a:t>
            </a:r>
            <a:r>
              <a:rPr lang="en-IN" sz="2400" b="1" dirty="0" smtClean="0"/>
              <a:t>Sqlite3 </a:t>
            </a:r>
            <a:r>
              <a:rPr lang="en-IN" dirty="0" smtClean="0"/>
              <a:t>,</a:t>
            </a:r>
            <a:r>
              <a:rPr lang="en-IN" sz="2400" dirty="0" smtClean="0"/>
              <a:t>  </a:t>
            </a:r>
            <a:r>
              <a:rPr lang="en-IN" dirty="0" smtClean="0">
                <a:latin typeface="Calibri" pitchFamily="34" charset="0"/>
              </a:rPr>
              <a:t>a C library that provides a lightweight disk-based database .</a:t>
            </a:r>
            <a:endParaRPr lang="en-IN" b="1" dirty="0" smtClean="0">
              <a:latin typeface="Calibri" pitchFamily="34" charset="0"/>
            </a:endParaRPr>
          </a:p>
          <a:p>
            <a:pPr>
              <a:buFont typeface="Wingdings" pitchFamily="2" charset="2"/>
              <a:buChar char="v"/>
            </a:pPr>
            <a:r>
              <a:rPr lang="en-IN" sz="2400" dirty="0" smtClean="0"/>
              <a:t> </a:t>
            </a:r>
            <a:r>
              <a:rPr lang="en-IN" sz="2400" b="1" dirty="0" smtClean="0"/>
              <a:t>LSB algorithm </a:t>
            </a:r>
            <a:r>
              <a:rPr lang="en-IN" dirty="0" smtClean="0">
                <a:latin typeface="Calibri" pitchFamily="34" charset="0"/>
              </a:rPr>
              <a:t>, an algorithm for encoding and decoding images .</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55199" y="228600"/>
            <a:ext cx="3929281" cy="769441"/>
          </a:xfrm>
          <a:prstGeom prst="rect">
            <a:avLst/>
          </a:prstGeom>
          <a:noFill/>
        </p:spPr>
        <p:txBody>
          <a:bodyPr wrap="none" lIns="91440" tIns="45720" rIns="91440" bIns="45720">
            <a:spAutoFit/>
          </a:bodyPr>
          <a:lstStyle/>
          <a:p>
            <a:pPr algn="ctr"/>
            <a:r>
              <a:rPr lang="en-US" sz="4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System design</a:t>
            </a:r>
            <a:endParaRPr lang="en-US" sz="4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TextBox 2"/>
          <p:cNvSpPr txBox="1"/>
          <p:nvPr/>
        </p:nvSpPr>
        <p:spPr>
          <a:xfrm>
            <a:off x="381000" y="1143000"/>
            <a:ext cx="8281434" cy="646331"/>
          </a:xfrm>
          <a:prstGeom prst="rect">
            <a:avLst/>
          </a:prstGeom>
          <a:noFill/>
        </p:spPr>
        <p:txBody>
          <a:bodyPr wrap="none" rtlCol="0">
            <a:spAutoFit/>
          </a:bodyPr>
          <a:lstStyle/>
          <a:p>
            <a:pPr>
              <a:buFont typeface="Wingdings" pitchFamily="2" charset="2"/>
              <a:buChar char="v"/>
            </a:pPr>
            <a:r>
              <a:rPr lang="en-IN" dirty="0" smtClean="0"/>
              <a:t> Developing a GUI called  </a:t>
            </a:r>
            <a:r>
              <a:rPr lang="en-IN" b="1" dirty="0" smtClean="0"/>
              <a:t>STEGIT</a:t>
            </a:r>
            <a:r>
              <a:rPr lang="en-IN" dirty="0" smtClean="0"/>
              <a:t> program using codes in python language </a:t>
            </a:r>
          </a:p>
          <a:p>
            <a:r>
              <a:rPr lang="en-IN" dirty="0" smtClean="0"/>
              <a:t>and  Tkinter library functions .</a:t>
            </a:r>
            <a:endParaRPr lang="en-US" dirty="0"/>
          </a:p>
        </p:txBody>
      </p:sp>
      <p:pic>
        <p:nvPicPr>
          <p:cNvPr id="6" name="Picture 5" descr="Capture.PNG"/>
          <p:cNvPicPr>
            <a:picLocks noChangeAspect="1"/>
          </p:cNvPicPr>
          <p:nvPr/>
        </p:nvPicPr>
        <p:blipFill>
          <a:blip r:embed="rId2" cstate="print"/>
          <a:stretch>
            <a:fillRect/>
          </a:stretch>
        </p:blipFill>
        <p:spPr>
          <a:xfrm>
            <a:off x="457200" y="1905000"/>
            <a:ext cx="3581400" cy="1524000"/>
          </a:xfrm>
          <a:prstGeom prst="rect">
            <a:avLst/>
          </a:prstGeom>
        </p:spPr>
      </p:pic>
      <p:pic>
        <p:nvPicPr>
          <p:cNvPr id="7" name="Picture 6" descr="2.PNG"/>
          <p:cNvPicPr>
            <a:picLocks noChangeAspect="1"/>
          </p:cNvPicPr>
          <p:nvPr/>
        </p:nvPicPr>
        <p:blipFill>
          <a:blip r:embed="rId3" cstate="print"/>
          <a:stretch>
            <a:fillRect/>
          </a:stretch>
        </p:blipFill>
        <p:spPr>
          <a:xfrm>
            <a:off x="2819400" y="3657600"/>
            <a:ext cx="5943600" cy="2743200"/>
          </a:xfrm>
          <a:prstGeom prst="rect">
            <a:avLst/>
          </a:prstGeom>
        </p:spPr>
      </p:pic>
      <p:sp>
        <p:nvSpPr>
          <p:cNvPr id="8" name="TextBox 7"/>
          <p:cNvSpPr txBox="1"/>
          <p:nvPr/>
        </p:nvSpPr>
        <p:spPr>
          <a:xfrm>
            <a:off x="3200400" y="6488668"/>
            <a:ext cx="1944763" cy="369332"/>
          </a:xfrm>
          <a:prstGeom prst="rect">
            <a:avLst/>
          </a:prstGeom>
          <a:noFill/>
        </p:spPr>
        <p:txBody>
          <a:bodyPr wrap="none" rtlCol="0">
            <a:spAutoFit/>
          </a:bodyPr>
          <a:lstStyle/>
          <a:p>
            <a:r>
              <a:rPr lang="en-IN" i="1" dirty="0" smtClean="0"/>
              <a:t>Expected outcomes</a:t>
            </a:r>
            <a:endParaRPr lang="en-US" i="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0b817f0-5a55-4fc6-aed7-6f06c7145956.jpg"/>
          <p:cNvPicPr>
            <a:picLocks noChangeAspect="1"/>
          </p:cNvPicPr>
          <p:nvPr/>
        </p:nvPicPr>
        <p:blipFill>
          <a:blip r:embed="rId2" cstate="print"/>
          <a:stretch>
            <a:fillRect/>
          </a:stretch>
        </p:blipFill>
        <p:spPr>
          <a:xfrm>
            <a:off x="0" y="-228600"/>
            <a:ext cx="9144000" cy="7086600"/>
          </a:xfrm>
          <a:prstGeom prst="rect">
            <a:avLst/>
          </a:prstGeom>
        </p:spPr>
      </p:pic>
      <p:sp>
        <p:nvSpPr>
          <p:cNvPr id="2" name="TextBox 1"/>
          <p:cNvSpPr txBox="1"/>
          <p:nvPr/>
        </p:nvSpPr>
        <p:spPr>
          <a:xfrm>
            <a:off x="304800" y="228600"/>
            <a:ext cx="4136069" cy="461665"/>
          </a:xfrm>
          <a:prstGeom prst="rect">
            <a:avLst/>
          </a:prstGeom>
          <a:noFill/>
        </p:spPr>
        <p:txBody>
          <a:bodyPr wrap="none" rtlCol="0">
            <a:spAutoFit/>
          </a:bodyPr>
          <a:lstStyle/>
          <a:p>
            <a:r>
              <a:rPr lang="en-IN" sz="2400" b="1" i="1" dirty="0" smtClean="0"/>
              <a:t>Procedure to use the system :</a:t>
            </a:r>
            <a:endParaRPr lang="en-US" sz="2400" b="1" i="1" dirty="0"/>
          </a:p>
        </p:txBody>
      </p:sp>
      <p:sp>
        <p:nvSpPr>
          <p:cNvPr id="30722" name="AutoShape 2" descr="blob:https://web.whatsapp.com/f0b817f0-5a55-4fc6-aed7-6f06c714595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343400" y="2667000"/>
            <a:ext cx="990600" cy="276999"/>
          </a:xfrm>
          <a:prstGeom prst="rect">
            <a:avLst/>
          </a:prstGeom>
          <a:noFill/>
        </p:spPr>
        <p:txBody>
          <a:bodyPr wrap="square" rtlCol="0">
            <a:spAutoFit/>
          </a:bodyPr>
          <a:lstStyle/>
          <a:p>
            <a:r>
              <a:rPr lang="en-IN" sz="1200" dirty="0" smtClean="0"/>
              <a:t>Credentials</a:t>
            </a:r>
            <a:r>
              <a:rPr lang="en-IN" sz="1100" dirty="0" smtClean="0"/>
              <a:t> </a:t>
            </a:r>
            <a:endParaRPr lang="en-US" sz="1100" dirty="0"/>
          </a:p>
        </p:txBody>
      </p:sp>
      <p:sp>
        <p:nvSpPr>
          <p:cNvPr id="7" name="TextBox 6"/>
          <p:cNvSpPr txBox="1"/>
          <p:nvPr/>
        </p:nvSpPr>
        <p:spPr>
          <a:xfrm>
            <a:off x="4876800" y="2971800"/>
            <a:ext cx="445956" cy="307777"/>
          </a:xfrm>
          <a:prstGeom prst="rect">
            <a:avLst/>
          </a:prstGeom>
          <a:noFill/>
        </p:spPr>
        <p:txBody>
          <a:bodyPr wrap="none" rtlCol="0">
            <a:spAutoFit/>
          </a:bodyPr>
          <a:lstStyle/>
          <a:p>
            <a:r>
              <a:rPr lang="en-IN" sz="1400" dirty="0" smtClean="0"/>
              <a:t>yes</a:t>
            </a:r>
            <a:endParaRPr lang="en-US" sz="1400" dirty="0"/>
          </a:p>
        </p:txBody>
      </p:sp>
      <p:sp>
        <p:nvSpPr>
          <p:cNvPr id="16" name="Freeform 15"/>
          <p:cNvSpPr/>
          <p:nvPr/>
        </p:nvSpPr>
        <p:spPr>
          <a:xfrm>
            <a:off x="5991367" y="2129051"/>
            <a:ext cx="1064526" cy="627797"/>
          </a:xfrm>
          <a:custGeom>
            <a:avLst/>
            <a:gdLst>
              <a:gd name="connsiteX0" fmla="*/ 0 w 1064526"/>
              <a:gd name="connsiteY0" fmla="*/ 627797 h 627797"/>
              <a:gd name="connsiteX1" fmla="*/ 1064526 w 1064526"/>
              <a:gd name="connsiteY1" fmla="*/ 627797 h 627797"/>
              <a:gd name="connsiteX2" fmla="*/ 1064526 w 1064526"/>
              <a:gd name="connsiteY2" fmla="*/ 627797 h 627797"/>
              <a:gd name="connsiteX3" fmla="*/ 1050878 w 1064526"/>
              <a:gd name="connsiteY3" fmla="*/ 0 h 627797"/>
            </a:gdLst>
            <a:ahLst/>
            <a:cxnLst>
              <a:cxn ang="0">
                <a:pos x="connsiteX0" y="connsiteY0"/>
              </a:cxn>
              <a:cxn ang="0">
                <a:pos x="connsiteX1" y="connsiteY1"/>
              </a:cxn>
              <a:cxn ang="0">
                <a:pos x="connsiteX2" y="connsiteY2"/>
              </a:cxn>
              <a:cxn ang="0">
                <a:pos x="connsiteX3" y="connsiteY3"/>
              </a:cxn>
            </a:cxnLst>
            <a:rect l="l" t="t" r="r" b="b"/>
            <a:pathLst>
              <a:path w="1064526" h="627797">
                <a:moveTo>
                  <a:pt x="0" y="627797"/>
                </a:moveTo>
                <a:lnTo>
                  <a:pt x="1064526" y="627797"/>
                </a:lnTo>
                <a:lnTo>
                  <a:pt x="1064526" y="627797"/>
                </a:lnTo>
                <a:lnTo>
                  <a:pt x="1050878" y="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Straight Connector 18"/>
          <p:cNvCxnSpPr>
            <a:stCxn id="16" idx="3"/>
          </p:cNvCxnSpPr>
          <p:nvPr/>
        </p:nvCxnSpPr>
        <p:spPr>
          <a:xfrm flipH="1">
            <a:off x="5715000" y="2129051"/>
            <a:ext cx="1327245" cy="45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086600" y="2286000"/>
            <a:ext cx="386644" cy="307777"/>
          </a:xfrm>
          <a:prstGeom prst="rect">
            <a:avLst/>
          </a:prstGeom>
          <a:noFill/>
        </p:spPr>
        <p:txBody>
          <a:bodyPr wrap="none" rtlCol="0">
            <a:spAutoFit/>
          </a:bodyPr>
          <a:lstStyle/>
          <a:p>
            <a:r>
              <a:rPr lang="en-IN" sz="1400" dirty="0" smtClean="0"/>
              <a:t>no</a:t>
            </a:r>
            <a:endParaRPr lang="en-US" sz="1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4200" y="76200"/>
            <a:ext cx="2230168" cy="769441"/>
          </a:xfrm>
          <a:prstGeom prst="rect">
            <a:avLst/>
          </a:prstGeom>
        </p:spPr>
        <p:txBody>
          <a:bodyPr wrap="square">
            <a:spAutoFit/>
          </a:bodyPr>
          <a:lstStyle/>
          <a:p>
            <a:pPr algn="ctr"/>
            <a:r>
              <a:rPr lang="en-IN" sz="4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codes</a:t>
            </a:r>
            <a:endParaRPr 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57" y="1219200"/>
            <a:ext cx="8458200" cy="4755416"/>
          </a:xfrm>
          <a:prstGeom prst="rect">
            <a:avLst/>
          </a:prstGeom>
        </p:spPr>
      </p:pic>
    </p:spTree>
    <p:extLst>
      <p:ext uri="{BB962C8B-B14F-4D97-AF65-F5344CB8AC3E}">
        <p14:creationId xmlns:p14="http://schemas.microsoft.com/office/powerpoint/2010/main" val="19225830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762000"/>
            <a:ext cx="8458200" cy="4932694"/>
          </a:xfrm>
          <a:prstGeom prst="rect">
            <a:avLst/>
          </a:prstGeom>
        </p:spPr>
      </p:pic>
    </p:spTree>
    <p:extLst>
      <p:ext uri="{BB962C8B-B14F-4D97-AF65-F5344CB8AC3E}">
        <p14:creationId xmlns:p14="http://schemas.microsoft.com/office/powerpoint/2010/main" val="8189728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219200"/>
            <a:ext cx="7848600" cy="5444729"/>
          </a:xfrm>
          <a:prstGeom prst="rect">
            <a:avLst/>
          </a:prstGeom>
        </p:spPr>
      </p:pic>
      <p:sp>
        <p:nvSpPr>
          <p:cNvPr id="3" name="Rectangle 2"/>
          <p:cNvSpPr/>
          <p:nvPr/>
        </p:nvSpPr>
        <p:spPr>
          <a:xfrm>
            <a:off x="2209800" y="228600"/>
            <a:ext cx="3991798" cy="769441"/>
          </a:xfrm>
          <a:prstGeom prst="rect">
            <a:avLst/>
          </a:prstGeom>
        </p:spPr>
        <p:txBody>
          <a:bodyPr wrap="none">
            <a:spAutoFit/>
          </a:bodyPr>
          <a:lstStyle/>
          <a:p>
            <a:pPr algn="ctr"/>
            <a:r>
              <a:rPr lang="en-US" sz="4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Sample output</a:t>
            </a:r>
            <a:endParaRPr 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30843710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475" y="990600"/>
            <a:ext cx="8301926" cy="5007428"/>
          </a:xfrm>
          <a:prstGeom prst="rect">
            <a:avLst/>
          </a:prstGeom>
        </p:spPr>
      </p:pic>
    </p:spTree>
    <p:extLst>
      <p:ext uri="{BB962C8B-B14F-4D97-AF65-F5344CB8AC3E}">
        <p14:creationId xmlns:p14="http://schemas.microsoft.com/office/powerpoint/2010/main" val="29227239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826" y="990600"/>
            <a:ext cx="8435974" cy="5018338"/>
          </a:xfrm>
          <a:prstGeom prst="rect">
            <a:avLst/>
          </a:prstGeom>
        </p:spPr>
      </p:pic>
    </p:spTree>
    <p:extLst>
      <p:ext uri="{BB962C8B-B14F-4D97-AF65-F5344CB8AC3E}">
        <p14:creationId xmlns:p14="http://schemas.microsoft.com/office/powerpoint/2010/main" val="42488948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7000" y="228600"/>
            <a:ext cx="3225562" cy="769441"/>
          </a:xfrm>
          <a:prstGeom prst="rect">
            <a:avLst/>
          </a:prstGeom>
          <a:noFill/>
        </p:spPr>
        <p:txBody>
          <a:bodyPr wrap="none" lIns="91440" tIns="45720" rIns="91440" bIns="45720">
            <a:spAutoFit/>
          </a:bodyPr>
          <a:lstStyle/>
          <a:p>
            <a:pPr algn="ctr"/>
            <a:r>
              <a:rPr lang="en-US" sz="4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Advantages</a:t>
            </a:r>
            <a:endParaRPr lang="en-US" sz="4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Rectangle 2"/>
          <p:cNvSpPr/>
          <p:nvPr/>
        </p:nvSpPr>
        <p:spPr>
          <a:xfrm>
            <a:off x="381000" y="1295400"/>
            <a:ext cx="8305800" cy="1754326"/>
          </a:xfrm>
          <a:prstGeom prst="rect">
            <a:avLst/>
          </a:prstGeom>
        </p:spPr>
        <p:txBody>
          <a:bodyPr wrap="square">
            <a:spAutoFit/>
          </a:bodyPr>
          <a:lstStyle/>
          <a:p>
            <a:pPr>
              <a:buFont typeface="Wingdings" pitchFamily="2" charset="2"/>
              <a:buChar char="v"/>
            </a:pPr>
            <a:r>
              <a:rPr lang="en-IN" dirty="0" smtClean="0"/>
              <a:t> Difficult to detect by someone who doesn't know about this </a:t>
            </a:r>
          </a:p>
          <a:p>
            <a:r>
              <a:rPr lang="en-IN" dirty="0" smtClean="0"/>
              <a:t>communication, whether the transaction is taking place or not. </a:t>
            </a:r>
          </a:p>
          <a:p>
            <a:pPr>
              <a:buFont typeface="Wingdings" pitchFamily="2" charset="2"/>
              <a:buChar char="v"/>
            </a:pPr>
            <a:r>
              <a:rPr lang="en-IN" dirty="0" smtClean="0"/>
              <a:t>  In order to view the hidden message user should have to enter the secret </a:t>
            </a:r>
          </a:p>
          <a:p>
            <a:r>
              <a:rPr lang="en-IN" dirty="0" smtClean="0"/>
              <a:t>key which was generated using the steganographic algorithm. </a:t>
            </a:r>
          </a:p>
          <a:p>
            <a:pPr>
              <a:buFont typeface="Wingdings" pitchFamily="2" charset="2"/>
              <a:buChar char="v"/>
            </a:pPr>
            <a:r>
              <a:rPr lang="en-IN" dirty="0" smtClean="0"/>
              <a:t> Easy to implement with the help of LSB algorithm. </a:t>
            </a:r>
          </a:p>
          <a:p>
            <a:pPr>
              <a:buFont typeface="Wingdings" pitchFamily="2" charset="2"/>
              <a:buChar char="v"/>
            </a:pPr>
            <a:r>
              <a:rPr lang="en-IN" dirty="0" smtClean="0"/>
              <a:t> Can be used in arm forces and intelligence agencies. </a:t>
            </a:r>
            <a:endParaRPr lang="en-US" dirty="0"/>
          </a:p>
        </p:txBody>
      </p:sp>
      <p:sp>
        <p:nvSpPr>
          <p:cNvPr id="4" name="Rectangle 3"/>
          <p:cNvSpPr/>
          <p:nvPr/>
        </p:nvSpPr>
        <p:spPr>
          <a:xfrm>
            <a:off x="2819400" y="3276600"/>
            <a:ext cx="3097323" cy="769441"/>
          </a:xfrm>
          <a:prstGeom prst="rect">
            <a:avLst/>
          </a:prstGeom>
          <a:noFill/>
        </p:spPr>
        <p:txBody>
          <a:bodyPr wrap="none" lIns="91440" tIns="45720" rIns="91440" bIns="45720">
            <a:spAutoFit/>
          </a:bodyPr>
          <a:lstStyle/>
          <a:p>
            <a:pPr algn="ctr"/>
            <a:r>
              <a:rPr lang="en-IN" sz="4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Drawbacks</a:t>
            </a:r>
            <a:endParaRPr lang="en-US" sz="4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5" name="Rectangle 4"/>
          <p:cNvSpPr/>
          <p:nvPr/>
        </p:nvSpPr>
        <p:spPr>
          <a:xfrm>
            <a:off x="457200" y="4114800"/>
            <a:ext cx="8077200" cy="2308324"/>
          </a:xfrm>
          <a:prstGeom prst="rect">
            <a:avLst/>
          </a:prstGeom>
        </p:spPr>
        <p:txBody>
          <a:bodyPr wrap="square">
            <a:spAutoFit/>
          </a:bodyPr>
          <a:lstStyle/>
          <a:p>
            <a:pPr>
              <a:buFont typeface="Wingdings" pitchFamily="2" charset="2"/>
              <a:buChar char="v"/>
            </a:pPr>
            <a:r>
              <a:rPr lang="en-IN" dirty="0" smtClean="0"/>
              <a:t> Sender and receiver should have the same software to encrypt or </a:t>
            </a:r>
          </a:p>
          <a:p>
            <a:r>
              <a:rPr lang="en-IN" dirty="0" smtClean="0"/>
              <a:t>decrypt message. </a:t>
            </a:r>
          </a:p>
          <a:p>
            <a:pPr>
              <a:buFont typeface="Wingdings" pitchFamily="2" charset="2"/>
              <a:buChar char="v"/>
            </a:pPr>
            <a:r>
              <a:rPr lang="en-IN" dirty="0" smtClean="0"/>
              <a:t> If encryption key is lost, then important information will be lost too. </a:t>
            </a:r>
          </a:p>
          <a:p>
            <a:pPr>
              <a:buFont typeface="Wingdings" pitchFamily="2" charset="2"/>
              <a:buChar char="v"/>
            </a:pPr>
            <a:r>
              <a:rPr lang="en-IN" dirty="0" smtClean="0"/>
              <a:t> The cover image used should have size greater than the message </a:t>
            </a:r>
          </a:p>
          <a:p>
            <a:r>
              <a:rPr lang="en-IN" dirty="0" smtClean="0"/>
              <a:t>bytes. </a:t>
            </a:r>
          </a:p>
          <a:p>
            <a:pPr>
              <a:buFont typeface="Wingdings" pitchFamily="2" charset="2"/>
              <a:buChar char="v"/>
            </a:pPr>
            <a:r>
              <a:rPr lang="en-IN" dirty="0" smtClean="0"/>
              <a:t> Hidden information can be viewed by attackers if proper encryption </a:t>
            </a:r>
          </a:p>
          <a:p>
            <a:r>
              <a:rPr lang="en-IN" dirty="0" smtClean="0"/>
              <a:t>algorithm used. </a:t>
            </a:r>
          </a:p>
          <a:p>
            <a:pPr>
              <a:buFont typeface="Wingdings" pitchFamily="2" charset="2"/>
              <a:buChar char="v"/>
            </a:pPr>
            <a:r>
              <a:rPr lang="en-IN" dirty="0" smtClean="0"/>
              <a:t> Encryption may effect luminance of the cover image.</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8400" y="457200"/>
            <a:ext cx="3645550" cy="769441"/>
          </a:xfrm>
          <a:prstGeom prst="rect">
            <a:avLst/>
          </a:prstGeom>
          <a:noFill/>
        </p:spPr>
        <p:txBody>
          <a:bodyPr wrap="none" lIns="91440" tIns="45720" rIns="91440" bIns="45720">
            <a:spAutoFit/>
          </a:bodyPr>
          <a:lstStyle/>
          <a:p>
            <a:pPr algn="ctr"/>
            <a:r>
              <a:rPr lang="en-US" sz="4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Applications </a:t>
            </a:r>
            <a:endParaRPr lang="en-US" sz="4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Rectangle 2"/>
          <p:cNvSpPr/>
          <p:nvPr/>
        </p:nvSpPr>
        <p:spPr>
          <a:xfrm>
            <a:off x="685800" y="2274838"/>
            <a:ext cx="7620000" cy="2128853"/>
          </a:xfrm>
          <a:prstGeom prst="rect">
            <a:avLst/>
          </a:prstGeom>
        </p:spPr>
        <p:txBody>
          <a:bodyPr wrap="square">
            <a:spAutoFit/>
          </a:bodyPr>
          <a:lstStyle/>
          <a:p>
            <a:pPr>
              <a:lnSpc>
                <a:spcPct val="150000"/>
              </a:lnSpc>
              <a:buFont typeface="Wingdings" pitchFamily="2" charset="2"/>
              <a:buChar char="v"/>
            </a:pPr>
            <a:r>
              <a:rPr lang="en-IN" b="1" dirty="0" smtClean="0"/>
              <a:t>Intelligence Agencies: </a:t>
            </a:r>
            <a:r>
              <a:rPr lang="en-IN" dirty="0" smtClean="0"/>
              <a:t>security of person's private information . </a:t>
            </a:r>
          </a:p>
          <a:p>
            <a:pPr>
              <a:lnSpc>
                <a:spcPct val="150000"/>
              </a:lnSpc>
              <a:buFont typeface="Wingdings" pitchFamily="2" charset="2"/>
              <a:buChar char="v"/>
            </a:pPr>
            <a:r>
              <a:rPr lang="en-IN" dirty="0" smtClean="0"/>
              <a:t> </a:t>
            </a:r>
            <a:r>
              <a:rPr lang="en-IN" b="1" dirty="0" smtClean="0"/>
              <a:t>Government Agencies: </a:t>
            </a:r>
            <a:r>
              <a:rPr lang="en-IN" dirty="0" smtClean="0"/>
              <a:t>store critical data like criminal record .</a:t>
            </a:r>
          </a:p>
          <a:p>
            <a:pPr>
              <a:lnSpc>
                <a:spcPct val="150000"/>
              </a:lnSpc>
              <a:buFont typeface="Wingdings" pitchFamily="2" charset="2"/>
              <a:buChar char="v"/>
            </a:pPr>
            <a:r>
              <a:rPr lang="en-IN" b="1" dirty="0" smtClean="0"/>
              <a:t>Smart identity cards: </a:t>
            </a:r>
            <a:r>
              <a:rPr lang="en-IN" dirty="0" smtClean="0"/>
              <a:t>personal information is embedded into photo .</a:t>
            </a:r>
          </a:p>
          <a:p>
            <a:pPr>
              <a:lnSpc>
                <a:spcPct val="150000"/>
              </a:lnSpc>
              <a:buFont typeface="Wingdings" pitchFamily="2" charset="2"/>
              <a:buChar char="v"/>
            </a:pPr>
            <a:r>
              <a:rPr lang="en-IN" b="1" dirty="0" smtClean="0"/>
              <a:t>Defence organisation</a:t>
            </a:r>
            <a:r>
              <a:rPr lang="en-IN" dirty="0" smtClean="0"/>
              <a:t>: security from enemies .</a:t>
            </a:r>
          </a:p>
          <a:p>
            <a:pPr>
              <a:lnSpc>
                <a:spcPct val="150000"/>
              </a:lnSpc>
              <a:buFont typeface="Wingdings" pitchFamily="2" charset="2"/>
              <a:buChar char="v"/>
            </a:pPr>
            <a:r>
              <a:rPr lang="en-IN" b="1" dirty="0" smtClean="0"/>
              <a:t>Medical: </a:t>
            </a:r>
            <a:r>
              <a:rPr lang="en-IN" dirty="0" smtClean="0"/>
              <a:t>patient's details are embedded within image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447800"/>
            <a:ext cx="8382000" cy="5078313"/>
          </a:xfrm>
          <a:prstGeom prst="rect">
            <a:avLst/>
          </a:prstGeom>
        </p:spPr>
        <p:txBody>
          <a:bodyPr wrap="square" spcCol="91440">
            <a:spAutoFit/>
          </a:bodyPr>
          <a:lstStyle/>
          <a:p>
            <a:pPr>
              <a:buFont typeface="Wingdings" pitchFamily="2" charset="2"/>
              <a:buChar char="v"/>
            </a:pPr>
            <a:r>
              <a:rPr lang="en-IN" dirty="0" smtClean="0"/>
              <a:t> </a:t>
            </a:r>
            <a:r>
              <a:rPr lang="en-IN" dirty="0" smtClean="0">
                <a:latin typeface="Calibri" pitchFamily="34" charset="0"/>
                <a:cs typeface="Arial" pitchFamily="34" charset="0"/>
              </a:rPr>
              <a:t>Steganography is the art of hiding the fact that communication is taking place, by hiding information in other information. Many diﬀerent carrier ﬁle formats can be used, but digital images are the most popular because of their frequency on the Internet. For hiding secret information in images, there exists a large variety of steganography techniques some are more complex than others and all of them have respective strong and weak points. Diﬀerent applications have diﬀerent requirements of the steganography technique used .</a:t>
            </a:r>
          </a:p>
          <a:p>
            <a:endParaRPr lang="en-IN" dirty="0" smtClean="0">
              <a:latin typeface="Calibri" pitchFamily="34" charset="0"/>
              <a:cs typeface="Arial" pitchFamily="34" charset="0"/>
            </a:endParaRPr>
          </a:p>
          <a:p>
            <a:pPr>
              <a:buFont typeface="Wingdings" pitchFamily="2" charset="2"/>
              <a:buChar char="v"/>
            </a:pPr>
            <a:r>
              <a:rPr lang="en-IN" dirty="0" smtClean="0">
                <a:latin typeface="Calibri" pitchFamily="34" charset="0"/>
                <a:cs typeface="Arial" pitchFamily="34" charset="0"/>
              </a:rPr>
              <a:t> This project hides the message with in the image . For a more secure approach, the project it allows user to choose the bits for replacement with LSB replacement from the image. sender select the cover image with the secret text or text ﬁle and hide it in to the image with the bit replacement choice, it help to generate the secure stego image .the stego image is sent to the destination with the help of private or public communication network . on the other side i.e. receiver. receiver download the stego image and using the software retrieve the secret text hidden in the stego image .</a:t>
            </a:r>
          </a:p>
          <a:p>
            <a:endParaRPr lang="en-IN" dirty="0" smtClean="0">
              <a:latin typeface="Calibri" pitchFamily="34" charset="0"/>
              <a:cs typeface="Arial" pitchFamily="34" charset="0"/>
            </a:endParaRPr>
          </a:p>
          <a:p>
            <a:pPr>
              <a:buFont typeface="Wingdings" pitchFamily="2" charset="2"/>
              <a:buChar char="v"/>
            </a:pPr>
            <a:r>
              <a:rPr lang="en-IN" dirty="0" smtClean="0">
                <a:latin typeface="Calibri" pitchFamily="34" charset="0"/>
                <a:cs typeface="Arial" pitchFamily="34" charset="0"/>
              </a:rPr>
              <a:t> So , this is a demonstrative program done using python language along with GUI interface called as STEGIT .</a:t>
            </a:r>
            <a:endParaRPr lang="en-US" dirty="0">
              <a:latin typeface="Calibri" pitchFamily="34" charset="0"/>
              <a:cs typeface="Arial" pitchFamily="34" charset="0"/>
            </a:endParaRPr>
          </a:p>
        </p:txBody>
      </p:sp>
      <p:sp>
        <p:nvSpPr>
          <p:cNvPr id="3" name="Rectangle 2"/>
          <p:cNvSpPr/>
          <p:nvPr/>
        </p:nvSpPr>
        <p:spPr>
          <a:xfrm>
            <a:off x="-1909572" y="457200"/>
            <a:ext cx="7231467" cy="769441"/>
          </a:xfrm>
          <a:prstGeom prst="rect">
            <a:avLst/>
          </a:prstGeom>
          <a:noFill/>
        </p:spPr>
        <p:txBody>
          <a:bodyPr wrap="none" lIns="91440" tIns="45720" rIns="91440" bIns="45720">
            <a:spAutoFit/>
          </a:bodyPr>
          <a:lstStyle/>
          <a:p>
            <a:pPr algn="ctr"/>
            <a:r>
              <a:rPr lang="en-US" sz="4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US" sz="4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US" sz="4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Abstract</a:t>
            </a:r>
            <a:endParaRPr lang="en-US" sz="4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7000" y="152400"/>
            <a:ext cx="3129382" cy="769441"/>
          </a:xfrm>
          <a:prstGeom prst="rect">
            <a:avLst/>
          </a:prstGeom>
          <a:noFill/>
        </p:spPr>
        <p:txBody>
          <a:bodyPr wrap="none" lIns="91440" tIns="45720" rIns="91440" bIns="45720">
            <a:spAutoFit/>
          </a:bodyPr>
          <a:lstStyle/>
          <a:p>
            <a:pPr algn="ctr"/>
            <a:r>
              <a:rPr lang="en-US" sz="4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Conclusion</a:t>
            </a:r>
            <a:endParaRPr lang="en-US" sz="4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Rectangle 2"/>
          <p:cNvSpPr/>
          <p:nvPr/>
        </p:nvSpPr>
        <p:spPr>
          <a:xfrm>
            <a:off x="304800" y="990600"/>
            <a:ext cx="8382000" cy="2862322"/>
          </a:xfrm>
          <a:prstGeom prst="rect">
            <a:avLst/>
          </a:prstGeom>
        </p:spPr>
        <p:txBody>
          <a:bodyPr wrap="square">
            <a:spAutoFit/>
          </a:bodyPr>
          <a:lstStyle/>
          <a:p>
            <a:pPr>
              <a:buFont typeface="Wingdings" pitchFamily="2" charset="2"/>
              <a:buChar char="v"/>
            </a:pPr>
            <a:r>
              <a:rPr lang="en-IN" dirty="0" smtClean="0"/>
              <a:t>Although only some of the main image steganographic techniques were discussed in this document, one can see that there exists a large selection of approaches to hiding information in images. All the major image file formats have different methods of hiding messages, with different strong and weak points respectively.</a:t>
            </a:r>
          </a:p>
          <a:p>
            <a:pPr>
              <a:buFont typeface="Wingdings" pitchFamily="2" charset="2"/>
              <a:buChar char="v"/>
            </a:pPr>
            <a:r>
              <a:rPr lang="en-IN" dirty="0" smtClean="0"/>
              <a:t>Used the Least Significant Bit algorithm in this project for developing the application which is faster and reliable and compression ratio is moderate compared to other algorithms. </a:t>
            </a:r>
          </a:p>
          <a:p>
            <a:pPr>
              <a:buFont typeface="Wingdings" pitchFamily="2" charset="2"/>
              <a:buChar char="v"/>
            </a:pPr>
            <a:r>
              <a:rPr lang="en-IN" dirty="0" smtClean="0"/>
              <a:t>Using python language makes easy for developing GUI and the LSB algorithm for encrypting and decrypting the information .</a:t>
            </a:r>
            <a:endParaRPr lang="en-US" dirty="0"/>
          </a:p>
        </p:txBody>
      </p:sp>
      <p:sp>
        <p:nvSpPr>
          <p:cNvPr id="4" name="Rectangle 3"/>
          <p:cNvSpPr/>
          <p:nvPr/>
        </p:nvSpPr>
        <p:spPr>
          <a:xfrm>
            <a:off x="1219200" y="3962400"/>
            <a:ext cx="6563015" cy="769441"/>
          </a:xfrm>
          <a:prstGeom prst="rect">
            <a:avLst/>
          </a:prstGeom>
          <a:noFill/>
        </p:spPr>
        <p:txBody>
          <a:bodyPr wrap="none" lIns="91440" tIns="45720" rIns="91440" bIns="45720">
            <a:spAutoFit/>
          </a:bodyPr>
          <a:lstStyle/>
          <a:p>
            <a:pPr algn="ctr"/>
            <a:r>
              <a:rPr lang="en-IN" sz="4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Future Recommendation</a:t>
            </a:r>
            <a:endParaRPr lang="en-US" sz="4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5" name="Rectangle 4"/>
          <p:cNvSpPr/>
          <p:nvPr/>
        </p:nvSpPr>
        <p:spPr>
          <a:xfrm>
            <a:off x="381000" y="4876800"/>
            <a:ext cx="8229600" cy="1477328"/>
          </a:xfrm>
          <a:prstGeom prst="rect">
            <a:avLst/>
          </a:prstGeom>
        </p:spPr>
        <p:txBody>
          <a:bodyPr wrap="square">
            <a:spAutoFit/>
          </a:bodyPr>
          <a:lstStyle/>
          <a:p>
            <a:pPr>
              <a:buFont typeface="Wingdings" pitchFamily="2" charset="2"/>
              <a:buChar char="v"/>
            </a:pPr>
            <a:r>
              <a:rPr lang="en-IN" dirty="0" smtClean="0"/>
              <a:t>The major limitation of the application is designed for images cover files. It accepts only images as a carrier file.</a:t>
            </a:r>
          </a:p>
          <a:p>
            <a:pPr>
              <a:buFont typeface="Wingdings" pitchFamily="2" charset="2"/>
              <a:buChar char="v"/>
            </a:pPr>
            <a:r>
              <a:rPr lang="en-IN" dirty="0" smtClean="0"/>
              <a:t>The future work on this project is to improve the compression ratio of the image to the text. This project can be extended to a level such that it can be used for the different types of multimedia files.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lower.jpg"/>
          <p:cNvPicPr>
            <a:picLocks noChangeAspect="1"/>
          </p:cNvPicPr>
          <p:nvPr/>
        </p:nvPicPr>
        <p:blipFill>
          <a:blip r:embed="rId2" cstate="print"/>
          <a:stretch>
            <a:fillRect/>
          </a:stretch>
        </p:blipFill>
        <p:spPr>
          <a:xfrm>
            <a:off x="228600" y="0"/>
            <a:ext cx="8458200" cy="6858000"/>
          </a:xfrm>
          <a:prstGeom prst="rect">
            <a:avLst/>
          </a:prstGeom>
        </p:spPr>
      </p:pic>
      <p:sp>
        <p:nvSpPr>
          <p:cNvPr id="24578" name="AutoShape 2" descr="Thank you' powerpoint templates ppt slides images graphics and them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4580" name="AutoShape 4" descr="Thank you' powerpoint templates ppt slides images graphics and them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4582" name="AutoShape 6" descr="Thank you' powerpoint templates ppt slides images graphics and them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3886200" y="5638800"/>
            <a:ext cx="4178361" cy="923330"/>
          </a:xfrm>
          <a:prstGeom prst="rect">
            <a:avLst/>
          </a:prstGeom>
          <a:noFill/>
        </p:spPr>
        <p:txBody>
          <a:bodyPr wrap="square" lIns="91440" tIns="45720" rIns="91440" bIns="45720">
            <a:spAutoFit/>
          </a:bodyPr>
          <a:lstStyle/>
          <a:p>
            <a:pPr algn="ctr"/>
            <a:r>
              <a:rPr lang="en-US" sz="5400" b="1" i="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onotype Corsiva" pitchFamily="66" charset="0"/>
              </a:rPr>
              <a:t>Thank  you</a:t>
            </a:r>
            <a:endParaRPr lang="en-US" sz="5400" b="1" i="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onotype Corsiva" pitchFamily="66"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828800"/>
            <a:ext cx="8001000" cy="3693319"/>
          </a:xfrm>
          <a:prstGeom prst="rect">
            <a:avLst/>
          </a:prstGeom>
        </p:spPr>
        <p:txBody>
          <a:bodyPr wrap="square">
            <a:spAutoFit/>
          </a:bodyPr>
          <a:lstStyle/>
          <a:p>
            <a:pPr>
              <a:buFont typeface="Wingdings" pitchFamily="2" charset="2"/>
              <a:buChar char="v"/>
            </a:pPr>
            <a:r>
              <a:rPr lang="en-IN" dirty="0" smtClean="0">
                <a:latin typeface="Calibri" pitchFamily="34" charset="0"/>
              </a:rPr>
              <a:t>Today the world is witnessing a data explosion like never before. The amount of data we produce every day is truly mind-boggling. The Forbes article</a:t>
            </a:r>
            <a:r>
              <a:rPr lang="en-IN" i="1" dirty="0" smtClean="0">
                <a:latin typeface="Calibri" pitchFamily="34" charset="0"/>
              </a:rPr>
              <a:t> </a:t>
            </a:r>
            <a:r>
              <a:rPr lang="en-IN" b="1" i="1" dirty="0" smtClean="0">
                <a:latin typeface="Calibri" pitchFamily="34" charset="0"/>
              </a:rPr>
              <a:t>“How Much Data Do We Create Every Day?”</a:t>
            </a:r>
            <a:r>
              <a:rPr lang="en-IN" dirty="0" smtClean="0">
                <a:latin typeface="Calibri" pitchFamily="34" charset="0"/>
              </a:rPr>
              <a:t> states that there are about 2.5 quintillion bytes of data created each day at our current pace, but that pace is only accelerating with the growth of the Internet of Things (IoT). Over the last two years alone 90 percent of the data in the world was generated.</a:t>
            </a:r>
          </a:p>
          <a:p>
            <a:endParaRPr lang="en-IN" dirty="0" smtClean="0">
              <a:latin typeface="Calibri" pitchFamily="34" charset="0"/>
            </a:endParaRPr>
          </a:p>
          <a:p>
            <a:pPr>
              <a:buFont typeface="Wingdings" pitchFamily="2" charset="2"/>
              <a:buChar char="v"/>
            </a:pPr>
            <a:r>
              <a:rPr lang="en-IN" dirty="0" smtClean="0"/>
              <a:t>With the fast pace advancement in technology and use of data for continuous innovation it has become our topmost priority to secure data.  The protection of data is the primary concern of the sender and it is really important that we encrypt our message in a secret way that only the receiver is able to understand.</a:t>
            </a:r>
            <a:endParaRPr lang="en-IN" dirty="0" smtClean="0">
              <a:latin typeface="Calibri" pitchFamily="34" charset="0"/>
            </a:endParaRPr>
          </a:p>
          <a:p>
            <a:pPr>
              <a:buFont typeface="Wingdings" pitchFamily="2" charset="2"/>
              <a:buChar char="v"/>
            </a:pPr>
            <a:endParaRPr lang="en-US" dirty="0">
              <a:latin typeface="Calibri" pitchFamily="34" charset="0"/>
            </a:endParaRPr>
          </a:p>
        </p:txBody>
      </p:sp>
      <p:sp>
        <p:nvSpPr>
          <p:cNvPr id="3" name="Rectangle 2"/>
          <p:cNvSpPr/>
          <p:nvPr/>
        </p:nvSpPr>
        <p:spPr>
          <a:xfrm>
            <a:off x="1961389" y="228600"/>
            <a:ext cx="5166799" cy="1446550"/>
          </a:xfrm>
          <a:prstGeom prst="rect">
            <a:avLst/>
          </a:prstGeom>
          <a:noFill/>
        </p:spPr>
        <p:txBody>
          <a:bodyPr wrap="none" lIns="91440" tIns="45720" rIns="91440" bIns="45720">
            <a:spAutoFit/>
          </a:bodyPr>
          <a:lstStyle/>
          <a:p>
            <a:pPr algn="ctr"/>
            <a:r>
              <a:rPr lang="en-IN" sz="4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Objective and</a:t>
            </a:r>
          </a:p>
          <a:p>
            <a:pPr algn="ctr"/>
            <a:r>
              <a:rPr lang="en-IN" sz="4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problem statement</a:t>
            </a:r>
            <a:endParaRPr lang="en-US" sz="4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152400"/>
            <a:ext cx="4806124" cy="769441"/>
          </a:xfrm>
          <a:prstGeom prst="rect">
            <a:avLst/>
          </a:prstGeom>
          <a:noFill/>
        </p:spPr>
        <p:txBody>
          <a:bodyPr wrap="none" lIns="91440" tIns="45720" rIns="91440" bIns="45720">
            <a:spAutoFit/>
          </a:bodyPr>
          <a:lstStyle/>
          <a:p>
            <a:pPr algn="ctr"/>
            <a:r>
              <a:rPr lang="en-US" sz="4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Literature Review</a:t>
            </a:r>
            <a:endParaRPr lang="en-US" sz="4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TextBox 2"/>
          <p:cNvSpPr txBox="1"/>
          <p:nvPr/>
        </p:nvSpPr>
        <p:spPr>
          <a:xfrm>
            <a:off x="304800" y="1371600"/>
            <a:ext cx="8365725" cy="3662541"/>
          </a:xfrm>
          <a:prstGeom prst="rect">
            <a:avLst/>
          </a:prstGeom>
          <a:noFill/>
        </p:spPr>
        <p:txBody>
          <a:bodyPr wrap="square" rtlCol="0">
            <a:spAutoFit/>
          </a:bodyPr>
          <a:lstStyle/>
          <a:p>
            <a:pPr>
              <a:buFont typeface="Wingdings" pitchFamily="2" charset="2"/>
              <a:buChar char="v"/>
            </a:pPr>
            <a:r>
              <a:rPr lang="en-IN" dirty="0" smtClean="0"/>
              <a:t> “</a:t>
            </a:r>
            <a:r>
              <a:rPr lang="en-IN" sz="2000" b="1" i="1" dirty="0" smtClean="0"/>
              <a:t>Data hiding using Image Steganography”  </a:t>
            </a:r>
            <a:r>
              <a:rPr lang="en-IN" dirty="0" smtClean="0">
                <a:latin typeface="Calibri" pitchFamily="34" charset="0"/>
              </a:rPr>
              <a:t>by Nannpaneni Manoj kumar  ,</a:t>
            </a:r>
          </a:p>
          <a:p>
            <a:r>
              <a:rPr lang="en-IN" dirty="0" smtClean="0">
                <a:latin typeface="Calibri" pitchFamily="34" charset="0"/>
              </a:rPr>
              <a:t>M.Praveen kumar , M.Srinivasa Roa . </a:t>
            </a:r>
          </a:p>
          <a:p>
            <a:r>
              <a:rPr lang="en-IN" sz="2000" b="1" i="1" dirty="0" smtClean="0"/>
              <a:t>	</a:t>
            </a:r>
            <a:r>
              <a:rPr lang="en-IN" dirty="0" smtClean="0"/>
              <a:t>-</a:t>
            </a:r>
            <a:r>
              <a:rPr lang="en-IN" sz="2000" b="1" i="1" dirty="0" smtClean="0"/>
              <a:t> </a:t>
            </a:r>
            <a:r>
              <a:rPr lang="en-IN" dirty="0" smtClean="0">
                <a:latin typeface="Calibri" pitchFamily="34" charset="0"/>
              </a:rPr>
              <a:t>available online at</a:t>
            </a:r>
            <a:r>
              <a:rPr lang="en-IN" b="1" i="1" dirty="0" smtClean="0">
                <a:latin typeface="Calibri" pitchFamily="34" charset="0"/>
              </a:rPr>
              <a:t> </a:t>
            </a:r>
            <a:r>
              <a:rPr lang="en-IN" sz="2000" b="1" i="1" dirty="0" smtClean="0">
                <a:hlinkClick r:id="rId2"/>
              </a:rPr>
              <a:t>www.ijarnd.com</a:t>
            </a:r>
            <a:endParaRPr lang="en-IN" sz="2000" b="1" i="1" dirty="0" smtClean="0"/>
          </a:p>
          <a:p>
            <a:endParaRPr lang="en-IN" sz="2000" b="1" i="1" dirty="0" smtClean="0"/>
          </a:p>
          <a:p>
            <a:pPr>
              <a:buFont typeface="Wingdings" pitchFamily="2" charset="2"/>
              <a:buChar char="v"/>
            </a:pPr>
            <a:r>
              <a:rPr lang="en-IN" sz="2000" b="1" i="1" dirty="0" smtClean="0"/>
              <a:t> </a:t>
            </a:r>
            <a:r>
              <a:rPr lang="en-IN" dirty="0" smtClean="0">
                <a:latin typeface="Calibri" pitchFamily="34" charset="0"/>
              </a:rPr>
              <a:t>A research article on “</a:t>
            </a:r>
            <a:r>
              <a:rPr lang="en-IN" sz="2000" b="1" i="1" dirty="0" smtClean="0"/>
              <a:t>Hide and encryption fingerprint image by using LSB and transposition pixel by spiral method” </a:t>
            </a:r>
            <a:r>
              <a:rPr lang="en-IN" dirty="0" smtClean="0">
                <a:latin typeface="Calibri" pitchFamily="34" charset="0"/>
              </a:rPr>
              <a:t>by Hyder Yahya </a:t>
            </a:r>
          </a:p>
          <a:p>
            <a:r>
              <a:rPr lang="en-IN" dirty="0" smtClean="0">
                <a:latin typeface="Calibri" pitchFamily="34" charset="0"/>
              </a:rPr>
              <a:t>	- published in IJCSMC , vol. 3 , pg.624-632 , December 2014 .</a:t>
            </a:r>
          </a:p>
          <a:p>
            <a:endParaRPr lang="en-IN" sz="2000" b="1" i="1" dirty="0" smtClean="0"/>
          </a:p>
          <a:p>
            <a:pPr>
              <a:buFont typeface="Wingdings" pitchFamily="2" charset="2"/>
              <a:buChar char="v"/>
            </a:pPr>
            <a:r>
              <a:rPr lang="en-IN" sz="2000" b="1" i="1" dirty="0" smtClean="0"/>
              <a:t> “A stenography application for hiding student information into an image” </a:t>
            </a:r>
            <a:r>
              <a:rPr lang="en-IN" dirty="0" smtClean="0">
                <a:latin typeface="Calibri" pitchFamily="34" charset="0"/>
              </a:rPr>
              <a:t>by Yildiray and Murat Karabatak .</a:t>
            </a:r>
          </a:p>
          <a:p>
            <a:r>
              <a:rPr lang="en-IN" dirty="0" smtClean="0">
                <a:latin typeface="Calibri" pitchFamily="34" charset="0"/>
              </a:rPr>
              <a:t>	</a:t>
            </a:r>
          </a:p>
          <a:p>
            <a:r>
              <a:rPr lang="en-IN" dirty="0" smtClean="0">
                <a:latin typeface="Calibri" pitchFamily="34" charset="0"/>
              </a:rPr>
              <a:t>	</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3200" y="304800"/>
            <a:ext cx="3443571" cy="769441"/>
          </a:xfrm>
          <a:prstGeom prst="rect">
            <a:avLst/>
          </a:prstGeom>
          <a:noFill/>
        </p:spPr>
        <p:txBody>
          <a:bodyPr wrap="none" lIns="91440" tIns="45720" rIns="91440" bIns="45720">
            <a:spAutoFit/>
          </a:bodyPr>
          <a:lstStyle/>
          <a:p>
            <a:pPr algn="ctr"/>
            <a:r>
              <a:rPr lang="en-US" sz="4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Introduction</a:t>
            </a:r>
            <a:endParaRPr lang="en-US" sz="4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Rectangle 2"/>
          <p:cNvSpPr/>
          <p:nvPr/>
        </p:nvSpPr>
        <p:spPr>
          <a:xfrm>
            <a:off x="457200" y="1166843"/>
            <a:ext cx="8229600" cy="5816977"/>
          </a:xfrm>
          <a:prstGeom prst="rect">
            <a:avLst/>
          </a:prstGeom>
        </p:spPr>
        <p:txBody>
          <a:bodyPr wrap="square">
            <a:spAutoFit/>
          </a:bodyPr>
          <a:lstStyle/>
          <a:p>
            <a:r>
              <a:rPr lang="en-IN" sz="2800" b="1" i="1" dirty="0" smtClean="0"/>
              <a:t>What is Steganography?</a:t>
            </a:r>
          </a:p>
          <a:p>
            <a:endParaRPr lang="en-IN" dirty="0" smtClean="0"/>
          </a:p>
          <a:p>
            <a:r>
              <a:rPr lang="en-IN" dirty="0" smtClean="0"/>
              <a:t>                 Steganography is the process of hiding a secret message within a larger one in such a way that someone can not know the presence or contents of the hidden message. The purpose of Steganography is to maintain secret communication between two parties. Unlike cryptography, which conceals the contents of a secret message, steganography conceals the very fact that a message is communicated. Although steganography differs from cryptography, there are many analogies between the two, and some authors classify steganography as a form of cryptography since hidden communication is a type of secret message.</a:t>
            </a:r>
          </a:p>
          <a:p>
            <a:endParaRPr lang="en-IN" dirty="0" smtClean="0"/>
          </a:p>
          <a:p>
            <a:endParaRPr lang="en-IN" dirty="0" smtClean="0"/>
          </a:p>
          <a:p>
            <a:r>
              <a:rPr lang="en-IN" sz="2800" b="1" i="1" dirty="0" smtClean="0"/>
              <a:t>Types of Steganography</a:t>
            </a:r>
          </a:p>
          <a:p>
            <a:endParaRPr lang="en-IN" sz="2800" i="1" dirty="0" smtClean="0"/>
          </a:p>
          <a:p>
            <a:r>
              <a:rPr lang="en-IN" dirty="0" smtClean="0"/>
              <a:t>	Steganography works have been carried out on different transmission media like images, video, text, or audio.</a:t>
            </a:r>
          </a:p>
          <a:p>
            <a:r>
              <a:rPr lang="en-IN" dirty="0" smtClean="0"/>
              <a:t/>
            </a:r>
            <a:br>
              <a:rPr lang="en-IN" dirty="0" smtClean="0"/>
            </a:b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iro.medium.com/max/922/0*0PvWnJdRtDMkh8JS"/>
          <p:cNvPicPr>
            <a:picLocks noChangeAspect="1" noChangeArrowheads="1"/>
          </p:cNvPicPr>
          <p:nvPr/>
        </p:nvPicPr>
        <p:blipFill>
          <a:blip r:embed="rId2" cstate="print"/>
          <a:srcRect/>
          <a:stretch>
            <a:fillRect/>
          </a:stretch>
        </p:blipFill>
        <p:spPr bwMode="auto">
          <a:xfrm>
            <a:off x="304800" y="609600"/>
            <a:ext cx="8153400" cy="57912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https://miro.medium.com/max/836/0*fwfkaK09mCKlWrJc"/>
          <p:cNvPicPr>
            <a:picLocks noChangeAspect="1" noChangeArrowheads="1"/>
          </p:cNvPicPr>
          <p:nvPr/>
        </p:nvPicPr>
        <p:blipFill>
          <a:blip r:embed="rId2" cstate="print"/>
          <a:srcRect/>
          <a:stretch>
            <a:fillRect/>
          </a:stretch>
        </p:blipFill>
        <p:spPr bwMode="auto">
          <a:xfrm>
            <a:off x="533400" y="1752600"/>
            <a:ext cx="7962900" cy="3962400"/>
          </a:xfrm>
          <a:prstGeom prst="rect">
            <a:avLst/>
          </a:prstGeom>
          <a:noFill/>
        </p:spPr>
      </p:pic>
      <p:sp>
        <p:nvSpPr>
          <p:cNvPr id="10" name="TextBox 9"/>
          <p:cNvSpPr txBox="1"/>
          <p:nvPr/>
        </p:nvSpPr>
        <p:spPr>
          <a:xfrm>
            <a:off x="381000" y="609600"/>
            <a:ext cx="5335115" cy="584775"/>
          </a:xfrm>
          <a:prstGeom prst="rect">
            <a:avLst/>
          </a:prstGeom>
          <a:noFill/>
        </p:spPr>
        <p:txBody>
          <a:bodyPr wrap="none" rtlCol="0">
            <a:spAutoFit/>
          </a:bodyPr>
          <a:lstStyle/>
          <a:p>
            <a:r>
              <a:rPr lang="en-IN" sz="3200" b="1" i="1" dirty="0" smtClean="0"/>
              <a:t>Basic Steganographic model</a:t>
            </a:r>
            <a:endParaRPr lang="en-US" sz="3200" b="1" i="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533400"/>
            <a:ext cx="8077200" cy="2739211"/>
          </a:xfrm>
          <a:prstGeom prst="rect">
            <a:avLst/>
          </a:prstGeom>
        </p:spPr>
        <p:txBody>
          <a:bodyPr wrap="square">
            <a:spAutoFit/>
          </a:bodyPr>
          <a:lstStyle/>
          <a:p>
            <a:r>
              <a:rPr lang="en-IN" sz="2800" b="1" i="1" dirty="0" smtClean="0"/>
              <a:t>Least Significant Bit (LSB) Steganography</a:t>
            </a:r>
          </a:p>
          <a:p>
            <a:endParaRPr lang="en-IN" dirty="0" smtClean="0"/>
          </a:p>
          <a:p>
            <a:r>
              <a:rPr lang="en-IN" dirty="0" smtClean="0"/>
              <a:t>	We can describe a digital image as a finite set of digital values, called pixels. Pixels are the smallest individual element of an image, holding values that represent the brightness of a given colour at any specific point. So we can think of an image as a matrix (or a two-dimensional array) of pixels which contains a fixed number of rows and columns.</a:t>
            </a:r>
          </a:p>
          <a:p>
            <a:r>
              <a:rPr lang="en-IN" dirty="0" smtClean="0"/>
              <a:t>	Least Significant Bit (LSB) is a technique in which the last bit of each pixel is modified and replaced with the secret message’s data bit.</a:t>
            </a:r>
            <a:endParaRPr lang="en-IN" dirty="0"/>
          </a:p>
        </p:txBody>
      </p:sp>
      <p:pic>
        <p:nvPicPr>
          <p:cNvPr id="23559" name="Picture 7" descr="https://miro.medium.com/max/890/0*yARnljvGACzlItk-"/>
          <p:cNvPicPr>
            <a:picLocks noChangeAspect="1" noChangeArrowheads="1"/>
          </p:cNvPicPr>
          <p:nvPr/>
        </p:nvPicPr>
        <p:blipFill>
          <a:blip r:embed="rId2" cstate="print"/>
          <a:srcRect/>
          <a:stretch>
            <a:fillRect/>
          </a:stretch>
        </p:blipFill>
        <p:spPr bwMode="auto">
          <a:xfrm>
            <a:off x="152400" y="3352800"/>
            <a:ext cx="8534400" cy="3192463"/>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https://miro.medium.com/max/826/0*z2XIiLwo7ZKGsWhw"/>
          <p:cNvPicPr>
            <a:picLocks noChangeAspect="1" noChangeArrowheads="1"/>
          </p:cNvPicPr>
          <p:nvPr/>
        </p:nvPicPr>
        <p:blipFill>
          <a:blip r:embed="rId2" cstate="print"/>
          <a:srcRect/>
          <a:stretch>
            <a:fillRect/>
          </a:stretch>
        </p:blipFill>
        <p:spPr bwMode="auto">
          <a:xfrm>
            <a:off x="381000" y="0"/>
            <a:ext cx="8077200" cy="2819400"/>
          </a:xfrm>
          <a:prstGeom prst="rect">
            <a:avLst/>
          </a:prstGeom>
          <a:noFill/>
        </p:spPr>
      </p:pic>
      <p:sp>
        <p:nvSpPr>
          <p:cNvPr id="3" name="Rectangle 2"/>
          <p:cNvSpPr/>
          <p:nvPr/>
        </p:nvSpPr>
        <p:spPr>
          <a:xfrm>
            <a:off x="152400" y="3048000"/>
            <a:ext cx="8305800" cy="1631216"/>
          </a:xfrm>
          <a:prstGeom prst="rect">
            <a:avLst/>
          </a:prstGeom>
        </p:spPr>
        <p:txBody>
          <a:bodyPr wrap="square">
            <a:spAutoFit/>
          </a:bodyPr>
          <a:lstStyle/>
          <a:p>
            <a:r>
              <a:rPr lang="en-IN" dirty="0" smtClean="0"/>
              <a:t>	From the above image it is clear that, if we change MSB it will have a larger impact on the final value but if we change the LSB the impact on the final value is minimal, thus we use least significant bit steganography.</a:t>
            </a:r>
          </a:p>
          <a:p>
            <a:endParaRPr lang="en-IN" dirty="0" smtClean="0"/>
          </a:p>
          <a:p>
            <a:r>
              <a:rPr lang="en-IN" sz="2800" b="1" i="1" dirty="0" smtClean="0"/>
              <a:t> How LSB technique works?</a:t>
            </a:r>
            <a:endParaRPr lang="en-IN" sz="2800" i="1" dirty="0"/>
          </a:p>
        </p:txBody>
      </p:sp>
      <p:sp>
        <p:nvSpPr>
          <p:cNvPr id="4" name="Rectangle 3"/>
          <p:cNvSpPr/>
          <p:nvPr/>
        </p:nvSpPr>
        <p:spPr>
          <a:xfrm>
            <a:off x="228600" y="4826675"/>
            <a:ext cx="8305800" cy="2031325"/>
          </a:xfrm>
          <a:prstGeom prst="rect">
            <a:avLst/>
          </a:prstGeom>
        </p:spPr>
        <p:txBody>
          <a:bodyPr wrap="square">
            <a:spAutoFit/>
          </a:bodyPr>
          <a:lstStyle/>
          <a:p>
            <a:r>
              <a:rPr lang="en-IN" dirty="0" smtClean="0"/>
              <a:t>	Each pixel contains three values which are Red, Green, Blue, these values range from </a:t>
            </a:r>
            <a:r>
              <a:rPr lang="en-IN" b="1" dirty="0" smtClean="0"/>
              <a:t>0 to 255</a:t>
            </a:r>
            <a:r>
              <a:rPr lang="en-IN" dirty="0" smtClean="0"/>
              <a:t>, in other words, they are 8-bit values. [4] Let’s take an example of how this technique works, suppose you want to hide the message “</a:t>
            </a:r>
            <a:r>
              <a:rPr lang="en-IN" b="1" dirty="0" smtClean="0"/>
              <a:t>hi</a:t>
            </a:r>
            <a:r>
              <a:rPr lang="en-IN" dirty="0" smtClean="0"/>
              <a:t>” into a </a:t>
            </a:r>
            <a:r>
              <a:rPr lang="en-IN" b="1" dirty="0" smtClean="0"/>
              <a:t>4x4</a:t>
            </a:r>
            <a:r>
              <a:rPr lang="en-IN" dirty="0" smtClean="0"/>
              <a:t> image which has the following pixel values:</a:t>
            </a:r>
          </a:p>
          <a:p>
            <a:endParaRPr lang="en-IN" dirty="0" smtClean="0"/>
          </a:p>
          <a:p>
            <a:r>
              <a:rPr lang="en-IN" b="1" dirty="0" smtClean="0"/>
              <a:t>[(225, 12, 99), (155, 2, 50), (99, 51, 15), (15, 55, 22),(155, 61, 87), (63, 30, 17), (1, 55, 19), (99, 81, 66),(219, 77, 91), (69, 39, 50), (18, 200, 33), (25, 54, 190)]</a:t>
            </a:r>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2">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657</TotalTime>
  <Words>755</Words>
  <Application>Microsoft Office PowerPoint</Application>
  <PresentationFormat>On-screen Show (4:3)</PresentationFormat>
  <Paragraphs>102</Paragraphs>
  <Slides>21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Book Antiqua</vt:lpstr>
      <vt:lpstr>Calibri</vt:lpstr>
      <vt:lpstr>Lucida Sans</vt:lpstr>
      <vt:lpstr>Monotype Corsiva</vt:lpstr>
      <vt:lpstr>Wingdings</vt:lpstr>
      <vt:lpstr>Wingdings 2</vt:lpstr>
      <vt:lpstr>Oriel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HP</cp:lastModifiedBy>
  <cp:revision>42</cp:revision>
  <dcterms:created xsi:type="dcterms:W3CDTF">2006-08-16T00:00:00Z</dcterms:created>
  <dcterms:modified xsi:type="dcterms:W3CDTF">2021-08-09T13:10:18Z</dcterms:modified>
</cp:coreProperties>
</file>