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76" r:id="rId5"/>
    <p:sldId id="278" r:id="rId6"/>
    <p:sldId id="279" r:id="rId7"/>
    <p:sldId id="277" r:id="rId8"/>
    <p:sldId id="259" r:id="rId9"/>
    <p:sldId id="262" r:id="rId10"/>
    <p:sldId id="263" r:id="rId11"/>
    <p:sldId id="280" r:id="rId12"/>
    <p:sldId id="281" r:id="rId13"/>
    <p:sldId id="282" r:id="rId14"/>
    <p:sldId id="283" r:id="rId15"/>
    <p:sldId id="264" r:id="rId16"/>
    <p:sldId id="284" r:id="rId17"/>
    <p:sldId id="265" r:id="rId18"/>
    <p:sldId id="285" r:id="rId19"/>
    <p:sldId id="266" r:id="rId20"/>
    <p:sldId id="286" r:id="rId21"/>
    <p:sldId id="267" r:id="rId22"/>
    <p:sldId id="287" r:id="rId23"/>
    <p:sldId id="268" r:id="rId24"/>
    <p:sldId id="288" r:id="rId25"/>
    <p:sldId id="269" r:id="rId26"/>
    <p:sldId id="289" r:id="rId27"/>
    <p:sldId id="270" r:id="rId28"/>
    <p:sldId id="271" r:id="rId29"/>
    <p:sldId id="290" r:id="rId30"/>
    <p:sldId id="272" r:id="rId31"/>
    <p:sldId id="273" r:id="rId32"/>
    <p:sldId id="274" r:id="rId33"/>
    <p:sldId id="275" r:id="rId34"/>
  </p:sldIdLst>
  <p:sldSz cx="9144000" cy="5143500" type="screen16x9"/>
  <p:notesSz cx="6858000" cy="9144000"/>
  <p:embeddedFontLst>
    <p:embeddedFont>
      <p:font typeface="Calibri" panose="020F0502020204030204" pitchFamily="34" charset="0"/>
      <p:regular r:id="rId36"/>
      <p:bold r:id="rId37"/>
      <p:italic r:id="rId38"/>
      <p:boldItalic r:id="rId39"/>
    </p:embeddedFont>
    <p:embeddedFont>
      <p:font typeface="Pacifico"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4EA298-8099-4EB3-9A6D-406DCB15BC43}">
  <a:tblStyle styleId="{664EA298-8099-4EB3-9A6D-406DCB15BC43}"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87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589480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77388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75846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70102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41329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470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48208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26958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60828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26760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16943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55417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49145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30156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4327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49784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1467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50145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04863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12007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13">
            <a:lum/>
          </a:blip>
          <a:srcRect/>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png"/><Relationship Id="rId11" Type="http://schemas.microsoft.com/office/2007/relationships/hdphoto" Target="../media/hdphoto1.wdp"/><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0" y="128925"/>
            <a:ext cx="8520600" cy="1392300"/>
          </a:xfrm>
          <a:prstGeom prst="rect">
            <a:avLst/>
          </a:prstGeom>
        </p:spPr>
        <p:txBody>
          <a:bodyPr spcFirstLastPara="1" wrap="square" lIns="91425" tIns="91425" rIns="91425" bIns="91425" anchor="b" anchorCtr="0">
            <a:noAutofit/>
          </a:bodyPr>
          <a:lstStyle/>
          <a:p>
            <a:pPr marL="0" lvl="0" indent="0">
              <a:spcBef>
                <a:spcPts val="0"/>
              </a:spcBef>
              <a:spcAft>
                <a:spcPts val="0"/>
              </a:spcAft>
              <a:buClr>
                <a:schemeClr val="dk1"/>
              </a:buClr>
              <a:buSzPts val="1100"/>
              <a:buFont typeface="Arial"/>
              <a:buNone/>
            </a:pPr>
            <a:r>
              <a:rPr lang="en" sz="3600" b="1" dirty="0">
                <a:solidFill>
                  <a:schemeClr val="accent5">
                    <a:lumMod val="75000"/>
                  </a:schemeClr>
                </a:solidFill>
                <a:latin typeface="Calibri" panose="020F0502020204030204" pitchFamily="34" charset="0"/>
                <a:ea typeface="Times New Roman"/>
                <a:cs typeface="Calibri" panose="020F0502020204030204" pitchFamily="34" charset="0"/>
                <a:sym typeface="Times New Roman"/>
              </a:rPr>
              <a:t>Management System </a:t>
            </a:r>
            <a:r>
              <a:rPr lang="en" sz="3600" b="1" dirty="0" smtClean="0">
                <a:solidFill>
                  <a:schemeClr val="accent5">
                    <a:lumMod val="75000"/>
                  </a:schemeClr>
                </a:solidFill>
                <a:latin typeface="Calibri" panose="020F0502020204030204" pitchFamily="34" charset="0"/>
                <a:ea typeface="Times New Roman"/>
                <a:cs typeface="Calibri" panose="020F0502020204030204" pitchFamily="34" charset="0"/>
                <a:sym typeface="Times New Roman"/>
              </a:rPr>
              <a:t>for</a:t>
            </a:r>
            <a:br>
              <a:rPr lang="en" sz="3600" b="1" dirty="0" smtClean="0">
                <a:solidFill>
                  <a:schemeClr val="accent5">
                    <a:lumMod val="75000"/>
                  </a:schemeClr>
                </a:solidFill>
                <a:latin typeface="Calibri" panose="020F0502020204030204" pitchFamily="34" charset="0"/>
                <a:ea typeface="Times New Roman"/>
                <a:cs typeface="Calibri" panose="020F0502020204030204" pitchFamily="34" charset="0"/>
                <a:sym typeface="Times New Roman"/>
              </a:rPr>
            </a:br>
            <a:r>
              <a:rPr lang="en" sz="3600" b="1" dirty="0" smtClean="0">
                <a:solidFill>
                  <a:schemeClr val="accent5"/>
                </a:solidFill>
                <a:latin typeface="Calibri" panose="020F0502020204030204" pitchFamily="34" charset="0"/>
                <a:ea typeface="Times New Roman"/>
                <a:cs typeface="Calibri" panose="020F0502020204030204" pitchFamily="34" charset="0"/>
                <a:sym typeface="Times New Roman"/>
              </a:rPr>
              <a:t> </a:t>
            </a:r>
            <a:r>
              <a:rPr lang="en" sz="4000" b="1" i="1" dirty="0">
                <a:solidFill>
                  <a:srgbClr val="00B0F0"/>
                </a:solidFill>
                <a:latin typeface="Calibri" panose="020F0502020204030204" pitchFamily="34" charset="0"/>
                <a:ea typeface="Times New Roman"/>
                <a:cs typeface="Calibri" panose="020F0502020204030204" pitchFamily="34" charset="0"/>
                <a:sym typeface="Times New Roman"/>
              </a:rPr>
              <a:t>Orocare Toothpaste Company</a:t>
            </a:r>
            <a:endParaRPr sz="4000" b="1" i="1" dirty="0">
              <a:solidFill>
                <a:srgbClr val="00B0F0"/>
              </a:solidFill>
              <a:latin typeface="Calibri" panose="020F0502020204030204" pitchFamily="34" charset="0"/>
              <a:cs typeface="Calibri" panose="020F0502020204030204" pitchFamily="34" charset="0"/>
            </a:endParaRPr>
          </a:p>
        </p:txBody>
      </p:sp>
      <p:sp>
        <p:nvSpPr>
          <p:cNvPr id="55" name="Shape 55"/>
          <p:cNvSpPr txBox="1">
            <a:spLocks noGrp="1"/>
          </p:cNvSpPr>
          <p:nvPr>
            <p:ph type="subTitle" idx="1"/>
          </p:nvPr>
        </p:nvSpPr>
        <p:spPr>
          <a:xfrm>
            <a:off x="3758664" y="4382905"/>
            <a:ext cx="56721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b="1" i="1" dirty="0">
                <a:solidFill>
                  <a:schemeClr val="accent5">
                    <a:lumMod val="75000"/>
                  </a:schemeClr>
                </a:solidFill>
                <a:latin typeface="Calibri" panose="020F0502020204030204" pitchFamily="34" charset="0"/>
                <a:ea typeface="Times New Roman"/>
                <a:cs typeface="Calibri" panose="020F0502020204030204" pitchFamily="34" charset="0"/>
                <a:sym typeface="Times New Roman"/>
              </a:rPr>
              <a:t>Group :</a:t>
            </a:r>
            <a:r>
              <a:rPr lang="en" b="1" dirty="0">
                <a:solidFill>
                  <a:schemeClr val="dk1"/>
                </a:solidFill>
                <a:latin typeface="Calibri" panose="020F0502020204030204" pitchFamily="34" charset="0"/>
                <a:ea typeface="Times New Roman"/>
                <a:cs typeface="Calibri" panose="020F0502020204030204" pitchFamily="34" charset="0"/>
                <a:sym typeface="Times New Roman"/>
              </a:rPr>
              <a:t> </a:t>
            </a:r>
            <a:r>
              <a:rPr lang="en" b="1" dirty="0">
                <a:solidFill>
                  <a:srgbClr val="00B0F0"/>
                </a:solidFill>
                <a:latin typeface="Calibri" panose="020F0502020204030204" pitchFamily="34" charset="0"/>
                <a:ea typeface="Times New Roman"/>
                <a:cs typeface="Calibri" panose="020F0502020204030204" pitchFamily="34" charset="0"/>
                <a:sym typeface="Times New Roman"/>
              </a:rPr>
              <a:t>ITP-2018-MLB-G1-08</a:t>
            </a:r>
            <a:endParaRPr b="1" dirty="0">
              <a:solidFill>
                <a:srgbClr val="00B0F0"/>
              </a:solidFill>
              <a:latin typeface="Calibri" panose="020F0502020204030204" pitchFamily="34" charset="0"/>
              <a:cs typeface="Calibri" panose="020F0502020204030204" pitchFamily="34" charset="0"/>
            </a:endParaRPr>
          </a:p>
        </p:txBody>
      </p:sp>
      <p:sp>
        <p:nvSpPr>
          <p:cNvPr id="56" name="Shape 56"/>
          <p:cNvSpPr txBox="1"/>
          <p:nvPr/>
        </p:nvSpPr>
        <p:spPr>
          <a:xfrm>
            <a:off x="172167" y="3671613"/>
            <a:ext cx="2681400" cy="20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i="1" dirty="0">
                <a:solidFill>
                  <a:schemeClr val="accent5">
                    <a:lumMod val="75000"/>
                  </a:schemeClr>
                </a:solidFill>
                <a:latin typeface="Calibri" panose="020F0502020204030204" pitchFamily="34" charset="0"/>
                <a:ea typeface="Times New Roman"/>
                <a:cs typeface="Calibri" panose="020F0502020204030204" pitchFamily="34" charset="0"/>
                <a:sym typeface="Times New Roman"/>
              </a:rPr>
              <a:t>Project Proposal</a:t>
            </a:r>
            <a:endParaRPr sz="2800" b="1" i="1" dirty="0">
              <a:solidFill>
                <a:schemeClr val="accent5">
                  <a:lumMod val="75000"/>
                </a:schemeClr>
              </a:solidFill>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5744" y="1603863"/>
            <a:ext cx="4412512" cy="2779042"/>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up)">
                                      <p:cBhvr>
                                        <p:cTn id="7" dur="1000"/>
                                        <p:tgtEl>
                                          <p:spTgt spid="54"/>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1000"/>
                                        <p:tgtEl>
                                          <p:spTgt spid="2"/>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left)">
                                      <p:cBhvr>
                                        <p:cTn id="15" dur="1000"/>
                                        <p:tgtEl>
                                          <p:spTgt spid="5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5">
                                            <p:txEl>
                                              <p:pRg st="0" end="0"/>
                                            </p:txEl>
                                          </p:spTgt>
                                        </p:tgtEl>
                                        <p:attrNameLst>
                                          <p:attrName>style.visibility</p:attrName>
                                        </p:attrNameLst>
                                      </p:cBhvr>
                                      <p:to>
                                        <p:strVal val="visible"/>
                                      </p:to>
                                    </p:set>
                                    <p:animEffect transition="in" filter="wipe(left)">
                                      <p:cBhvr>
                                        <p:cTn id="18" dur="20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build="p"/>
      <p:bldP spid="5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5" name="Shape 115"/>
          <p:cNvSpPr/>
          <p:nvPr/>
        </p:nvSpPr>
        <p:spPr>
          <a:xfrm>
            <a:off x="2896375" y="168416"/>
            <a:ext cx="1569306" cy="1390372"/>
          </a:xfrm>
          <a:prstGeom prst="octagon">
            <a:avLst>
              <a:gd name="adj" fmla="val 29289"/>
            </a:avLst>
          </a:prstGeom>
          <a:ln w="19050">
            <a:headEnd type="none" w="sm" len="sm"/>
            <a:tailEnd type="none" w="sm" len="s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TextBox 37"/>
          <p:cNvSpPr txBox="1"/>
          <p:nvPr/>
        </p:nvSpPr>
        <p:spPr>
          <a:xfrm>
            <a:off x="2970202" y="717829"/>
            <a:ext cx="1421651" cy="584775"/>
          </a:xfrm>
          <a:prstGeom prst="rect">
            <a:avLst/>
          </a:prstGeom>
          <a:noFill/>
        </p:spPr>
        <p:txBody>
          <a:bodyPr wrap="square" rtlCol="0">
            <a:spAutoFit/>
          </a:bodyPr>
          <a:lstStyle/>
          <a:p>
            <a:pPr algn="ctr"/>
            <a:r>
              <a:rPr lang="en-US" sz="1600" b="1" dirty="0" smtClean="0">
                <a:solidFill>
                  <a:schemeClr val="bg1"/>
                </a:solidFill>
                <a:latin typeface="Calibri" panose="020F0502020204030204" pitchFamily="34" charset="0"/>
                <a:cs typeface="Calibri" panose="020F0502020204030204" pitchFamily="34" charset="0"/>
              </a:rPr>
              <a:t>Order</a:t>
            </a:r>
          </a:p>
          <a:p>
            <a:pPr algn="ctr"/>
            <a:r>
              <a:rPr lang="en-US" sz="1600" b="1" dirty="0" smtClean="0">
                <a:solidFill>
                  <a:schemeClr val="bg1"/>
                </a:solidFill>
                <a:latin typeface="Calibri" panose="020F0502020204030204" pitchFamily="34" charset="0"/>
                <a:cs typeface="Calibri" panose="020F0502020204030204" pitchFamily="34" charset="0"/>
              </a:rPr>
              <a:t>Management</a:t>
            </a:r>
            <a:endParaRPr lang="en-US" sz="1600" b="1" dirty="0">
              <a:solidFill>
                <a:schemeClr val="bg1"/>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464524" y="322224"/>
            <a:ext cx="433005" cy="395605"/>
          </a:xfrm>
          <a:prstGeom prst="rect">
            <a:avLst/>
          </a:prstGeom>
          <a:solidFill>
            <a:schemeClr val="accent5"/>
          </a:solidFill>
        </p:spPr>
      </p:pic>
      <p:sp>
        <p:nvSpPr>
          <p:cNvPr id="40" name="Shape 115"/>
          <p:cNvSpPr/>
          <p:nvPr/>
        </p:nvSpPr>
        <p:spPr>
          <a:xfrm>
            <a:off x="4496976" y="168416"/>
            <a:ext cx="1569306" cy="1390372"/>
          </a:xfrm>
          <a:prstGeom prst="octagon">
            <a:avLst>
              <a:gd name="adj" fmla="val 29289"/>
            </a:avLst>
          </a:prstGeom>
          <a:ln w="19050">
            <a:headEnd type="none" w="sm" len="sm"/>
            <a:tailEnd type="none" w="sm" len="s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TextBox 40"/>
          <p:cNvSpPr txBox="1"/>
          <p:nvPr/>
        </p:nvSpPr>
        <p:spPr>
          <a:xfrm>
            <a:off x="4570803" y="717829"/>
            <a:ext cx="1421651" cy="584775"/>
          </a:xfrm>
          <a:prstGeom prst="rect">
            <a:avLst/>
          </a:prstGeom>
          <a:noFill/>
        </p:spPr>
        <p:txBody>
          <a:bodyPr wrap="square" rtlCol="0">
            <a:spAutoFit/>
          </a:bodyPr>
          <a:lstStyle/>
          <a:p>
            <a:pPr algn="ctr"/>
            <a:r>
              <a:rPr lang="en-US" sz="1600" b="1" dirty="0" smtClean="0">
                <a:solidFill>
                  <a:schemeClr val="bg1"/>
                </a:solidFill>
                <a:latin typeface="Calibri" panose="020F0502020204030204" pitchFamily="34" charset="0"/>
                <a:cs typeface="Calibri" panose="020F0502020204030204" pitchFamily="34" charset="0"/>
              </a:rPr>
              <a:t>Stock</a:t>
            </a:r>
          </a:p>
          <a:p>
            <a:pPr algn="ctr"/>
            <a:r>
              <a:rPr lang="en-US" sz="1600" b="1" dirty="0" smtClean="0">
                <a:solidFill>
                  <a:schemeClr val="bg1"/>
                </a:solidFill>
                <a:latin typeface="Calibri" panose="020F0502020204030204" pitchFamily="34" charset="0"/>
                <a:cs typeface="Calibri" panose="020F0502020204030204" pitchFamily="34" charset="0"/>
              </a:rPr>
              <a:t>Management</a:t>
            </a:r>
            <a:endParaRPr lang="en-US" sz="1600" b="1" dirty="0">
              <a:solidFill>
                <a:schemeClr val="bg1"/>
              </a:solidFill>
              <a:latin typeface="Calibri" panose="020F0502020204030204" pitchFamily="34" charset="0"/>
              <a:cs typeface="Calibri" panose="020F0502020204030204" pitchFamily="34" charset="0"/>
            </a:endParaRPr>
          </a:p>
        </p:txBody>
      </p:sp>
      <p:sp>
        <p:nvSpPr>
          <p:cNvPr id="65" name="Shape 115"/>
          <p:cNvSpPr/>
          <p:nvPr/>
        </p:nvSpPr>
        <p:spPr>
          <a:xfrm>
            <a:off x="5691367" y="1167464"/>
            <a:ext cx="1569306" cy="1390372"/>
          </a:xfrm>
          <a:prstGeom prst="octagon">
            <a:avLst>
              <a:gd name="adj" fmla="val 29289"/>
            </a:avLst>
          </a:prstGeom>
          <a:ln w="19050">
            <a:headEnd type="none" w="sm" len="sm"/>
            <a:tailEnd type="none" w="sm" len="s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TextBox 65"/>
          <p:cNvSpPr txBox="1"/>
          <p:nvPr/>
        </p:nvSpPr>
        <p:spPr>
          <a:xfrm>
            <a:off x="5765194" y="1716877"/>
            <a:ext cx="1421651" cy="584775"/>
          </a:xfrm>
          <a:prstGeom prst="rect">
            <a:avLst/>
          </a:prstGeom>
          <a:noFill/>
        </p:spPr>
        <p:txBody>
          <a:bodyPr wrap="square" rtlCol="0">
            <a:spAutoFit/>
          </a:bodyPr>
          <a:lstStyle/>
          <a:p>
            <a:pPr algn="ctr"/>
            <a:r>
              <a:rPr lang="en-US" sz="1600" b="1" dirty="0" err="1" smtClean="0">
                <a:solidFill>
                  <a:schemeClr val="bg1"/>
                </a:solidFill>
                <a:latin typeface="Calibri" panose="020F0502020204030204" pitchFamily="34" charset="0"/>
                <a:cs typeface="Calibri" panose="020F0502020204030204" pitchFamily="34" charset="0"/>
              </a:rPr>
              <a:t>Emp</a:t>
            </a:r>
            <a:r>
              <a:rPr lang="en-US" sz="1600" b="1" dirty="0" smtClean="0">
                <a:solidFill>
                  <a:schemeClr val="bg1"/>
                </a:solidFill>
                <a:latin typeface="Calibri" panose="020F0502020204030204" pitchFamily="34" charset="0"/>
                <a:cs typeface="Calibri" panose="020F0502020204030204" pitchFamily="34" charset="0"/>
              </a:rPr>
              <a:t> Salary</a:t>
            </a:r>
          </a:p>
          <a:p>
            <a:pPr algn="ctr"/>
            <a:r>
              <a:rPr lang="en-US" sz="1600" b="1" dirty="0" smtClean="0">
                <a:solidFill>
                  <a:schemeClr val="bg1"/>
                </a:solidFill>
                <a:latin typeface="Calibri" panose="020F0502020204030204" pitchFamily="34" charset="0"/>
                <a:cs typeface="Calibri" panose="020F0502020204030204" pitchFamily="34" charset="0"/>
              </a:rPr>
              <a:t>Management</a:t>
            </a:r>
            <a:endParaRPr lang="en-US" sz="1600" b="1" dirty="0">
              <a:solidFill>
                <a:schemeClr val="bg1"/>
              </a:solidFill>
              <a:latin typeface="Calibri" panose="020F0502020204030204" pitchFamily="34" charset="0"/>
              <a:cs typeface="Calibri" panose="020F0502020204030204" pitchFamily="34" charset="0"/>
            </a:endParaRPr>
          </a:p>
        </p:txBody>
      </p:sp>
      <p:sp>
        <p:nvSpPr>
          <p:cNvPr id="68" name="Shape 115"/>
          <p:cNvSpPr/>
          <p:nvPr/>
        </p:nvSpPr>
        <p:spPr>
          <a:xfrm>
            <a:off x="5694905" y="2606409"/>
            <a:ext cx="1569306" cy="1390372"/>
          </a:xfrm>
          <a:prstGeom prst="octagon">
            <a:avLst>
              <a:gd name="adj" fmla="val 29289"/>
            </a:avLst>
          </a:prstGeom>
          <a:ln w="19050">
            <a:headEnd type="none" w="sm" len="sm"/>
            <a:tailEnd type="none" w="sm" len="s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TextBox 68"/>
          <p:cNvSpPr txBox="1"/>
          <p:nvPr/>
        </p:nvSpPr>
        <p:spPr>
          <a:xfrm>
            <a:off x="5768732" y="3155822"/>
            <a:ext cx="1421651" cy="584775"/>
          </a:xfrm>
          <a:prstGeom prst="rect">
            <a:avLst/>
          </a:prstGeom>
          <a:noFill/>
        </p:spPr>
        <p:txBody>
          <a:bodyPr wrap="square" rtlCol="0">
            <a:spAutoFit/>
          </a:bodyPr>
          <a:lstStyle/>
          <a:p>
            <a:pPr algn="ctr"/>
            <a:r>
              <a:rPr lang="en-US" sz="1600" b="1" dirty="0" smtClean="0">
                <a:solidFill>
                  <a:schemeClr val="bg1"/>
                </a:solidFill>
                <a:latin typeface="Calibri" panose="020F0502020204030204" pitchFamily="34" charset="0"/>
                <a:cs typeface="Calibri" panose="020F0502020204030204" pitchFamily="34" charset="0"/>
              </a:rPr>
              <a:t>Employee</a:t>
            </a:r>
          </a:p>
          <a:p>
            <a:pPr algn="ctr"/>
            <a:r>
              <a:rPr lang="en-US" sz="1600" b="1" dirty="0" smtClean="0">
                <a:solidFill>
                  <a:schemeClr val="bg1"/>
                </a:solidFill>
                <a:latin typeface="Calibri" panose="020F0502020204030204" pitchFamily="34" charset="0"/>
                <a:cs typeface="Calibri" panose="020F0502020204030204" pitchFamily="34" charset="0"/>
              </a:rPr>
              <a:t>Management</a:t>
            </a:r>
            <a:endParaRPr lang="en-US" sz="1600" b="1" dirty="0">
              <a:solidFill>
                <a:schemeClr val="bg1"/>
              </a:solidFill>
              <a:latin typeface="Calibri" panose="020F0502020204030204" pitchFamily="34" charset="0"/>
              <a:cs typeface="Calibri" panose="020F0502020204030204" pitchFamily="34" charset="0"/>
            </a:endParaRPr>
          </a:p>
        </p:txBody>
      </p:sp>
      <p:sp>
        <p:nvSpPr>
          <p:cNvPr id="71" name="Shape 115"/>
          <p:cNvSpPr/>
          <p:nvPr/>
        </p:nvSpPr>
        <p:spPr>
          <a:xfrm>
            <a:off x="4508213" y="3616090"/>
            <a:ext cx="1569306" cy="1390372"/>
          </a:xfrm>
          <a:prstGeom prst="octagon">
            <a:avLst>
              <a:gd name="adj" fmla="val 29289"/>
            </a:avLst>
          </a:prstGeom>
          <a:ln w="19050">
            <a:headEnd type="none" w="sm" len="sm"/>
            <a:tailEnd type="none" w="sm" len="s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TextBox 71"/>
          <p:cNvSpPr txBox="1"/>
          <p:nvPr/>
        </p:nvSpPr>
        <p:spPr>
          <a:xfrm>
            <a:off x="4582040" y="4165503"/>
            <a:ext cx="1421651" cy="584775"/>
          </a:xfrm>
          <a:prstGeom prst="rect">
            <a:avLst/>
          </a:prstGeom>
          <a:noFill/>
        </p:spPr>
        <p:txBody>
          <a:bodyPr wrap="square" rtlCol="0">
            <a:spAutoFit/>
          </a:bodyPr>
          <a:lstStyle/>
          <a:p>
            <a:pPr algn="ctr"/>
            <a:r>
              <a:rPr lang="en-US" sz="1600" b="1" dirty="0" smtClean="0">
                <a:solidFill>
                  <a:schemeClr val="bg1"/>
                </a:solidFill>
                <a:latin typeface="Calibri" panose="020F0502020204030204" pitchFamily="34" charset="0"/>
                <a:cs typeface="Calibri" panose="020F0502020204030204" pitchFamily="34" charset="0"/>
              </a:rPr>
              <a:t>User</a:t>
            </a:r>
          </a:p>
          <a:p>
            <a:pPr algn="ctr"/>
            <a:r>
              <a:rPr lang="en-US" sz="1600" b="1" dirty="0" smtClean="0">
                <a:solidFill>
                  <a:schemeClr val="bg1"/>
                </a:solidFill>
                <a:latin typeface="Calibri" panose="020F0502020204030204" pitchFamily="34" charset="0"/>
                <a:cs typeface="Calibri" panose="020F0502020204030204" pitchFamily="34" charset="0"/>
              </a:rPr>
              <a:t>Management</a:t>
            </a:r>
            <a:endParaRPr lang="en-US" sz="1600" b="1" dirty="0">
              <a:solidFill>
                <a:schemeClr val="bg1"/>
              </a:solidFill>
              <a:latin typeface="Calibri" panose="020F0502020204030204" pitchFamily="34" charset="0"/>
              <a:cs typeface="Calibri" panose="020F0502020204030204" pitchFamily="34" charset="0"/>
            </a:endParaRPr>
          </a:p>
        </p:txBody>
      </p:sp>
      <p:sp>
        <p:nvSpPr>
          <p:cNvPr id="74" name="Shape 115"/>
          <p:cNvSpPr/>
          <p:nvPr/>
        </p:nvSpPr>
        <p:spPr>
          <a:xfrm>
            <a:off x="2910547" y="3616920"/>
            <a:ext cx="1569306" cy="1390372"/>
          </a:xfrm>
          <a:prstGeom prst="octagon">
            <a:avLst>
              <a:gd name="adj" fmla="val 29289"/>
            </a:avLst>
          </a:prstGeom>
          <a:ln w="19050">
            <a:headEnd type="none" w="sm" len="sm"/>
            <a:tailEnd type="none" w="sm" len="s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TextBox 74"/>
          <p:cNvSpPr txBox="1"/>
          <p:nvPr/>
        </p:nvSpPr>
        <p:spPr>
          <a:xfrm>
            <a:off x="2984374" y="4166333"/>
            <a:ext cx="1421651" cy="584775"/>
          </a:xfrm>
          <a:prstGeom prst="rect">
            <a:avLst/>
          </a:prstGeom>
          <a:noFill/>
        </p:spPr>
        <p:txBody>
          <a:bodyPr wrap="square" rtlCol="0">
            <a:spAutoFit/>
          </a:bodyPr>
          <a:lstStyle/>
          <a:p>
            <a:pPr algn="ctr"/>
            <a:r>
              <a:rPr lang="en-US" sz="1600" b="1" dirty="0" smtClean="0">
                <a:solidFill>
                  <a:schemeClr val="bg1"/>
                </a:solidFill>
                <a:latin typeface="Calibri" panose="020F0502020204030204" pitchFamily="34" charset="0"/>
                <a:cs typeface="Calibri" panose="020F0502020204030204" pitchFamily="34" charset="0"/>
              </a:rPr>
              <a:t>Sales</a:t>
            </a:r>
          </a:p>
          <a:p>
            <a:pPr algn="ctr"/>
            <a:r>
              <a:rPr lang="en-US" sz="1600" b="1" dirty="0" smtClean="0">
                <a:solidFill>
                  <a:schemeClr val="bg1"/>
                </a:solidFill>
                <a:latin typeface="Calibri" panose="020F0502020204030204" pitchFamily="34" charset="0"/>
                <a:cs typeface="Calibri" panose="020F0502020204030204" pitchFamily="34" charset="0"/>
              </a:rPr>
              <a:t>Management</a:t>
            </a:r>
            <a:endParaRPr lang="en-US" sz="1600" b="1" dirty="0">
              <a:solidFill>
                <a:schemeClr val="bg1"/>
              </a:solidFill>
              <a:latin typeface="Calibri" panose="020F0502020204030204" pitchFamily="34" charset="0"/>
              <a:cs typeface="Calibri" panose="020F0502020204030204" pitchFamily="34" charset="0"/>
            </a:endParaRPr>
          </a:p>
        </p:txBody>
      </p:sp>
      <p:sp>
        <p:nvSpPr>
          <p:cNvPr id="77" name="Shape 115"/>
          <p:cNvSpPr/>
          <p:nvPr/>
        </p:nvSpPr>
        <p:spPr>
          <a:xfrm>
            <a:off x="1709069" y="1171420"/>
            <a:ext cx="1569306" cy="1390372"/>
          </a:xfrm>
          <a:prstGeom prst="octagon">
            <a:avLst>
              <a:gd name="adj" fmla="val 29289"/>
            </a:avLst>
          </a:prstGeom>
          <a:ln w="19050">
            <a:headEnd type="none" w="sm" len="sm"/>
            <a:tailEnd type="none" w="sm" len="s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TextBox 77"/>
          <p:cNvSpPr txBox="1"/>
          <p:nvPr/>
        </p:nvSpPr>
        <p:spPr>
          <a:xfrm>
            <a:off x="1782896" y="1720833"/>
            <a:ext cx="1421651" cy="584775"/>
          </a:xfrm>
          <a:prstGeom prst="rect">
            <a:avLst/>
          </a:prstGeom>
          <a:noFill/>
        </p:spPr>
        <p:txBody>
          <a:bodyPr wrap="square" rtlCol="0">
            <a:spAutoFit/>
          </a:bodyPr>
          <a:lstStyle/>
          <a:p>
            <a:pPr algn="ctr"/>
            <a:r>
              <a:rPr lang="en-US" sz="1600" b="1" dirty="0" smtClean="0">
                <a:solidFill>
                  <a:schemeClr val="bg1"/>
                </a:solidFill>
                <a:latin typeface="Calibri" panose="020F0502020204030204" pitchFamily="34" charset="0"/>
                <a:cs typeface="Calibri" panose="020F0502020204030204" pitchFamily="34" charset="0"/>
              </a:rPr>
              <a:t>Supplier Info</a:t>
            </a:r>
          </a:p>
          <a:p>
            <a:pPr algn="ctr"/>
            <a:r>
              <a:rPr lang="en-US" sz="1600" b="1" dirty="0" smtClean="0">
                <a:solidFill>
                  <a:schemeClr val="bg1"/>
                </a:solidFill>
                <a:latin typeface="Calibri" panose="020F0502020204030204" pitchFamily="34" charset="0"/>
                <a:cs typeface="Calibri" panose="020F0502020204030204" pitchFamily="34" charset="0"/>
              </a:rPr>
              <a:t>Management</a:t>
            </a:r>
            <a:endParaRPr lang="en-US" sz="1600" b="1" dirty="0">
              <a:solidFill>
                <a:schemeClr val="bg1"/>
              </a:solidFill>
              <a:latin typeface="Calibri" panose="020F0502020204030204" pitchFamily="34" charset="0"/>
              <a:cs typeface="Calibri" panose="020F0502020204030204" pitchFamily="34" charset="0"/>
            </a:endParaRPr>
          </a:p>
        </p:txBody>
      </p:sp>
      <p:sp>
        <p:nvSpPr>
          <p:cNvPr id="80" name="Shape 115"/>
          <p:cNvSpPr/>
          <p:nvPr/>
        </p:nvSpPr>
        <p:spPr>
          <a:xfrm>
            <a:off x="1712611" y="2610361"/>
            <a:ext cx="1569306" cy="1390372"/>
          </a:xfrm>
          <a:prstGeom prst="octagon">
            <a:avLst>
              <a:gd name="adj" fmla="val 29289"/>
            </a:avLst>
          </a:prstGeom>
          <a:ln w="19050">
            <a:headEnd type="none" w="sm" len="sm"/>
            <a:tailEnd type="none" w="sm" len="s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TextBox 80"/>
          <p:cNvSpPr txBox="1"/>
          <p:nvPr/>
        </p:nvSpPr>
        <p:spPr>
          <a:xfrm>
            <a:off x="1786438" y="3159774"/>
            <a:ext cx="1421651" cy="584775"/>
          </a:xfrm>
          <a:prstGeom prst="rect">
            <a:avLst/>
          </a:prstGeom>
          <a:noFill/>
        </p:spPr>
        <p:txBody>
          <a:bodyPr wrap="square" rtlCol="0">
            <a:spAutoFit/>
          </a:bodyPr>
          <a:lstStyle/>
          <a:p>
            <a:pPr algn="ctr"/>
            <a:r>
              <a:rPr lang="en-US" sz="1600" b="1" dirty="0" smtClean="0">
                <a:solidFill>
                  <a:schemeClr val="bg1"/>
                </a:solidFill>
                <a:latin typeface="Calibri" panose="020F0502020204030204" pitchFamily="34" charset="0"/>
                <a:cs typeface="Calibri" panose="020F0502020204030204" pitchFamily="34" charset="0"/>
              </a:rPr>
              <a:t>Product</a:t>
            </a:r>
          </a:p>
          <a:p>
            <a:pPr algn="ctr"/>
            <a:r>
              <a:rPr lang="en-US" sz="1600" b="1" dirty="0" smtClean="0">
                <a:solidFill>
                  <a:schemeClr val="bg1"/>
                </a:solidFill>
                <a:latin typeface="Calibri" panose="020F0502020204030204" pitchFamily="34" charset="0"/>
                <a:cs typeface="Calibri" panose="020F0502020204030204" pitchFamily="34" charset="0"/>
              </a:rPr>
              <a:t>Management</a:t>
            </a:r>
            <a:endParaRPr lang="en-US" sz="1600" b="1" dirty="0">
              <a:solidFill>
                <a:schemeClr val="bg1"/>
              </a:solidFill>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2268" y="324746"/>
            <a:ext cx="830365" cy="46704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4939" y="1273051"/>
            <a:ext cx="482159" cy="482159"/>
          </a:xfrm>
          <a:prstGeom prst="rect">
            <a:avLst/>
          </a:prstGeom>
        </p:spPr>
      </p:pic>
      <p:pic>
        <p:nvPicPr>
          <p:cNvPr id="10" name="Picture 9"/>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329019" y="2762600"/>
            <a:ext cx="388079" cy="393222"/>
          </a:xfrm>
          <a:prstGeom prst="rect">
            <a:avLst/>
          </a:prstGeom>
        </p:spPr>
      </p:pic>
      <p:pic>
        <p:nvPicPr>
          <p:cNvPr id="11" name="Picture 10"/>
          <p:cNvPicPr>
            <a:picLocks noChangeAspect="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091511" y="3762795"/>
            <a:ext cx="402708" cy="402708"/>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42998" y="3780609"/>
            <a:ext cx="504401" cy="432344"/>
          </a:xfrm>
          <a:prstGeom prst="rect">
            <a:avLst/>
          </a:prstGeom>
        </p:spPr>
      </p:pic>
      <p:pic>
        <p:nvPicPr>
          <p:cNvPr id="13" name="Picture 12"/>
          <p:cNvPicPr>
            <a:picLocks noChangeAspect="1"/>
          </p:cNvPicPr>
          <p:nvPr/>
        </p:nvPicPr>
        <p:blipFill>
          <a:blip r:embed="rId9">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285741" y="2751967"/>
            <a:ext cx="447324" cy="446868"/>
          </a:xfrm>
          <a:prstGeom prst="rect">
            <a:avLst/>
          </a:prstGeom>
        </p:spPr>
      </p:pic>
      <p:pic>
        <p:nvPicPr>
          <p:cNvPr id="14" name="Picture 13"/>
          <p:cNvPicPr>
            <a:picLocks noChangeAspect="1"/>
          </p:cNvPicPr>
          <p:nvPr/>
        </p:nvPicPr>
        <p:blipFill>
          <a:blip r:embed="rId10">
            <a:duotone>
              <a:schemeClr val="accent1">
                <a:shade val="45000"/>
                <a:satMod val="135000"/>
              </a:schemeClr>
              <a:prstClr val="white"/>
            </a:duotone>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2157520" y="1210303"/>
            <a:ext cx="618702" cy="607654"/>
          </a:xfrm>
          <a:prstGeom prst="rect">
            <a:avLst/>
          </a:prstGeom>
        </p:spPr>
      </p:pic>
      <p:sp>
        <p:nvSpPr>
          <p:cNvPr id="92" name="TextBox 91"/>
          <p:cNvSpPr txBox="1"/>
          <p:nvPr/>
        </p:nvSpPr>
        <p:spPr>
          <a:xfrm>
            <a:off x="3362603" y="1992412"/>
            <a:ext cx="2135259" cy="1200329"/>
          </a:xfrm>
          <a:prstGeom prst="rect">
            <a:avLst/>
          </a:prstGeom>
          <a:noFill/>
        </p:spPr>
        <p:txBody>
          <a:bodyPr wrap="square" rtlCol="0">
            <a:spAutoFit/>
          </a:bodyPr>
          <a:lstStyle/>
          <a:p>
            <a:pPr algn="ctr"/>
            <a:r>
              <a:rPr lang="en-US" sz="2400" b="1" dirty="0" err="1" smtClean="0">
                <a:solidFill>
                  <a:srgbClr val="0070C0"/>
                </a:solidFill>
                <a:latin typeface="Calibri" panose="020F0502020204030204" pitchFamily="34" charset="0"/>
                <a:cs typeface="Calibri" panose="020F0502020204030204" pitchFamily="34" charset="0"/>
              </a:rPr>
              <a:t>Orocare</a:t>
            </a:r>
            <a:r>
              <a:rPr lang="en-US" sz="2400" b="1" dirty="0" smtClean="0">
                <a:solidFill>
                  <a:srgbClr val="0070C0"/>
                </a:solidFill>
                <a:latin typeface="Calibri" panose="020F0502020204030204" pitchFamily="34" charset="0"/>
                <a:cs typeface="Calibri" panose="020F0502020204030204" pitchFamily="34" charset="0"/>
              </a:rPr>
              <a:t> Management System</a:t>
            </a:r>
            <a:endParaRPr lang="en-US" sz="2400" b="1" dirty="0">
              <a:solidFill>
                <a:srgbClr val="0070C0"/>
              </a:solidFill>
              <a:latin typeface="Calibri" panose="020F0502020204030204" pitchFamily="34" charset="0"/>
              <a:cs typeface="Calibri" panose="020F050202020403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10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fade">
                                      <p:cBhvr>
                                        <p:cTn id="12" dur="1000"/>
                                        <p:tgtEl>
                                          <p:spTgt spid="1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10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1000"/>
                                        <p:tgtEl>
                                          <p:spTgt spid="41"/>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fade">
                                      <p:cBhvr>
                                        <p:cTn id="32" dur="1000"/>
                                        <p:tgtEl>
                                          <p:spTgt spid="6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fade">
                                      <p:cBhvr>
                                        <p:cTn id="35" dur="1000"/>
                                        <p:tgtEl>
                                          <p:spTgt spid="66"/>
                                        </p:tgtEl>
                                      </p:cBhvr>
                                    </p:animEffect>
                                  </p:childTnLst>
                                </p:cTn>
                              </p:par>
                              <p:par>
                                <p:cTn id="36" presetID="10"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childTnLst>
                                </p:cTn>
                              </p:par>
                            </p:childTnLst>
                          </p:cTn>
                        </p:par>
                        <p:par>
                          <p:cTn id="39" fill="hold">
                            <p:stCondLst>
                              <p:cond delay="3000"/>
                            </p:stCondLst>
                            <p:childTnLst>
                              <p:par>
                                <p:cTn id="40" presetID="10" presetClass="entr" presetSubtype="0" fill="hold" grpId="0" nodeType="after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fade">
                                      <p:cBhvr>
                                        <p:cTn id="42" dur="1000"/>
                                        <p:tgtEl>
                                          <p:spTgt spid="6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fade">
                                      <p:cBhvr>
                                        <p:cTn id="45" dur="1000"/>
                                        <p:tgtEl>
                                          <p:spTgt spid="69"/>
                                        </p:tgtEl>
                                      </p:cBhvr>
                                    </p:animEffect>
                                  </p:childTnLst>
                                </p:cTn>
                              </p:par>
                              <p:par>
                                <p:cTn id="46" presetID="10" presetClass="entr" presetSubtype="0" fill="hold"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childTnLst>
                                </p:cTn>
                              </p:par>
                            </p:childTnLst>
                          </p:cTn>
                        </p:par>
                        <p:par>
                          <p:cTn id="49" fill="hold">
                            <p:stCondLst>
                              <p:cond delay="4000"/>
                            </p:stCondLst>
                            <p:childTnLst>
                              <p:par>
                                <p:cTn id="50" presetID="10" presetClass="entr" presetSubtype="0" fill="hold" grpId="0" nodeType="after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1000"/>
                                        <p:tgtEl>
                                          <p:spTgt spid="7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fade">
                                      <p:cBhvr>
                                        <p:cTn id="55" dur="1000"/>
                                        <p:tgtEl>
                                          <p:spTgt spid="72"/>
                                        </p:tgtEl>
                                      </p:cBhvr>
                                    </p:animEffect>
                                  </p:childTnLst>
                                </p:cTn>
                              </p:par>
                              <p:par>
                                <p:cTn id="56" presetID="10" presetClass="entr" presetSubtype="0" fill="hold"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1000"/>
                                        <p:tgtEl>
                                          <p:spTgt spid="11"/>
                                        </p:tgtEl>
                                      </p:cBhvr>
                                    </p:animEffect>
                                  </p:childTnLst>
                                </p:cTn>
                              </p:par>
                            </p:childTnLst>
                          </p:cTn>
                        </p:par>
                        <p:par>
                          <p:cTn id="59" fill="hold">
                            <p:stCondLst>
                              <p:cond delay="5000"/>
                            </p:stCondLst>
                            <p:childTnLst>
                              <p:par>
                                <p:cTn id="60" presetID="10" presetClass="entr" presetSubtype="0" fill="hold" grpId="0" nodeType="afterEffect">
                                  <p:stCondLst>
                                    <p:cond delay="0"/>
                                  </p:stCondLst>
                                  <p:childTnLst>
                                    <p:set>
                                      <p:cBhvr>
                                        <p:cTn id="61" dur="1" fill="hold">
                                          <p:stCondLst>
                                            <p:cond delay="0"/>
                                          </p:stCondLst>
                                        </p:cTn>
                                        <p:tgtEl>
                                          <p:spTgt spid="74"/>
                                        </p:tgtEl>
                                        <p:attrNameLst>
                                          <p:attrName>style.visibility</p:attrName>
                                        </p:attrNameLst>
                                      </p:cBhvr>
                                      <p:to>
                                        <p:strVal val="visible"/>
                                      </p:to>
                                    </p:set>
                                    <p:animEffect transition="in" filter="fade">
                                      <p:cBhvr>
                                        <p:cTn id="62" dur="1000"/>
                                        <p:tgtEl>
                                          <p:spTgt spid="7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5"/>
                                        </p:tgtEl>
                                        <p:attrNameLst>
                                          <p:attrName>style.visibility</p:attrName>
                                        </p:attrNameLst>
                                      </p:cBhvr>
                                      <p:to>
                                        <p:strVal val="visible"/>
                                      </p:to>
                                    </p:set>
                                    <p:animEffect transition="in" filter="fade">
                                      <p:cBhvr>
                                        <p:cTn id="65" dur="1000"/>
                                        <p:tgtEl>
                                          <p:spTgt spid="75"/>
                                        </p:tgtEl>
                                      </p:cBhvr>
                                    </p:animEffect>
                                  </p:childTnLst>
                                </p:cTn>
                              </p:par>
                              <p:par>
                                <p:cTn id="66" presetID="10" presetClass="entr" presetSubtype="0" fill="hold"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1000"/>
                                        <p:tgtEl>
                                          <p:spTgt spid="12"/>
                                        </p:tgtEl>
                                      </p:cBhvr>
                                    </p:animEffect>
                                  </p:childTnLst>
                                </p:cTn>
                              </p:par>
                            </p:childTnLst>
                          </p:cTn>
                        </p:par>
                        <p:par>
                          <p:cTn id="69" fill="hold">
                            <p:stCondLst>
                              <p:cond delay="6000"/>
                            </p:stCondLst>
                            <p:childTnLst>
                              <p:par>
                                <p:cTn id="70" presetID="10" presetClass="entr" presetSubtype="0" fill="hold" grpId="0" nodeType="afterEffect">
                                  <p:stCondLst>
                                    <p:cond delay="0"/>
                                  </p:stCondLst>
                                  <p:childTnLst>
                                    <p:set>
                                      <p:cBhvr>
                                        <p:cTn id="71" dur="1" fill="hold">
                                          <p:stCondLst>
                                            <p:cond delay="0"/>
                                          </p:stCondLst>
                                        </p:cTn>
                                        <p:tgtEl>
                                          <p:spTgt spid="80"/>
                                        </p:tgtEl>
                                        <p:attrNameLst>
                                          <p:attrName>style.visibility</p:attrName>
                                        </p:attrNameLst>
                                      </p:cBhvr>
                                      <p:to>
                                        <p:strVal val="visible"/>
                                      </p:to>
                                    </p:set>
                                    <p:animEffect transition="in" filter="fade">
                                      <p:cBhvr>
                                        <p:cTn id="72" dur="1000"/>
                                        <p:tgtEl>
                                          <p:spTgt spid="8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1"/>
                                        </p:tgtEl>
                                        <p:attrNameLst>
                                          <p:attrName>style.visibility</p:attrName>
                                        </p:attrNameLst>
                                      </p:cBhvr>
                                      <p:to>
                                        <p:strVal val="visible"/>
                                      </p:to>
                                    </p:set>
                                    <p:animEffect transition="in" filter="fade">
                                      <p:cBhvr>
                                        <p:cTn id="75" dur="1000"/>
                                        <p:tgtEl>
                                          <p:spTgt spid="81"/>
                                        </p:tgtEl>
                                      </p:cBhvr>
                                    </p:animEffect>
                                  </p:childTnLst>
                                </p:cTn>
                              </p:par>
                              <p:par>
                                <p:cTn id="76" presetID="10" presetClass="entr" presetSubtype="0" fill="hold" nodeType="with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fade">
                                      <p:cBhvr>
                                        <p:cTn id="78" dur="1000"/>
                                        <p:tgtEl>
                                          <p:spTgt spid="13"/>
                                        </p:tgtEl>
                                      </p:cBhvr>
                                    </p:animEffect>
                                  </p:childTnLst>
                                </p:cTn>
                              </p:par>
                            </p:childTnLst>
                          </p:cTn>
                        </p:par>
                        <p:par>
                          <p:cTn id="79" fill="hold">
                            <p:stCondLst>
                              <p:cond delay="7000"/>
                            </p:stCondLst>
                            <p:childTnLst>
                              <p:par>
                                <p:cTn id="80" presetID="10" presetClass="entr" presetSubtype="0" fill="hold" grpId="0" nodeType="afterEffect">
                                  <p:stCondLst>
                                    <p:cond delay="0"/>
                                  </p:stCondLst>
                                  <p:childTnLst>
                                    <p:set>
                                      <p:cBhvr>
                                        <p:cTn id="81" dur="1" fill="hold">
                                          <p:stCondLst>
                                            <p:cond delay="0"/>
                                          </p:stCondLst>
                                        </p:cTn>
                                        <p:tgtEl>
                                          <p:spTgt spid="77"/>
                                        </p:tgtEl>
                                        <p:attrNameLst>
                                          <p:attrName>style.visibility</p:attrName>
                                        </p:attrNameLst>
                                      </p:cBhvr>
                                      <p:to>
                                        <p:strVal val="visible"/>
                                      </p:to>
                                    </p:set>
                                    <p:animEffect transition="in" filter="fade">
                                      <p:cBhvr>
                                        <p:cTn id="82" dur="1000"/>
                                        <p:tgtEl>
                                          <p:spTgt spid="7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fade">
                                      <p:cBhvr>
                                        <p:cTn id="85" dur="1000"/>
                                        <p:tgtEl>
                                          <p:spTgt spid="78"/>
                                        </p:tgtEl>
                                      </p:cBhvr>
                                    </p:animEffect>
                                  </p:childTnLst>
                                </p:cTn>
                              </p:par>
                              <p:par>
                                <p:cTn id="86" presetID="10" presetClass="entr" presetSubtype="0" fill="hold" nodeType="with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fade">
                                      <p:cBhvr>
                                        <p:cTn id="8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38" grpId="0"/>
      <p:bldP spid="40" grpId="0" animBg="1"/>
      <p:bldP spid="41" grpId="0"/>
      <p:bldP spid="65" grpId="0" animBg="1"/>
      <p:bldP spid="66" grpId="0"/>
      <p:bldP spid="68" grpId="0" animBg="1"/>
      <p:bldP spid="69" grpId="0"/>
      <p:bldP spid="71" grpId="0" animBg="1"/>
      <p:bldP spid="72" grpId="0"/>
      <p:bldP spid="74" grpId="0" animBg="1"/>
      <p:bldP spid="75" grpId="0"/>
      <p:bldP spid="77" grpId="0" animBg="1"/>
      <p:bldP spid="78" grpId="0"/>
      <p:bldP spid="80" grpId="0" animBg="1"/>
      <p:bldP spid="81" grpId="0"/>
      <p:bldP spid="9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528786" y="2328460"/>
            <a:ext cx="3856169" cy="2892126"/>
          </a:xfrm>
          <a:prstGeom prst="rect">
            <a:avLst/>
          </a:prstGeom>
          <a:effectLst>
            <a:outerShdw dist="50800" dir="5400000" algn="ctr" rotWithShape="0">
              <a:srgbClr val="000000">
                <a:alpha val="22000"/>
              </a:srgbClr>
            </a:outerShdw>
          </a:effectLst>
        </p:spPr>
      </p:pic>
      <p:sp>
        <p:nvSpPr>
          <p:cNvPr id="3" name="Text Placeholder 2"/>
          <p:cNvSpPr>
            <a:spLocks noGrp="1"/>
          </p:cNvSpPr>
          <p:nvPr>
            <p:ph type="body" idx="1"/>
          </p:nvPr>
        </p:nvSpPr>
        <p:spPr>
          <a:xfrm>
            <a:off x="301065" y="196112"/>
            <a:ext cx="8672813" cy="4420019"/>
          </a:xfrm>
        </p:spPr>
        <p:txBody>
          <a:bodyPr/>
          <a:lstStyle/>
          <a:p>
            <a:r>
              <a:rPr lang="en-US" sz="2600" b="1" dirty="0">
                <a:solidFill>
                  <a:srgbClr val="00B0F0"/>
                </a:solidFill>
                <a:latin typeface="Calibri" panose="020F0502020204030204" pitchFamily="34" charset="0"/>
                <a:cs typeface="Calibri" panose="020F0502020204030204" pitchFamily="34" charset="0"/>
              </a:rPr>
              <a:t>The </a:t>
            </a:r>
            <a:r>
              <a:rPr lang="en-US" sz="2600" b="1" dirty="0" smtClean="0">
                <a:solidFill>
                  <a:srgbClr val="00B0F0"/>
                </a:solidFill>
                <a:latin typeface="Calibri" panose="020F0502020204030204" pitchFamily="34" charset="0"/>
                <a:cs typeface="Calibri" panose="020F0502020204030204" pitchFamily="34" charset="0"/>
              </a:rPr>
              <a:t>main language </a:t>
            </a:r>
            <a:r>
              <a:rPr lang="en-US" sz="2600" b="1" dirty="0">
                <a:solidFill>
                  <a:srgbClr val="00B0F0"/>
                </a:solidFill>
                <a:latin typeface="Calibri" panose="020F0502020204030204" pitchFamily="34" charset="0"/>
                <a:cs typeface="Calibri" panose="020F0502020204030204" pitchFamily="34" charset="0"/>
              </a:rPr>
              <a:t>used for developing the system is </a:t>
            </a:r>
            <a:r>
              <a:rPr lang="en-US" sz="2600" b="1" dirty="0" smtClean="0">
                <a:solidFill>
                  <a:srgbClr val="00B0F0"/>
                </a:solidFill>
                <a:latin typeface="Calibri" panose="020F0502020204030204" pitchFamily="34" charset="0"/>
                <a:cs typeface="Calibri" panose="020F0502020204030204" pitchFamily="34" charset="0"/>
              </a:rPr>
              <a:t>java. </a:t>
            </a:r>
          </a:p>
          <a:p>
            <a:endParaRPr lang="en-US" sz="2600" b="1" dirty="0" smtClean="0">
              <a:solidFill>
                <a:srgbClr val="00B0F0"/>
              </a:solidFill>
              <a:latin typeface="Calibri" panose="020F0502020204030204" pitchFamily="34" charset="0"/>
              <a:cs typeface="Calibri" panose="020F0502020204030204" pitchFamily="34" charset="0"/>
            </a:endParaRPr>
          </a:p>
          <a:p>
            <a:r>
              <a:rPr lang="en-US" sz="2600" b="1" dirty="0">
                <a:solidFill>
                  <a:srgbClr val="00B0F0"/>
                </a:solidFill>
                <a:latin typeface="Calibri" panose="020F0502020204030204" pitchFamily="34" charset="0"/>
                <a:cs typeface="Calibri" panose="020F0502020204030204" pitchFamily="34" charset="0"/>
              </a:rPr>
              <a:t>O</a:t>
            </a:r>
            <a:r>
              <a:rPr lang="en-US" sz="2600" b="1" dirty="0" smtClean="0">
                <a:solidFill>
                  <a:srgbClr val="00B0F0"/>
                </a:solidFill>
                <a:latin typeface="Calibri" panose="020F0502020204030204" pitchFamily="34" charset="0"/>
                <a:cs typeface="Calibri" panose="020F0502020204030204" pitchFamily="34" charset="0"/>
              </a:rPr>
              <a:t>ther </a:t>
            </a:r>
            <a:r>
              <a:rPr lang="en-US" sz="2600" b="1" dirty="0">
                <a:solidFill>
                  <a:srgbClr val="00B0F0"/>
                </a:solidFill>
                <a:latin typeface="Calibri" panose="020F0502020204030204" pitchFamily="34" charset="0"/>
                <a:cs typeface="Calibri" panose="020F0502020204030204" pitchFamily="34" charset="0"/>
              </a:rPr>
              <a:t>technologies </a:t>
            </a:r>
            <a:r>
              <a:rPr lang="en-US" sz="2600" b="1" dirty="0" smtClean="0">
                <a:solidFill>
                  <a:srgbClr val="00B0F0"/>
                </a:solidFill>
                <a:latin typeface="Calibri" panose="020F0502020204030204" pitchFamily="34" charset="0"/>
                <a:cs typeface="Calibri" panose="020F0502020204030204" pitchFamily="34" charset="0"/>
              </a:rPr>
              <a:t>used, JAVA </a:t>
            </a:r>
            <a:r>
              <a:rPr lang="en-US" sz="2600" b="1" dirty="0">
                <a:solidFill>
                  <a:srgbClr val="00B0F0"/>
                </a:solidFill>
                <a:latin typeface="Calibri" panose="020F0502020204030204" pitchFamily="34" charset="0"/>
                <a:cs typeface="Calibri" panose="020F0502020204030204" pitchFamily="34" charset="0"/>
              </a:rPr>
              <a:t>frames</a:t>
            </a:r>
            <a:r>
              <a:rPr lang="en-US" sz="2600" b="1" dirty="0" smtClean="0">
                <a:solidFill>
                  <a:srgbClr val="00B0F0"/>
                </a:solidFill>
                <a:latin typeface="Calibri" panose="020F0502020204030204" pitchFamily="34" charset="0"/>
                <a:cs typeface="Calibri" panose="020F0502020204030204" pitchFamily="34" charset="0"/>
              </a:rPr>
              <a:t>, MYSQL .</a:t>
            </a:r>
          </a:p>
          <a:p>
            <a:endParaRPr lang="en-US" sz="2600" b="1" dirty="0" smtClean="0">
              <a:solidFill>
                <a:srgbClr val="00B0F0"/>
              </a:solidFill>
              <a:latin typeface="Calibri" panose="020F0502020204030204" pitchFamily="34" charset="0"/>
              <a:cs typeface="Calibri" panose="020F0502020204030204" pitchFamily="34" charset="0"/>
            </a:endParaRPr>
          </a:p>
          <a:p>
            <a:r>
              <a:rPr lang="en-US" sz="2600" b="1" dirty="0" smtClean="0">
                <a:solidFill>
                  <a:srgbClr val="00B0F0"/>
                </a:solidFill>
                <a:latin typeface="Calibri" panose="020F0502020204030204" pitchFamily="34" charset="0"/>
                <a:cs typeface="Calibri" panose="020F0502020204030204" pitchFamily="34" charset="0"/>
              </a:rPr>
              <a:t> </a:t>
            </a:r>
            <a:r>
              <a:rPr lang="en-US" sz="2600" b="1" dirty="0">
                <a:solidFill>
                  <a:srgbClr val="00B0F0"/>
                </a:solidFill>
                <a:latin typeface="Calibri" panose="020F0502020204030204" pitchFamily="34" charset="0"/>
                <a:cs typeface="Calibri" panose="020F0502020204030204" pitchFamily="34" charset="0"/>
              </a:rPr>
              <a:t>The system is developed as </a:t>
            </a:r>
            <a:r>
              <a:rPr lang="en-US" sz="2600" b="1" dirty="0" smtClean="0">
                <a:solidFill>
                  <a:srgbClr val="00B0F0"/>
                </a:solidFill>
                <a:latin typeface="Calibri" panose="020F0502020204030204" pitchFamily="34" charset="0"/>
                <a:cs typeface="Calibri" panose="020F0502020204030204" pitchFamily="34" charset="0"/>
              </a:rPr>
              <a:t>a standalone </a:t>
            </a:r>
            <a:r>
              <a:rPr lang="en-US" sz="2600" b="1" dirty="0">
                <a:solidFill>
                  <a:srgbClr val="00B0F0"/>
                </a:solidFill>
                <a:latin typeface="Calibri" panose="020F0502020204030204" pitchFamily="34" charset="0"/>
                <a:cs typeface="Calibri" panose="020F0502020204030204" pitchFamily="34" charset="0"/>
              </a:rPr>
              <a:t>system </a:t>
            </a:r>
            <a:r>
              <a:rPr lang="en-US" sz="2600" b="1" dirty="0" smtClean="0">
                <a:solidFill>
                  <a:srgbClr val="00B0F0"/>
                </a:solidFill>
                <a:latin typeface="Calibri" panose="020F0502020204030204" pitchFamily="34" charset="0"/>
                <a:cs typeface="Calibri" panose="020F0502020204030204" pitchFamily="34" charset="0"/>
              </a:rPr>
              <a:t>.</a:t>
            </a:r>
          </a:p>
          <a:p>
            <a:endParaRPr lang="en-US" sz="2600" b="1" dirty="0">
              <a:solidFill>
                <a:srgbClr val="00B0F0"/>
              </a:solidFill>
              <a:latin typeface="Calibri" panose="020F0502020204030204" pitchFamily="34" charset="0"/>
              <a:cs typeface="Calibri" panose="020F0502020204030204" pitchFamily="34" charset="0"/>
            </a:endParaRPr>
          </a:p>
          <a:p>
            <a:r>
              <a:rPr lang="en-US" sz="2600" b="1" dirty="0">
                <a:solidFill>
                  <a:srgbClr val="00B0F0"/>
                </a:solidFill>
                <a:latin typeface="Calibri" panose="020F0502020204030204" pitchFamily="34" charset="0"/>
                <a:cs typeface="Calibri" panose="020F0502020204030204" pitchFamily="34" charset="0"/>
              </a:rPr>
              <a:t>S</a:t>
            </a:r>
            <a:r>
              <a:rPr lang="en-US" sz="2600" b="1" dirty="0" smtClean="0">
                <a:solidFill>
                  <a:srgbClr val="00B0F0"/>
                </a:solidFill>
                <a:latin typeface="Calibri" panose="020F0502020204030204" pitchFamily="34" charset="0"/>
                <a:cs typeface="Calibri" panose="020F0502020204030204" pitchFamily="34" charset="0"/>
              </a:rPr>
              <a:t>upposed to be </a:t>
            </a:r>
            <a:r>
              <a:rPr lang="en-US" sz="2600" b="1" dirty="0">
                <a:solidFill>
                  <a:srgbClr val="00B0F0"/>
                </a:solidFill>
                <a:latin typeface="Calibri" panose="020F0502020204030204" pitchFamily="34" charset="0"/>
                <a:cs typeface="Calibri" panose="020F0502020204030204" pitchFamily="34" charset="0"/>
              </a:rPr>
              <a:t>deployed on client’s computer.</a:t>
            </a:r>
          </a:p>
          <a:p>
            <a:pPr marL="114300" indent="0">
              <a:buNone/>
            </a:pPr>
            <a:r>
              <a:rPr lang="en-US" sz="2600" b="1" dirty="0">
                <a:solidFill>
                  <a:srgbClr val="00B0F0"/>
                </a:solidFill>
                <a:latin typeface="Calibri" panose="020F0502020204030204" pitchFamily="34" charset="0"/>
                <a:cs typeface="Calibri" panose="020F0502020204030204" pitchFamily="34" charset="0"/>
              </a:rPr>
              <a:t/>
            </a:r>
            <a:br>
              <a:rPr lang="en-US" sz="2600" b="1" dirty="0">
                <a:solidFill>
                  <a:srgbClr val="00B0F0"/>
                </a:solidFill>
                <a:latin typeface="Calibri" panose="020F0502020204030204" pitchFamily="34" charset="0"/>
                <a:cs typeface="Calibri" panose="020F0502020204030204" pitchFamily="34" charset="0"/>
              </a:rPr>
            </a:br>
            <a:endParaRPr lang="en-US" sz="2600" b="1" dirty="0">
              <a:solidFill>
                <a:srgbClr val="00B0F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32115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528786" y="2328460"/>
            <a:ext cx="3856169" cy="2892126"/>
          </a:xfrm>
          <a:prstGeom prst="rect">
            <a:avLst/>
          </a:prstGeom>
          <a:effectLst>
            <a:outerShdw dist="50800" dir="5400000" algn="ctr" rotWithShape="0">
              <a:srgbClr val="000000">
                <a:alpha val="22000"/>
              </a:srgbClr>
            </a:outerShdw>
          </a:effectLst>
        </p:spPr>
      </p:pic>
      <p:sp>
        <p:nvSpPr>
          <p:cNvPr id="4" name="Rectangle 3"/>
          <p:cNvSpPr/>
          <p:nvPr/>
        </p:nvSpPr>
        <p:spPr>
          <a:xfrm>
            <a:off x="265814" y="99427"/>
            <a:ext cx="8676167" cy="5078313"/>
          </a:xfrm>
          <a:prstGeom prst="rect">
            <a:avLst/>
          </a:prstGeom>
        </p:spPr>
        <p:txBody>
          <a:bodyPr wrap="square">
            <a:spAutoFit/>
          </a:bodyPr>
          <a:lstStyle/>
          <a:p>
            <a:r>
              <a:rPr lang="en-US" sz="2800" b="1" dirty="0" smtClean="0">
                <a:solidFill>
                  <a:schemeClr val="accent5"/>
                </a:solidFill>
                <a:latin typeface="Calibri" panose="020F0502020204030204" pitchFamily="34" charset="0"/>
                <a:cs typeface="Calibri" panose="020F0502020204030204" pitchFamily="34" charset="0"/>
              </a:rPr>
              <a:t>In </a:t>
            </a:r>
            <a:r>
              <a:rPr lang="en-US" sz="2800" b="1" dirty="0">
                <a:solidFill>
                  <a:schemeClr val="accent5"/>
                </a:solidFill>
                <a:latin typeface="Calibri" panose="020F0502020204030204" pitchFamily="34" charset="0"/>
                <a:cs typeface="Calibri" panose="020F0502020204030204" pitchFamily="34" charset="0"/>
              </a:rPr>
              <a:t>the above diagram an overview of the system is show in </a:t>
            </a:r>
            <a:r>
              <a:rPr lang="en-US" sz="2800" b="1" dirty="0" smtClean="0">
                <a:solidFill>
                  <a:schemeClr val="accent5"/>
                </a:solidFill>
                <a:latin typeface="Calibri" panose="020F0502020204030204" pitchFamily="34" charset="0"/>
                <a:cs typeface="Calibri" panose="020F0502020204030204" pitchFamily="34" charset="0"/>
              </a:rPr>
              <a:t>simplest form. </a:t>
            </a:r>
          </a:p>
          <a:p>
            <a:r>
              <a:rPr lang="en-US" sz="2800" b="1" dirty="0" smtClean="0">
                <a:solidFill>
                  <a:schemeClr val="accent5"/>
                </a:solidFill>
                <a:latin typeface="Calibri" panose="020F0502020204030204" pitchFamily="34" charset="0"/>
                <a:cs typeface="Calibri" panose="020F0502020204030204" pitchFamily="34" charset="0"/>
              </a:rPr>
              <a:t>There </a:t>
            </a:r>
            <a:r>
              <a:rPr lang="en-US" sz="2800" b="1" dirty="0">
                <a:solidFill>
                  <a:schemeClr val="accent5"/>
                </a:solidFill>
                <a:latin typeface="Calibri" panose="020F0502020204030204" pitchFamily="34" charset="0"/>
                <a:cs typeface="Calibri" panose="020F0502020204030204" pitchFamily="34" charset="0"/>
              </a:rPr>
              <a:t>are different user levels in the </a:t>
            </a:r>
            <a:r>
              <a:rPr lang="en-US" sz="2800" b="1" dirty="0" smtClean="0">
                <a:solidFill>
                  <a:schemeClr val="accent5"/>
                </a:solidFill>
                <a:latin typeface="Calibri" panose="020F0502020204030204" pitchFamily="34" charset="0"/>
                <a:cs typeface="Calibri" panose="020F0502020204030204" pitchFamily="34" charset="0"/>
              </a:rPr>
              <a:t>system,</a:t>
            </a:r>
            <a:endParaRPr lang="en-US" sz="2800" b="1" dirty="0">
              <a:solidFill>
                <a:schemeClr val="accent5"/>
              </a:solidFill>
              <a:latin typeface="Calibri" panose="020F0502020204030204" pitchFamily="34" charset="0"/>
              <a:cs typeface="Calibri" panose="020F0502020204030204" pitchFamily="34" charset="0"/>
            </a:endParaRPr>
          </a:p>
          <a:p>
            <a:pPr marL="457200" fontAlgn="base">
              <a:buFont typeface="Arial" panose="020B0604020202020204" pitchFamily="34" charset="0"/>
              <a:buChar char="•"/>
            </a:pPr>
            <a:endParaRPr lang="en-US" sz="2400" b="1" dirty="0" smtClean="0">
              <a:solidFill>
                <a:schemeClr val="accent5"/>
              </a:solidFill>
              <a:latin typeface="Calibri" panose="020F0502020204030204" pitchFamily="34" charset="0"/>
              <a:cs typeface="Calibri" panose="020F0502020204030204" pitchFamily="34" charset="0"/>
            </a:endParaRPr>
          </a:p>
          <a:p>
            <a:pPr marL="457200" fontAlgn="base">
              <a:buFont typeface="Arial" panose="020B0604020202020204" pitchFamily="34" charset="0"/>
              <a:buChar char="•"/>
            </a:pPr>
            <a:r>
              <a:rPr lang="en-US" sz="2400" b="1" dirty="0" smtClean="0">
                <a:solidFill>
                  <a:srgbClr val="00B0F0"/>
                </a:solidFill>
                <a:latin typeface="Calibri" panose="020F0502020204030204" pitchFamily="34" charset="0"/>
                <a:cs typeface="Calibri" panose="020F0502020204030204" pitchFamily="34" charset="0"/>
              </a:rPr>
              <a:t> The </a:t>
            </a:r>
            <a:r>
              <a:rPr lang="en-US" sz="2400" b="1" dirty="0">
                <a:solidFill>
                  <a:srgbClr val="00B0F0"/>
                </a:solidFill>
                <a:latin typeface="Calibri" panose="020F0502020204030204" pitchFamily="34" charset="0"/>
                <a:cs typeface="Calibri" panose="020F0502020204030204" pitchFamily="34" charset="0"/>
              </a:rPr>
              <a:t>admin has the access to all the mentioned </a:t>
            </a:r>
            <a:r>
              <a:rPr lang="en-US" sz="2400" b="1" dirty="0" smtClean="0">
                <a:solidFill>
                  <a:srgbClr val="00B0F0"/>
                </a:solidFill>
                <a:latin typeface="Calibri" panose="020F0502020204030204" pitchFamily="34" charset="0"/>
                <a:cs typeface="Calibri" panose="020F0502020204030204" pitchFamily="34" charset="0"/>
              </a:rPr>
              <a:t>management     </a:t>
            </a:r>
          </a:p>
          <a:p>
            <a:pPr marL="457200" fontAlgn="base"/>
            <a:r>
              <a:rPr lang="en-US" sz="2400" b="1" dirty="0" smtClean="0">
                <a:solidFill>
                  <a:srgbClr val="00B0F0"/>
                </a:solidFill>
                <a:latin typeface="Calibri" panose="020F0502020204030204" pitchFamily="34" charset="0"/>
                <a:cs typeface="Calibri" panose="020F0502020204030204" pitchFamily="34" charset="0"/>
              </a:rPr>
              <a:t>  system.</a:t>
            </a:r>
          </a:p>
          <a:p>
            <a:pPr marL="457200" fontAlgn="base"/>
            <a:r>
              <a:rPr lang="en-US" sz="2400" b="1" dirty="0" smtClean="0">
                <a:solidFill>
                  <a:srgbClr val="00B0F0"/>
                </a:solidFill>
                <a:latin typeface="Calibri" panose="020F0502020204030204" pitchFamily="34" charset="0"/>
                <a:cs typeface="Calibri" panose="020F0502020204030204" pitchFamily="34" charset="0"/>
              </a:rPr>
              <a:t>              </a:t>
            </a:r>
            <a:endParaRPr lang="en-US" sz="2400" b="1" dirty="0">
              <a:solidFill>
                <a:srgbClr val="00B0F0"/>
              </a:solidFill>
              <a:latin typeface="Calibri" panose="020F0502020204030204" pitchFamily="34" charset="0"/>
              <a:cs typeface="Calibri" panose="020F0502020204030204" pitchFamily="34" charset="0"/>
            </a:endParaRPr>
          </a:p>
          <a:p>
            <a:pPr marL="457200" fontAlgn="base">
              <a:buFont typeface="Arial" panose="020B0604020202020204" pitchFamily="34" charset="0"/>
              <a:buChar char="•"/>
            </a:pPr>
            <a:r>
              <a:rPr lang="en-US" sz="2400" b="1" dirty="0" smtClean="0">
                <a:solidFill>
                  <a:srgbClr val="00B0F0"/>
                </a:solidFill>
                <a:latin typeface="Calibri" panose="020F0502020204030204" pitchFamily="34" charset="0"/>
                <a:cs typeface="Calibri" panose="020F0502020204030204" pitchFamily="34" charset="0"/>
              </a:rPr>
              <a:t> The </a:t>
            </a:r>
            <a:r>
              <a:rPr lang="en-US" sz="2400" b="1" dirty="0">
                <a:solidFill>
                  <a:srgbClr val="00B0F0"/>
                </a:solidFill>
                <a:latin typeface="Calibri" panose="020F0502020204030204" pitchFamily="34" charset="0"/>
                <a:cs typeface="Calibri" panose="020F0502020204030204" pitchFamily="34" charset="0"/>
              </a:rPr>
              <a:t>Sales Representative has the access only to the Sales </a:t>
            </a:r>
            <a:r>
              <a:rPr lang="en-US" sz="2400" b="1" dirty="0" smtClean="0">
                <a:solidFill>
                  <a:srgbClr val="00B0F0"/>
                </a:solidFill>
                <a:latin typeface="Calibri" panose="020F0502020204030204" pitchFamily="34" charset="0"/>
                <a:cs typeface="Calibri" panose="020F0502020204030204" pitchFamily="34" charset="0"/>
              </a:rPr>
              <a:t>     </a:t>
            </a:r>
          </a:p>
          <a:p>
            <a:pPr marL="457200" fontAlgn="base"/>
            <a:r>
              <a:rPr lang="en-US" sz="2400" b="1" dirty="0">
                <a:solidFill>
                  <a:srgbClr val="00B0F0"/>
                </a:solidFill>
                <a:latin typeface="Calibri" panose="020F0502020204030204" pitchFamily="34" charset="0"/>
                <a:cs typeface="Calibri" panose="020F0502020204030204" pitchFamily="34" charset="0"/>
              </a:rPr>
              <a:t> </a:t>
            </a:r>
            <a:r>
              <a:rPr lang="en-US" sz="2400" b="1" dirty="0" smtClean="0">
                <a:solidFill>
                  <a:srgbClr val="00B0F0"/>
                </a:solidFill>
                <a:latin typeface="Calibri" panose="020F0502020204030204" pitchFamily="34" charset="0"/>
                <a:cs typeface="Calibri" panose="020F0502020204030204" pitchFamily="34" charset="0"/>
              </a:rPr>
              <a:t> Management</a:t>
            </a:r>
            <a:r>
              <a:rPr lang="en-US" sz="2400" b="1" dirty="0">
                <a:solidFill>
                  <a:srgbClr val="00B0F0"/>
                </a:solidFill>
                <a:latin typeface="Calibri" panose="020F0502020204030204" pitchFamily="34" charset="0"/>
                <a:cs typeface="Calibri" panose="020F0502020204030204" pitchFamily="34" charset="0"/>
              </a:rPr>
              <a:t>, Employee Salary Management and </a:t>
            </a:r>
            <a:endParaRPr lang="en-US" sz="2400" b="1" dirty="0" smtClean="0">
              <a:solidFill>
                <a:srgbClr val="00B0F0"/>
              </a:solidFill>
              <a:latin typeface="Calibri" panose="020F0502020204030204" pitchFamily="34" charset="0"/>
              <a:cs typeface="Calibri" panose="020F0502020204030204" pitchFamily="34" charset="0"/>
            </a:endParaRPr>
          </a:p>
          <a:p>
            <a:pPr marL="457200" fontAlgn="base"/>
            <a:r>
              <a:rPr lang="en-US" sz="2400" b="1" dirty="0">
                <a:solidFill>
                  <a:srgbClr val="00B0F0"/>
                </a:solidFill>
                <a:latin typeface="Calibri" panose="020F0502020204030204" pitchFamily="34" charset="0"/>
                <a:cs typeface="Calibri" panose="020F0502020204030204" pitchFamily="34" charset="0"/>
              </a:rPr>
              <a:t> </a:t>
            </a:r>
            <a:r>
              <a:rPr lang="en-US" sz="2400" b="1" dirty="0" smtClean="0">
                <a:solidFill>
                  <a:srgbClr val="00B0F0"/>
                </a:solidFill>
                <a:latin typeface="Calibri" panose="020F0502020204030204" pitchFamily="34" charset="0"/>
                <a:cs typeface="Calibri" panose="020F0502020204030204" pitchFamily="34" charset="0"/>
              </a:rPr>
              <a:t> User </a:t>
            </a:r>
            <a:r>
              <a:rPr lang="en-US" sz="2400" b="1" dirty="0">
                <a:solidFill>
                  <a:srgbClr val="00B0F0"/>
                </a:solidFill>
                <a:latin typeface="Calibri" panose="020F0502020204030204" pitchFamily="34" charset="0"/>
                <a:cs typeface="Calibri" panose="020F0502020204030204" pitchFamily="34" charset="0"/>
              </a:rPr>
              <a:t>Management</a:t>
            </a:r>
            <a:r>
              <a:rPr lang="en-US" sz="2400" b="1" dirty="0" smtClean="0">
                <a:solidFill>
                  <a:srgbClr val="00B0F0"/>
                </a:solidFill>
                <a:latin typeface="Calibri" panose="020F0502020204030204" pitchFamily="34" charset="0"/>
                <a:cs typeface="Calibri" panose="020F0502020204030204" pitchFamily="34" charset="0"/>
              </a:rPr>
              <a:t>.</a:t>
            </a:r>
          </a:p>
          <a:p>
            <a:pPr marL="457200" fontAlgn="base">
              <a:buFont typeface="Arial" panose="020B0604020202020204" pitchFamily="34" charset="0"/>
              <a:buChar char="•"/>
            </a:pPr>
            <a:endParaRPr lang="en-US" sz="2400" b="1" dirty="0">
              <a:solidFill>
                <a:srgbClr val="00B0F0"/>
              </a:solidFill>
              <a:latin typeface="Calibri" panose="020F0502020204030204" pitchFamily="34" charset="0"/>
              <a:cs typeface="Calibri" panose="020F0502020204030204" pitchFamily="34" charset="0"/>
            </a:endParaRPr>
          </a:p>
          <a:p>
            <a:pPr marL="457200" fontAlgn="base">
              <a:buFont typeface="Arial" panose="020B0604020202020204" pitchFamily="34" charset="0"/>
              <a:buChar char="•"/>
            </a:pPr>
            <a:r>
              <a:rPr lang="en-US" sz="2400" b="1" dirty="0" smtClean="0">
                <a:solidFill>
                  <a:srgbClr val="00B0F0"/>
                </a:solidFill>
                <a:latin typeface="Calibri" panose="020F0502020204030204" pitchFamily="34" charset="0"/>
                <a:cs typeface="Calibri" panose="020F0502020204030204" pitchFamily="34" charset="0"/>
              </a:rPr>
              <a:t> The </a:t>
            </a:r>
            <a:r>
              <a:rPr lang="en-US" sz="2400" b="1" dirty="0">
                <a:solidFill>
                  <a:srgbClr val="00B0F0"/>
                </a:solidFill>
                <a:latin typeface="Calibri" panose="020F0502020204030204" pitchFamily="34" charset="0"/>
                <a:cs typeface="Calibri" panose="020F0502020204030204" pitchFamily="34" charset="0"/>
              </a:rPr>
              <a:t>Employee has the access only to the Employee Salary </a:t>
            </a:r>
            <a:r>
              <a:rPr lang="en-US" sz="2400" b="1" dirty="0" smtClean="0">
                <a:solidFill>
                  <a:srgbClr val="00B0F0"/>
                </a:solidFill>
                <a:latin typeface="Calibri" panose="020F0502020204030204" pitchFamily="34" charset="0"/>
                <a:cs typeface="Calibri" panose="020F0502020204030204" pitchFamily="34" charset="0"/>
              </a:rPr>
              <a:t>         </a:t>
            </a:r>
          </a:p>
          <a:p>
            <a:pPr marL="457200" fontAlgn="base"/>
            <a:r>
              <a:rPr lang="en-US" sz="2400" b="1" dirty="0">
                <a:solidFill>
                  <a:srgbClr val="00B0F0"/>
                </a:solidFill>
                <a:latin typeface="Calibri" panose="020F0502020204030204" pitchFamily="34" charset="0"/>
                <a:cs typeface="Calibri" panose="020F0502020204030204" pitchFamily="34" charset="0"/>
              </a:rPr>
              <a:t> </a:t>
            </a:r>
            <a:r>
              <a:rPr lang="en-US" sz="2400" b="1" dirty="0" smtClean="0">
                <a:solidFill>
                  <a:srgbClr val="00B0F0"/>
                </a:solidFill>
                <a:latin typeface="Calibri" panose="020F0502020204030204" pitchFamily="34" charset="0"/>
                <a:cs typeface="Calibri" panose="020F0502020204030204" pitchFamily="34" charset="0"/>
              </a:rPr>
              <a:t>  Management </a:t>
            </a:r>
            <a:r>
              <a:rPr lang="en-US" sz="2400" b="1" dirty="0">
                <a:solidFill>
                  <a:srgbClr val="00B0F0"/>
                </a:solidFill>
                <a:latin typeface="Calibri" panose="020F0502020204030204" pitchFamily="34" charset="0"/>
                <a:cs typeface="Calibri" panose="020F0502020204030204" pitchFamily="34" charset="0"/>
              </a:rPr>
              <a:t>and User Management.</a:t>
            </a:r>
          </a:p>
        </p:txBody>
      </p:sp>
    </p:spTree>
    <p:extLst>
      <p:ext uri="{BB962C8B-B14F-4D97-AF65-F5344CB8AC3E}">
        <p14:creationId xmlns:p14="http://schemas.microsoft.com/office/powerpoint/2010/main" val="39134714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000"/>
                                        <p:tgtEl>
                                          <p:spTgt spid="4">
                                            <p:txEl>
                                              <p:pRg st="0" end="0"/>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0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1000"/>
                                        <p:tgtEl>
                                          <p:spTgt spid="4">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10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2000"/>
                                        <p:tgtEl>
                                          <p:spTgt spid="4">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2000"/>
                                        <p:tgtEl>
                                          <p:spTgt spid="4">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2000"/>
                                        <p:tgtEl>
                                          <p:spTgt spid="4">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Effect transition="in" filter="fade">
                                      <p:cBhvr>
                                        <p:cTn id="39" dur="500"/>
                                        <p:tgtEl>
                                          <p:spTgt spid="4">
                                            <p:txEl>
                                              <p:pRg st="10" end="10"/>
                                            </p:txEl>
                                          </p:spTgt>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Effect transition="in" filter="fade">
                                      <p:cBhvr>
                                        <p:cTn id="43"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287831" y="2328460"/>
            <a:ext cx="3856169" cy="2892126"/>
          </a:xfrm>
          <a:prstGeom prst="rect">
            <a:avLst/>
          </a:prstGeom>
          <a:effectLst>
            <a:outerShdw dist="50800" dir="5400000" algn="ctr" rotWithShape="0">
              <a:srgbClr val="000000">
                <a:alpha val="22000"/>
              </a:srgbClr>
            </a:outerShdw>
          </a:effectLst>
        </p:spPr>
      </p:pic>
      <p:sp>
        <p:nvSpPr>
          <p:cNvPr id="3" name="Text Placeholder 2"/>
          <p:cNvSpPr>
            <a:spLocks noGrp="1"/>
          </p:cNvSpPr>
          <p:nvPr>
            <p:ph type="body" idx="1"/>
          </p:nvPr>
        </p:nvSpPr>
        <p:spPr>
          <a:xfrm>
            <a:off x="311700" y="308344"/>
            <a:ext cx="8520600" cy="4260531"/>
          </a:xfrm>
        </p:spPr>
        <p:txBody>
          <a:bodyPr/>
          <a:lstStyle/>
          <a:p>
            <a:r>
              <a:rPr lang="en-US" sz="2400" b="1" dirty="0">
                <a:solidFill>
                  <a:srgbClr val="00B0F0"/>
                </a:solidFill>
                <a:latin typeface="Calibri" panose="020F0502020204030204" pitchFamily="34" charset="0"/>
                <a:cs typeface="Calibri" panose="020F0502020204030204" pitchFamily="34" charset="0"/>
              </a:rPr>
              <a:t>Since the admin cannot handle all the management systems concurrently he can give access to employees as he desire.</a:t>
            </a:r>
          </a:p>
          <a:p>
            <a:endParaRPr lang="en-US" sz="2400" b="1" dirty="0" smtClean="0">
              <a:solidFill>
                <a:srgbClr val="00B0F0"/>
              </a:solidFill>
              <a:latin typeface="Calibri" panose="020F0502020204030204" pitchFamily="34" charset="0"/>
              <a:cs typeface="Calibri" panose="020F0502020204030204" pitchFamily="34" charset="0"/>
            </a:endParaRPr>
          </a:p>
          <a:p>
            <a:r>
              <a:rPr lang="en-US" sz="2400" b="1" dirty="0" smtClean="0">
                <a:solidFill>
                  <a:srgbClr val="00B0F0"/>
                </a:solidFill>
                <a:latin typeface="Calibri" panose="020F0502020204030204" pitchFamily="34" charset="0"/>
                <a:cs typeface="Calibri" panose="020F0502020204030204" pitchFamily="34" charset="0"/>
              </a:rPr>
              <a:t>All </a:t>
            </a:r>
            <a:r>
              <a:rPr lang="en-US" sz="2400" b="1" dirty="0">
                <a:solidFill>
                  <a:srgbClr val="00B0F0"/>
                </a:solidFill>
                <a:latin typeface="Calibri" panose="020F0502020204030204" pitchFamily="34" charset="0"/>
                <a:cs typeface="Calibri" panose="020F0502020204030204" pitchFamily="34" charset="0"/>
              </a:rPr>
              <a:t>the users in the system deals with the system via the User Interface which is designed using Java </a:t>
            </a:r>
            <a:r>
              <a:rPr lang="en-US" sz="2400" b="1" dirty="0" smtClean="0">
                <a:solidFill>
                  <a:srgbClr val="00B0F0"/>
                </a:solidFill>
                <a:latin typeface="Calibri" panose="020F0502020204030204" pitchFamily="34" charset="0"/>
                <a:cs typeface="Calibri" panose="020F0502020204030204" pitchFamily="34" charset="0"/>
              </a:rPr>
              <a:t>Frames.</a:t>
            </a:r>
          </a:p>
          <a:p>
            <a:endParaRPr lang="en-US" sz="2400" b="1" dirty="0" smtClean="0">
              <a:solidFill>
                <a:srgbClr val="00B0F0"/>
              </a:solidFill>
              <a:latin typeface="Calibri" panose="020F0502020204030204" pitchFamily="34" charset="0"/>
              <a:cs typeface="Calibri" panose="020F0502020204030204" pitchFamily="34" charset="0"/>
            </a:endParaRPr>
          </a:p>
          <a:p>
            <a:r>
              <a:rPr lang="en-US" sz="2400" b="1" dirty="0" smtClean="0">
                <a:solidFill>
                  <a:srgbClr val="00B0F0"/>
                </a:solidFill>
                <a:latin typeface="Calibri" panose="020F0502020204030204" pitchFamily="34" charset="0"/>
                <a:cs typeface="Calibri" panose="020F0502020204030204" pitchFamily="34" charset="0"/>
              </a:rPr>
              <a:t>All </a:t>
            </a:r>
            <a:r>
              <a:rPr lang="en-US" sz="2400" b="1" dirty="0">
                <a:solidFill>
                  <a:srgbClr val="00B0F0"/>
                </a:solidFill>
                <a:latin typeface="Calibri" panose="020F0502020204030204" pitchFamily="34" charset="0"/>
                <a:cs typeface="Calibri" panose="020F0502020204030204" pitchFamily="34" charset="0"/>
              </a:rPr>
              <a:t>the core modules of the system are connected to the database.</a:t>
            </a:r>
          </a:p>
          <a:p>
            <a:pPr marL="114300" indent="0">
              <a:buNone/>
            </a:pPr>
            <a:r>
              <a:rPr lang="en-US" sz="2400" b="1" dirty="0">
                <a:solidFill>
                  <a:srgbClr val="00B0F0"/>
                </a:solidFill>
                <a:latin typeface="Calibri" panose="020F0502020204030204" pitchFamily="34" charset="0"/>
                <a:cs typeface="Calibri" panose="020F0502020204030204" pitchFamily="34" charset="0"/>
              </a:rPr>
              <a:t/>
            </a:r>
            <a:br>
              <a:rPr lang="en-US" sz="2400" b="1" dirty="0">
                <a:solidFill>
                  <a:srgbClr val="00B0F0"/>
                </a:solidFill>
                <a:latin typeface="Calibri" panose="020F0502020204030204" pitchFamily="34" charset="0"/>
                <a:cs typeface="Calibri" panose="020F0502020204030204" pitchFamily="34" charset="0"/>
              </a:rPr>
            </a:br>
            <a:endParaRPr lang="en-US" sz="2400" b="1" dirty="0">
              <a:solidFill>
                <a:srgbClr val="00B0F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6104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0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1049" y="1190847"/>
            <a:ext cx="1455332" cy="1435396"/>
          </a:xfrm>
          <a:prstGeom prst="rect">
            <a:avLst/>
          </a:prstGeom>
        </p:spPr>
      </p:pic>
      <p:sp>
        <p:nvSpPr>
          <p:cNvPr id="2" name="Title 1"/>
          <p:cNvSpPr>
            <a:spLocks noGrp="1"/>
          </p:cNvSpPr>
          <p:nvPr>
            <p:ph type="title"/>
          </p:nvPr>
        </p:nvSpPr>
        <p:spPr>
          <a:xfrm>
            <a:off x="410749" y="264271"/>
            <a:ext cx="8520600" cy="572700"/>
          </a:xfrm>
        </p:spPr>
        <p:txBody>
          <a:bodyPr/>
          <a:lstStyle/>
          <a:p>
            <a:pPr algn="ctr"/>
            <a:r>
              <a:rPr lang="en-US" sz="4400" b="1" dirty="0" smtClean="0">
                <a:solidFill>
                  <a:schemeClr val="accent5">
                    <a:lumMod val="75000"/>
                  </a:schemeClr>
                </a:solidFill>
                <a:latin typeface="Calibri" panose="020F0502020204030204" pitchFamily="34" charset="0"/>
                <a:cs typeface="Calibri" panose="020F0502020204030204" pitchFamily="34" charset="0"/>
              </a:rPr>
              <a:t>System Functions in detail….</a:t>
            </a:r>
            <a:endParaRPr lang="en-US" sz="4400" b="1" dirty="0">
              <a:solidFill>
                <a:schemeClr val="accent5">
                  <a:lumMod val="75000"/>
                </a:schemeClr>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453" y="2267020"/>
            <a:ext cx="2618947" cy="246181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1851" y="3036381"/>
            <a:ext cx="3498111" cy="1842339"/>
          </a:xfrm>
          <a:prstGeom prst="rect">
            <a:avLst/>
          </a:prstGeom>
        </p:spPr>
      </p:pic>
    </p:spTree>
    <p:extLst>
      <p:ext uri="{BB962C8B-B14F-4D97-AF65-F5344CB8AC3E}">
        <p14:creationId xmlns:p14="http://schemas.microsoft.com/office/powerpoint/2010/main" val="15712983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2586884" y="537254"/>
            <a:ext cx="6589200" cy="4475931"/>
          </a:xfrm>
          <a:prstGeom prst="rect">
            <a:avLst/>
          </a:prstGeom>
        </p:spPr>
        <p:txBody>
          <a:bodyPr spcFirstLastPara="1" wrap="square" lIns="91425" tIns="91425" rIns="91425" bIns="91425" anchor="t" anchorCtr="0">
            <a:noAutofit/>
          </a:bodyPr>
          <a:lstStyle/>
          <a:p>
            <a:pPr fontAlgn="base"/>
            <a:r>
              <a:rPr lang="en-US" sz="2400" b="1" dirty="0">
                <a:solidFill>
                  <a:srgbClr val="00B0F0"/>
                </a:solidFill>
                <a:latin typeface="Calibri" panose="020F0502020204030204" pitchFamily="34" charset="0"/>
                <a:cs typeface="Calibri" panose="020F0502020204030204" pitchFamily="34" charset="0"/>
              </a:rPr>
              <a:t>This module is the main module in the system.</a:t>
            </a:r>
          </a:p>
          <a:p>
            <a:pPr marL="114300" indent="0" fontAlgn="base">
              <a:buNone/>
            </a:pPr>
            <a:endParaRPr lang="en-US" sz="2400" b="1" dirty="0" smtClean="0">
              <a:solidFill>
                <a:srgbClr val="00B0F0"/>
              </a:solidFill>
              <a:latin typeface="Calibri" panose="020F0502020204030204" pitchFamily="34" charset="0"/>
              <a:cs typeface="Calibri" panose="020F0502020204030204" pitchFamily="34" charset="0"/>
            </a:endParaRPr>
          </a:p>
          <a:p>
            <a:pPr fontAlgn="base"/>
            <a:r>
              <a:rPr lang="en-US" sz="2400" b="1" dirty="0" smtClean="0">
                <a:solidFill>
                  <a:srgbClr val="00B0F0"/>
                </a:solidFill>
                <a:latin typeface="Calibri" panose="020F0502020204030204" pitchFamily="34" charset="0"/>
                <a:cs typeface="Calibri" panose="020F0502020204030204" pitchFamily="34" charset="0"/>
              </a:rPr>
              <a:t>One </a:t>
            </a:r>
            <a:r>
              <a:rPr lang="en-US" sz="2400" b="1" dirty="0">
                <a:solidFill>
                  <a:srgbClr val="00B0F0"/>
                </a:solidFill>
                <a:latin typeface="Calibri" panose="020F0502020204030204" pitchFamily="34" charset="0"/>
                <a:cs typeface="Calibri" panose="020F0502020204030204" pitchFamily="34" charset="0"/>
              </a:rPr>
              <a:t>of the main tasks of this module is to give different user levels for users. </a:t>
            </a:r>
            <a:endParaRPr lang="en-US" sz="2400" b="1" dirty="0" smtClean="0">
              <a:solidFill>
                <a:srgbClr val="00B0F0"/>
              </a:solidFill>
              <a:latin typeface="Calibri" panose="020F0502020204030204" pitchFamily="34" charset="0"/>
              <a:cs typeface="Calibri" panose="020F0502020204030204" pitchFamily="34" charset="0"/>
            </a:endParaRPr>
          </a:p>
          <a:p>
            <a:pPr fontAlgn="base"/>
            <a:endParaRPr lang="en-US" sz="2400" b="1" dirty="0">
              <a:solidFill>
                <a:srgbClr val="00B0F0"/>
              </a:solidFill>
              <a:latin typeface="Calibri" panose="020F0502020204030204" pitchFamily="34" charset="0"/>
              <a:cs typeface="Calibri" panose="020F0502020204030204" pitchFamily="34" charset="0"/>
            </a:endParaRPr>
          </a:p>
          <a:p>
            <a:pPr fontAlgn="base"/>
            <a:r>
              <a:rPr lang="en-US" sz="2400" b="1" dirty="0" smtClean="0">
                <a:solidFill>
                  <a:srgbClr val="00B0F0"/>
                </a:solidFill>
                <a:latin typeface="Calibri" panose="020F0502020204030204" pitchFamily="34" charset="0"/>
                <a:cs typeface="Calibri" panose="020F0502020204030204" pitchFamily="34" charset="0"/>
              </a:rPr>
              <a:t>The </a:t>
            </a:r>
            <a:r>
              <a:rPr lang="en-US" sz="2400" b="1" dirty="0">
                <a:solidFill>
                  <a:srgbClr val="00B0F0"/>
                </a:solidFill>
                <a:latin typeface="Calibri" panose="020F0502020204030204" pitchFamily="34" charset="0"/>
                <a:cs typeface="Calibri" panose="020F0502020204030204" pitchFamily="34" charset="0"/>
              </a:rPr>
              <a:t>admin is capable of granting permission to users according to his desire.</a:t>
            </a:r>
          </a:p>
          <a:p>
            <a:pPr fontAlgn="base"/>
            <a:endParaRPr lang="en-US" sz="2400" b="1" dirty="0" smtClean="0">
              <a:solidFill>
                <a:srgbClr val="00B0F0"/>
              </a:solidFill>
              <a:latin typeface="Calibri" panose="020F0502020204030204" pitchFamily="34" charset="0"/>
              <a:cs typeface="Calibri" panose="020F0502020204030204" pitchFamily="34" charset="0"/>
            </a:endParaRPr>
          </a:p>
          <a:p>
            <a:pPr fontAlgn="base"/>
            <a:r>
              <a:rPr lang="en-US" sz="2400" b="1" dirty="0" smtClean="0">
                <a:solidFill>
                  <a:srgbClr val="00B0F0"/>
                </a:solidFill>
                <a:latin typeface="Calibri" panose="020F0502020204030204" pitchFamily="34" charset="0"/>
                <a:cs typeface="Calibri" panose="020F0502020204030204" pitchFamily="34" charset="0"/>
              </a:rPr>
              <a:t>Functions </a:t>
            </a:r>
            <a:r>
              <a:rPr lang="en-US" sz="2400" b="1" dirty="0">
                <a:solidFill>
                  <a:srgbClr val="00B0F0"/>
                </a:solidFill>
                <a:latin typeface="Calibri" panose="020F0502020204030204" pitchFamily="34" charset="0"/>
                <a:cs typeface="Calibri" panose="020F0502020204030204" pitchFamily="34" charset="0"/>
              </a:rPr>
              <a:t>such as registering users, login include in this module.</a:t>
            </a:r>
          </a:p>
          <a:p>
            <a:pPr fontAlgn="base"/>
            <a:endParaRPr lang="en-US" sz="2400" b="1" dirty="0" smtClean="0">
              <a:solidFill>
                <a:srgbClr val="00B0F0"/>
              </a:solidFill>
              <a:latin typeface="Calibri" panose="020F0502020204030204" pitchFamily="34" charset="0"/>
              <a:cs typeface="Calibri" panose="020F0502020204030204" pitchFamily="34" charset="0"/>
            </a:endParaRPr>
          </a:p>
          <a:p>
            <a:pPr marL="0" lvl="0" indent="0" rtl="0">
              <a:lnSpc>
                <a:spcPct val="100000"/>
              </a:lnSpc>
              <a:spcBef>
                <a:spcPts val="0"/>
              </a:spcBef>
              <a:spcAft>
                <a:spcPts val="0"/>
              </a:spcAft>
              <a:buNone/>
            </a:pPr>
            <a:endParaRPr sz="2400" b="1" dirty="0">
              <a:solidFill>
                <a:srgbClr val="00B0F0"/>
              </a:solidFill>
              <a:latin typeface="Calibri" panose="020F0502020204030204" pitchFamily="34" charset="0"/>
              <a:ea typeface="Times New Roman"/>
              <a:cs typeface="Calibri" panose="020F0502020204030204" pitchFamily="34" charset="0"/>
              <a:sym typeface="Times New Roman"/>
            </a:endParaRPr>
          </a:p>
        </p:txBody>
      </p:sp>
      <p:sp>
        <p:nvSpPr>
          <p:cNvPr id="6" name="Shape 115"/>
          <p:cNvSpPr/>
          <p:nvPr/>
        </p:nvSpPr>
        <p:spPr>
          <a:xfrm>
            <a:off x="189797" y="1720768"/>
            <a:ext cx="1887831" cy="1766710"/>
          </a:xfrm>
          <a:prstGeom prst="octagon">
            <a:avLst>
              <a:gd name="adj" fmla="val 29289"/>
            </a:avLst>
          </a:prstGeom>
          <a:ln w="19050">
            <a:headEnd type="none" w="sm" len="sm"/>
            <a:tailEnd type="none" w="sm" len="s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 name="TextBox 6"/>
          <p:cNvSpPr txBox="1"/>
          <p:nvPr/>
        </p:nvSpPr>
        <p:spPr>
          <a:xfrm>
            <a:off x="263625" y="2482833"/>
            <a:ext cx="1710206" cy="584775"/>
          </a:xfrm>
          <a:prstGeom prst="rect">
            <a:avLst/>
          </a:prstGeom>
          <a:noFill/>
        </p:spPr>
        <p:txBody>
          <a:bodyPr wrap="square" rtlCol="0">
            <a:spAutoFit/>
          </a:bodyPr>
          <a:lstStyle/>
          <a:p>
            <a:pPr algn="ctr"/>
            <a:r>
              <a:rPr lang="en-US" sz="1600" b="1" dirty="0" smtClean="0">
                <a:solidFill>
                  <a:schemeClr val="bg1"/>
                </a:solidFill>
                <a:latin typeface="Calibri" panose="020F0502020204030204" pitchFamily="34" charset="0"/>
                <a:cs typeface="Calibri" panose="020F0502020204030204" pitchFamily="34" charset="0"/>
              </a:rPr>
              <a:t>User</a:t>
            </a:r>
          </a:p>
          <a:p>
            <a:pPr algn="ctr"/>
            <a:r>
              <a:rPr lang="en-US" sz="1600" b="1" dirty="0" smtClean="0">
                <a:solidFill>
                  <a:schemeClr val="bg1"/>
                </a:solidFill>
                <a:latin typeface="Calibri" panose="020F0502020204030204" pitchFamily="34" charset="0"/>
                <a:cs typeface="Calibri" panose="020F0502020204030204" pitchFamily="34" charset="0"/>
              </a:rPr>
              <a:t>Management</a:t>
            </a:r>
            <a:endParaRPr lang="en-US" sz="1600" b="1" dirty="0">
              <a:solidFill>
                <a:schemeClr val="bg1"/>
              </a:solidFill>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91457" y="1959310"/>
            <a:ext cx="523523" cy="523523"/>
          </a:xfrm>
          <a:prstGeom prst="rect">
            <a:avLst/>
          </a:prstGeom>
        </p:spPr>
      </p:pic>
      <p:cxnSp>
        <p:nvCxnSpPr>
          <p:cNvPr id="10" name="Straight Connector 9"/>
          <p:cNvCxnSpPr/>
          <p:nvPr/>
        </p:nvCxnSpPr>
        <p:spPr>
          <a:xfrm>
            <a:off x="2409367" y="-14514"/>
            <a:ext cx="0" cy="514350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repeatCount="indefinite"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par>
                                <p:cTn id="11" presetID="10" presetClass="entr" presetSubtype="0" repeatCount="indefinite"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2000"/>
                                        <p:tgtEl>
                                          <p:spTgt spid="2"/>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147">
                                            <p:txEl>
                                              <p:pRg st="0" end="0"/>
                                            </p:txEl>
                                          </p:spTgt>
                                        </p:tgtEl>
                                        <p:attrNameLst>
                                          <p:attrName>style.visibility</p:attrName>
                                        </p:attrNameLst>
                                      </p:cBhvr>
                                      <p:to>
                                        <p:strVal val="visible"/>
                                      </p:to>
                                    </p:set>
                                    <p:animEffect transition="in" filter="fade">
                                      <p:cBhvr>
                                        <p:cTn id="17" dur="1000"/>
                                        <p:tgtEl>
                                          <p:spTgt spid="1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7">
                                            <p:txEl>
                                              <p:pRg st="2" end="2"/>
                                            </p:txEl>
                                          </p:spTgt>
                                        </p:tgtEl>
                                        <p:attrNameLst>
                                          <p:attrName>style.visibility</p:attrName>
                                        </p:attrNameLst>
                                      </p:cBhvr>
                                      <p:to>
                                        <p:strVal val="visible"/>
                                      </p:to>
                                    </p:set>
                                    <p:animEffect transition="in" filter="fade">
                                      <p:cBhvr>
                                        <p:cTn id="22" dur="1000"/>
                                        <p:tgtEl>
                                          <p:spTgt spid="14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7">
                                            <p:txEl>
                                              <p:pRg st="4" end="4"/>
                                            </p:txEl>
                                          </p:spTgt>
                                        </p:tgtEl>
                                        <p:attrNameLst>
                                          <p:attrName>style.visibility</p:attrName>
                                        </p:attrNameLst>
                                      </p:cBhvr>
                                      <p:to>
                                        <p:strVal val="visible"/>
                                      </p:to>
                                    </p:set>
                                    <p:animEffect transition="in" filter="fade">
                                      <p:cBhvr>
                                        <p:cTn id="27" dur="1000"/>
                                        <p:tgtEl>
                                          <p:spTgt spid="1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7">
                                            <p:txEl>
                                              <p:pRg st="6" end="6"/>
                                            </p:txEl>
                                          </p:spTgt>
                                        </p:tgtEl>
                                        <p:attrNameLst>
                                          <p:attrName>style.visibility</p:attrName>
                                        </p:attrNameLst>
                                      </p:cBhvr>
                                      <p:to>
                                        <p:strVal val="visible"/>
                                      </p:to>
                                    </p:set>
                                    <p:animEffect transition="in" filter="fade">
                                      <p:cBhvr>
                                        <p:cTn id="32" dur="1000"/>
                                        <p:tgtEl>
                                          <p:spTgt spid="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51137" y="354070"/>
            <a:ext cx="6645349" cy="4493538"/>
          </a:xfrm>
          <a:prstGeom prst="rect">
            <a:avLst/>
          </a:prstGeom>
        </p:spPr>
        <p:txBody>
          <a:bodyPr wrap="square">
            <a:spAutoFit/>
          </a:bodyPr>
          <a:lstStyle/>
          <a:p>
            <a:pPr marL="342900" indent="-342900" fontAlgn="base">
              <a:buFont typeface="Arial" panose="020B0604020202020204" pitchFamily="34" charset="0"/>
              <a:buChar char="•"/>
            </a:pPr>
            <a:r>
              <a:rPr lang="en-US" sz="2200" b="1" dirty="0">
                <a:solidFill>
                  <a:srgbClr val="00B0F0"/>
                </a:solidFill>
                <a:latin typeface="Calibri" panose="020F0502020204030204" pitchFamily="34" charset="0"/>
                <a:cs typeface="Calibri" panose="020F0502020204030204" pitchFamily="34" charset="0"/>
              </a:rPr>
              <a:t>An Employee of the company can login to the system using his NIC and Employee ID.</a:t>
            </a:r>
          </a:p>
          <a:p>
            <a:pPr fontAlgn="base"/>
            <a:endParaRPr lang="en-US" sz="2200" b="1" dirty="0">
              <a:solidFill>
                <a:srgbClr val="00B0F0"/>
              </a:solidFill>
              <a:latin typeface="Calibri" panose="020F0502020204030204" pitchFamily="34" charset="0"/>
              <a:cs typeface="Calibri" panose="020F0502020204030204" pitchFamily="34" charset="0"/>
            </a:endParaRPr>
          </a:p>
          <a:p>
            <a:pPr marL="342900" indent="-342900" fontAlgn="base">
              <a:buFont typeface="Arial" panose="020B0604020202020204" pitchFamily="34" charset="0"/>
              <a:buChar char="•"/>
            </a:pPr>
            <a:r>
              <a:rPr lang="en-US" sz="2200" b="1" dirty="0">
                <a:solidFill>
                  <a:srgbClr val="00B0F0"/>
                </a:solidFill>
                <a:latin typeface="Calibri" panose="020F0502020204030204" pitchFamily="34" charset="0"/>
                <a:cs typeface="Calibri" panose="020F0502020204030204" pitchFamily="34" charset="0"/>
              </a:rPr>
              <a:t>If the Admin wishes to give permissions to an employee, the employee should submit a request to the admin, and upon the approval of the admin the employee can access restricted modules.</a:t>
            </a:r>
          </a:p>
          <a:p>
            <a:pPr marL="342900" indent="-342900" fontAlgn="base">
              <a:buFont typeface="Arial" panose="020B0604020202020204" pitchFamily="34" charset="0"/>
              <a:buChar char="•"/>
            </a:pPr>
            <a:endParaRPr lang="en-US" sz="2200" b="1" dirty="0" smtClean="0">
              <a:solidFill>
                <a:srgbClr val="00B0F0"/>
              </a:solidFill>
              <a:latin typeface="Calibri" panose="020F0502020204030204" pitchFamily="34" charset="0"/>
              <a:cs typeface="Calibri" panose="020F0502020204030204" pitchFamily="34" charset="0"/>
            </a:endParaRPr>
          </a:p>
          <a:p>
            <a:pPr marL="342900" indent="-342900" fontAlgn="base">
              <a:buFont typeface="Arial" panose="020B0604020202020204" pitchFamily="34" charset="0"/>
              <a:buChar char="•"/>
            </a:pPr>
            <a:r>
              <a:rPr lang="en-US" sz="2200" b="1" dirty="0" smtClean="0">
                <a:solidFill>
                  <a:srgbClr val="00B0F0"/>
                </a:solidFill>
                <a:latin typeface="Calibri" panose="020F0502020204030204" pitchFamily="34" charset="0"/>
                <a:cs typeface="Calibri" panose="020F0502020204030204" pitchFamily="34" charset="0"/>
              </a:rPr>
              <a:t>A </a:t>
            </a:r>
            <a:r>
              <a:rPr lang="en-US" sz="2200" b="1" dirty="0">
                <a:solidFill>
                  <a:srgbClr val="00B0F0"/>
                </a:solidFill>
                <a:latin typeface="Calibri" panose="020F0502020204030204" pitchFamily="34" charset="0"/>
                <a:cs typeface="Calibri" panose="020F0502020204030204" pitchFamily="34" charset="0"/>
              </a:rPr>
              <a:t>user can maintain his personal details and update them according to his wish.</a:t>
            </a:r>
          </a:p>
          <a:p>
            <a:pPr marL="342900" indent="-342900" fontAlgn="base">
              <a:buFont typeface="Arial" panose="020B0604020202020204" pitchFamily="34" charset="0"/>
              <a:buChar char="•"/>
            </a:pPr>
            <a:endParaRPr lang="en-US" sz="2200" b="1" dirty="0" smtClean="0">
              <a:solidFill>
                <a:srgbClr val="00B0F0"/>
              </a:solidFill>
              <a:latin typeface="Calibri" panose="020F0502020204030204" pitchFamily="34" charset="0"/>
              <a:cs typeface="Calibri" panose="020F0502020204030204" pitchFamily="34" charset="0"/>
            </a:endParaRPr>
          </a:p>
          <a:p>
            <a:pPr marL="342900" indent="-342900" fontAlgn="base">
              <a:buFont typeface="Arial" panose="020B0604020202020204" pitchFamily="34" charset="0"/>
              <a:buChar char="•"/>
            </a:pPr>
            <a:r>
              <a:rPr lang="en-US" sz="2200" b="1" dirty="0" smtClean="0">
                <a:solidFill>
                  <a:srgbClr val="00B0F0"/>
                </a:solidFill>
                <a:latin typeface="Calibri" panose="020F0502020204030204" pitchFamily="34" charset="0"/>
                <a:cs typeface="Calibri" panose="020F0502020204030204" pitchFamily="34" charset="0"/>
              </a:rPr>
              <a:t>Admin </a:t>
            </a:r>
            <a:r>
              <a:rPr lang="en-US" sz="2200" b="1" dirty="0">
                <a:solidFill>
                  <a:srgbClr val="00B0F0"/>
                </a:solidFill>
                <a:latin typeface="Calibri" panose="020F0502020204030204" pitchFamily="34" charset="0"/>
                <a:cs typeface="Calibri" panose="020F0502020204030204" pitchFamily="34" charset="0"/>
              </a:rPr>
              <a:t>also can track user activities such a logged in time, logged out time.</a:t>
            </a:r>
          </a:p>
        </p:txBody>
      </p:sp>
      <p:sp>
        <p:nvSpPr>
          <p:cNvPr id="6" name="TextBox 5"/>
          <p:cNvSpPr txBox="1"/>
          <p:nvPr/>
        </p:nvSpPr>
        <p:spPr>
          <a:xfrm>
            <a:off x="234595" y="2482833"/>
            <a:ext cx="1710206" cy="707886"/>
          </a:xfrm>
          <a:prstGeom prst="rect">
            <a:avLst/>
          </a:prstGeom>
          <a:noFill/>
        </p:spPr>
        <p:txBody>
          <a:bodyPr wrap="square" rtlCol="0">
            <a:spAutoFit/>
          </a:bodyPr>
          <a:lstStyle/>
          <a:p>
            <a:pPr algn="ctr"/>
            <a:r>
              <a:rPr lang="en-US" sz="2000" b="1" dirty="0" smtClean="0">
                <a:solidFill>
                  <a:schemeClr val="accent5">
                    <a:lumMod val="75000"/>
                  </a:schemeClr>
                </a:solidFill>
                <a:latin typeface="Calibri" panose="020F0502020204030204" pitchFamily="34" charset="0"/>
                <a:cs typeface="Calibri" panose="020F0502020204030204" pitchFamily="34" charset="0"/>
              </a:rPr>
              <a:t>User</a:t>
            </a:r>
          </a:p>
          <a:p>
            <a:pPr algn="ctr"/>
            <a:r>
              <a:rPr lang="en-US" sz="2000" b="1" dirty="0" smtClean="0">
                <a:solidFill>
                  <a:schemeClr val="accent5">
                    <a:lumMod val="75000"/>
                  </a:schemeClr>
                </a:solidFill>
                <a:latin typeface="Calibri" panose="020F0502020204030204" pitchFamily="34" charset="0"/>
                <a:cs typeface="Calibri" panose="020F0502020204030204" pitchFamily="34" charset="0"/>
              </a:rPr>
              <a:t>Management</a:t>
            </a:r>
            <a:endParaRPr lang="en-US" sz="2000" b="1" dirty="0">
              <a:solidFill>
                <a:schemeClr val="accent5">
                  <a:lumMod val="75000"/>
                </a:schemeClr>
              </a:solidFill>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62427" y="1959310"/>
            <a:ext cx="523523" cy="523523"/>
          </a:xfrm>
          <a:prstGeom prst="rect">
            <a:avLst/>
          </a:prstGeom>
        </p:spPr>
      </p:pic>
      <p:cxnSp>
        <p:nvCxnSpPr>
          <p:cNvPr id="8" name="Straight Connector 7"/>
          <p:cNvCxnSpPr/>
          <p:nvPr/>
        </p:nvCxnSpPr>
        <p:spPr>
          <a:xfrm>
            <a:off x="2206171" y="-14514"/>
            <a:ext cx="0" cy="514350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2636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repeatCount="indefinite"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2000"/>
                                        <p:tgtEl>
                                          <p:spTgt spid="6">
                                            <p:txEl>
                                              <p:pRg st="0" end="0"/>
                                            </p:txEl>
                                          </p:spTgt>
                                        </p:tgtEl>
                                      </p:cBhvr>
                                    </p:animEffect>
                                  </p:childTnLst>
                                </p:cTn>
                              </p:par>
                              <p:par>
                                <p:cTn id="11" presetID="10" presetClass="entr" presetSubtype="0" repeatCount="indefinite"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2000"/>
                                        <p:tgtEl>
                                          <p:spTgt spid="6">
                                            <p:txEl>
                                              <p:pRg st="1" end="1"/>
                                            </p:txEl>
                                          </p:spTgt>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1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20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1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2796664" y="-338467"/>
            <a:ext cx="6523161" cy="5586300"/>
          </a:xfrm>
          <a:prstGeom prst="rect">
            <a:avLst/>
          </a:prstGeom>
        </p:spPr>
        <p:txBody>
          <a:bodyPr spcFirstLastPara="1" wrap="square" lIns="91425" tIns="91425" rIns="91425" bIns="91425" anchor="t" anchorCtr="0">
            <a:noAutofit/>
          </a:bodyPr>
          <a:lstStyle/>
          <a:p>
            <a:pPr marL="285750" indent="-285750">
              <a:lnSpc>
                <a:spcPct val="100000"/>
              </a:lnSpc>
            </a:pP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buClr>
                <a:schemeClr val="dk1"/>
              </a:buClr>
              <a:buSzPts val="1400"/>
            </a:pPr>
            <a:r>
              <a:rPr lang="en" sz="2300" b="1" dirty="0" smtClean="0">
                <a:solidFill>
                  <a:srgbClr val="00B0F0"/>
                </a:solidFill>
                <a:latin typeface="Calibri" panose="020F0502020204030204" pitchFamily="34" charset="0"/>
                <a:ea typeface="Times New Roman"/>
                <a:cs typeface="Calibri" panose="020F0502020204030204" pitchFamily="34" charset="0"/>
                <a:sym typeface="Times New Roman"/>
              </a:rPr>
              <a:t>Keep </a:t>
            </a:r>
            <a:r>
              <a:rPr lang="en" sz="2300" b="1" dirty="0">
                <a:solidFill>
                  <a:srgbClr val="00B0F0"/>
                </a:solidFill>
                <a:latin typeface="Calibri" panose="020F0502020204030204" pitchFamily="34" charset="0"/>
                <a:ea typeface="Times New Roman"/>
                <a:cs typeface="Calibri" panose="020F0502020204030204" pitchFamily="34" charset="0"/>
                <a:sym typeface="Times New Roman"/>
              </a:rPr>
              <a:t>track of the stock by inserting records of the items of the company into the system.This is been done by a valid privileged user.</a:t>
            </a: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285750" indent="-285750">
              <a:lnSpc>
                <a:spcPct val="100000"/>
              </a:lnSpc>
              <a:buClr>
                <a:srgbClr val="000000"/>
              </a:buClr>
              <a:buSzPts val="1100"/>
            </a:pP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25450" indent="-285750">
              <a:lnSpc>
                <a:spcPct val="100000"/>
              </a:lnSpc>
              <a:buClr>
                <a:schemeClr val="dk1"/>
              </a:buClr>
              <a:buSzPts val="1400"/>
            </a:pPr>
            <a:r>
              <a:rPr lang="en" sz="2300" b="1" dirty="0">
                <a:solidFill>
                  <a:srgbClr val="00B0F0"/>
                </a:solidFill>
                <a:latin typeface="Calibri" panose="020F0502020204030204" pitchFamily="34" charset="0"/>
                <a:ea typeface="Times New Roman"/>
                <a:cs typeface="Calibri" panose="020F0502020204030204" pitchFamily="34" charset="0"/>
                <a:sym typeface="Times New Roman"/>
              </a:rPr>
              <a:t>In addition to inserting new records, the user can also update the existing records if any change has to be made due to various reasons.</a:t>
            </a: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285750" indent="-285750">
              <a:lnSpc>
                <a:spcPct val="100000"/>
              </a:lnSpc>
              <a:buClr>
                <a:srgbClr val="000000"/>
              </a:buClr>
              <a:buSzPts val="1100"/>
            </a:pP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25450" indent="-285750">
              <a:lnSpc>
                <a:spcPct val="100000"/>
              </a:lnSpc>
              <a:buClr>
                <a:schemeClr val="dk1"/>
              </a:buClr>
              <a:buSzPts val="1400"/>
            </a:pPr>
            <a:r>
              <a:rPr lang="en" sz="2300" b="1" dirty="0">
                <a:solidFill>
                  <a:srgbClr val="00B0F0"/>
                </a:solidFill>
                <a:latin typeface="Calibri" panose="020F0502020204030204" pitchFamily="34" charset="0"/>
                <a:ea typeface="Times New Roman"/>
                <a:cs typeface="Calibri" panose="020F0502020204030204" pitchFamily="34" charset="0"/>
                <a:sym typeface="Times New Roman"/>
              </a:rPr>
              <a:t>The user can also delete the unwanted stock item records if needed.</a:t>
            </a: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285750" indent="-285750">
              <a:lnSpc>
                <a:spcPct val="100000"/>
              </a:lnSpc>
              <a:buClr>
                <a:srgbClr val="000000"/>
              </a:buClr>
              <a:buSzPts val="1100"/>
            </a:pP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25450" indent="-285750">
              <a:lnSpc>
                <a:spcPct val="100000"/>
              </a:lnSpc>
              <a:buClr>
                <a:schemeClr val="dk1"/>
              </a:buClr>
              <a:buSzPts val="1400"/>
            </a:pPr>
            <a:r>
              <a:rPr lang="en" sz="2300" b="1" dirty="0">
                <a:solidFill>
                  <a:srgbClr val="00B0F0"/>
                </a:solidFill>
                <a:latin typeface="Calibri" panose="020F0502020204030204" pitchFamily="34" charset="0"/>
                <a:ea typeface="Times New Roman"/>
                <a:cs typeface="Calibri" panose="020F0502020204030204" pitchFamily="34" charset="0"/>
                <a:sym typeface="Times New Roman"/>
              </a:rPr>
              <a:t>The stock information viewing function is also included to view the new and updated item records when needed.</a:t>
            </a: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285750" indent="-285750">
              <a:lnSpc>
                <a:spcPct val="100000"/>
              </a:lnSpc>
              <a:buClr>
                <a:srgbClr val="000000"/>
              </a:buClr>
              <a:buSzPts val="1100"/>
            </a:pP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742950" indent="-285750">
              <a:spcAft>
                <a:spcPts val="1600"/>
              </a:spcAft>
            </a:pPr>
            <a:endParaRPr sz="2300" b="1" dirty="0">
              <a:solidFill>
                <a:srgbClr val="00B0F0"/>
              </a:solidFill>
              <a:latin typeface="Calibri" panose="020F0502020204030204" pitchFamily="34" charset="0"/>
              <a:cs typeface="Calibri" panose="020F0502020204030204" pitchFamily="34" charset="0"/>
            </a:endParaRPr>
          </a:p>
        </p:txBody>
      </p:sp>
      <p:sp>
        <p:nvSpPr>
          <p:cNvPr id="6" name="Shape 115"/>
          <p:cNvSpPr/>
          <p:nvPr/>
        </p:nvSpPr>
        <p:spPr>
          <a:xfrm>
            <a:off x="270130" y="1529382"/>
            <a:ext cx="1887831" cy="1766710"/>
          </a:xfrm>
          <a:prstGeom prst="octagon">
            <a:avLst>
              <a:gd name="adj" fmla="val 29289"/>
            </a:avLst>
          </a:prstGeom>
          <a:ln w="19050">
            <a:headEnd type="none" w="sm" len="sm"/>
            <a:tailEnd type="none" w="sm" len="s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 name="TextBox 6"/>
          <p:cNvSpPr txBox="1"/>
          <p:nvPr/>
        </p:nvSpPr>
        <p:spPr>
          <a:xfrm>
            <a:off x="343958" y="2291447"/>
            <a:ext cx="1710206" cy="584775"/>
          </a:xfrm>
          <a:prstGeom prst="rect">
            <a:avLst/>
          </a:prstGeom>
          <a:noFill/>
        </p:spPr>
        <p:txBody>
          <a:bodyPr wrap="square" rtlCol="0">
            <a:spAutoFit/>
          </a:bodyPr>
          <a:lstStyle/>
          <a:p>
            <a:pPr algn="ctr"/>
            <a:r>
              <a:rPr lang="en-US" sz="1600" b="1" dirty="0" smtClean="0">
                <a:solidFill>
                  <a:schemeClr val="bg1"/>
                </a:solidFill>
                <a:latin typeface="Calibri" panose="020F0502020204030204" pitchFamily="34" charset="0"/>
                <a:cs typeface="Calibri" panose="020F0502020204030204" pitchFamily="34" charset="0"/>
              </a:rPr>
              <a:t>Stock</a:t>
            </a:r>
          </a:p>
          <a:p>
            <a:pPr algn="ctr"/>
            <a:r>
              <a:rPr lang="en-US" sz="1600" b="1" dirty="0" smtClean="0">
                <a:solidFill>
                  <a:schemeClr val="bg1"/>
                </a:solidFill>
                <a:latin typeface="Calibri" panose="020F0502020204030204" pitchFamily="34" charset="0"/>
                <a:cs typeface="Calibri" panose="020F0502020204030204" pitchFamily="34" charset="0"/>
              </a:rPr>
              <a:t>Management</a:t>
            </a:r>
            <a:endParaRPr lang="en-US" sz="1600" b="1" dirty="0">
              <a:solidFill>
                <a:schemeClr val="bg1"/>
              </a:solidFill>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000" y="1709541"/>
            <a:ext cx="1057740" cy="594927"/>
          </a:xfrm>
          <a:prstGeom prst="rect">
            <a:avLst/>
          </a:prstGeom>
        </p:spPr>
      </p:pic>
      <p:cxnSp>
        <p:nvCxnSpPr>
          <p:cNvPr id="10" name="Straight Connector 9"/>
          <p:cNvCxnSpPr/>
          <p:nvPr/>
        </p:nvCxnSpPr>
        <p:spPr>
          <a:xfrm>
            <a:off x="2583538" y="-14514"/>
            <a:ext cx="0" cy="514350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repeatCount="indefinite"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par>
                                <p:cTn id="11" presetID="10" presetClass="entr" presetSubtype="0" repeatCount="indefinite"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2000"/>
                                        <p:tgtEl>
                                          <p:spTgt spid="2"/>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155">
                                            <p:txEl>
                                              <p:pRg st="1" end="1"/>
                                            </p:txEl>
                                          </p:spTgt>
                                        </p:tgtEl>
                                        <p:attrNameLst>
                                          <p:attrName>style.visibility</p:attrName>
                                        </p:attrNameLst>
                                      </p:cBhvr>
                                      <p:to>
                                        <p:strVal val="visible"/>
                                      </p:to>
                                    </p:set>
                                    <p:animEffect transition="in" filter="fade">
                                      <p:cBhvr>
                                        <p:cTn id="17" dur="2000"/>
                                        <p:tgtEl>
                                          <p:spTgt spid="15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5">
                                            <p:txEl>
                                              <p:pRg st="3" end="3"/>
                                            </p:txEl>
                                          </p:spTgt>
                                        </p:tgtEl>
                                        <p:attrNameLst>
                                          <p:attrName>style.visibility</p:attrName>
                                        </p:attrNameLst>
                                      </p:cBhvr>
                                      <p:to>
                                        <p:strVal val="visible"/>
                                      </p:to>
                                    </p:set>
                                    <p:animEffect transition="in" filter="fade">
                                      <p:cBhvr>
                                        <p:cTn id="22" dur="2000"/>
                                        <p:tgtEl>
                                          <p:spTgt spid="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5">
                                            <p:txEl>
                                              <p:pRg st="5" end="5"/>
                                            </p:txEl>
                                          </p:spTgt>
                                        </p:tgtEl>
                                        <p:attrNameLst>
                                          <p:attrName>style.visibility</p:attrName>
                                        </p:attrNameLst>
                                      </p:cBhvr>
                                      <p:to>
                                        <p:strVal val="visible"/>
                                      </p:to>
                                    </p:set>
                                    <p:animEffect transition="in" filter="fade">
                                      <p:cBhvr>
                                        <p:cTn id="27" dur="1000"/>
                                        <p:tgtEl>
                                          <p:spTgt spid="15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5">
                                            <p:txEl>
                                              <p:pRg st="7" end="7"/>
                                            </p:txEl>
                                          </p:spTgt>
                                        </p:tgtEl>
                                        <p:attrNameLst>
                                          <p:attrName>style.visibility</p:attrName>
                                        </p:attrNameLst>
                                      </p:cBhvr>
                                      <p:to>
                                        <p:strVal val="visible"/>
                                      </p:to>
                                    </p:set>
                                    <p:animEffect transition="in" filter="fade">
                                      <p:cBhvr>
                                        <p:cTn id="32" dur="2000"/>
                                        <p:tgtEl>
                                          <p:spTgt spid="1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29713" y="184912"/>
            <a:ext cx="6868633" cy="3416400"/>
          </a:xfrm>
        </p:spPr>
        <p:txBody>
          <a:bodyPr/>
          <a:lstStyle/>
          <a:p>
            <a:pPr marL="425450" indent="-285750">
              <a:lnSpc>
                <a:spcPct val="100000"/>
              </a:lnSpc>
              <a:buClr>
                <a:schemeClr val="dk1"/>
              </a:buClr>
              <a:buSzPts val="1400"/>
            </a:pPr>
            <a:r>
              <a:rPr lang="en-US" sz="2300" b="1" dirty="0">
                <a:solidFill>
                  <a:srgbClr val="00B0F0"/>
                </a:solidFill>
                <a:latin typeface="Calibri" panose="020F0502020204030204" pitchFamily="34" charset="0"/>
                <a:ea typeface="Times New Roman"/>
                <a:cs typeface="Calibri" panose="020F0502020204030204" pitchFamily="34" charset="0"/>
                <a:sym typeface="Times New Roman"/>
              </a:rPr>
              <a:t>All the stock item records are been stored in the system database.  </a:t>
            </a:r>
          </a:p>
          <a:p>
            <a:pPr marL="285750" indent="-285750">
              <a:lnSpc>
                <a:spcPct val="100000"/>
              </a:lnSpc>
              <a:buClr>
                <a:srgbClr val="000000"/>
              </a:buClr>
              <a:buSzPts val="1100"/>
            </a:pPr>
            <a:endParaRPr lang="en-US"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25450" indent="-285750">
              <a:lnSpc>
                <a:spcPct val="100000"/>
              </a:lnSpc>
              <a:buClr>
                <a:schemeClr val="dk1"/>
              </a:buClr>
              <a:buSzPts val="1400"/>
            </a:pPr>
            <a:r>
              <a:rPr lang="en-US" sz="2300" b="1" dirty="0">
                <a:solidFill>
                  <a:srgbClr val="00B0F0"/>
                </a:solidFill>
                <a:latin typeface="Calibri" panose="020F0502020204030204" pitchFamily="34" charset="0"/>
                <a:ea typeface="Times New Roman"/>
                <a:cs typeface="Calibri" panose="020F0502020204030204" pitchFamily="34" charset="0"/>
                <a:sym typeface="Times New Roman"/>
              </a:rPr>
              <a:t>The user would be able to keep records off all the information on each item such as quantities, their expiry dates, manufacturers, prices, etc.</a:t>
            </a:r>
          </a:p>
          <a:p>
            <a:pPr marL="285750" indent="-285750">
              <a:lnSpc>
                <a:spcPct val="100000"/>
              </a:lnSpc>
              <a:buClr>
                <a:srgbClr val="000000"/>
              </a:buClr>
              <a:buSzPts val="1100"/>
            </a:pPr>
            <a:endParaRPr lang="en-US"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25450" indent="-285750">
              <a:lnSpc>
                <a:spcPct val="100000"/>
              </a:lnSpc>
              <a:buClr>
                <a:schemeClr val="dk1"/>
              </a:buClr>
              <a:buSzPts val="1400"/>
            </a:pPr>
            <a:r>
              <a:rPr lang="en-US" sz="2300" b="1" dirty="0">
                <a:solidFill>
                  <a:srgbClr val="00B0F0"/>
                </a:solidFill>
                <a:latin typeface="Calibri" panose="020F0502020204030204" pitchFamily="34" charset="0"/>
                <a:ea typeface="Times New Roman"/>
                <a:cs typeface="Calibri" panose="020F0502020204030204" pitchFamily="34" charset="0"/>
                <a:sym typeface="Times New Roman"/>
              </a:rPr>
              <a:t>The user will be notified, if the items of the stock is running out (getting low in quantities).</a:t>
            </a:r>
          </a:p>
          <a:p>
            <a:pPr marL="285750" indent="-285750">
              <a:lnSpc>
                <a:spcPct val="100000"/>
              </a:lnSpc>
              <a:buClr>
                <a:srgbClr val="000000"/>
              </a:buClr>
              <a:buSzPts val="1100"/>
            </a:pPr>
            <a:endParaRPr lang="en-US"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25450" indent="-285750">
              <a:lnSpc>
                <a:spcPct val="100000"/>
              </a:lnSpc>
              <a:buClr>
                <a:schemeClr val="dk1"/>
              </a:buClr>
              <a:buSzPts val="1400"/>
            </a:pPr>
            <a:r>
              <a:rPr lang="en-US" sz="2300" b="1" dirty="0">
                <a:solidFill>
                  <a:srgbClr val="00B0F0"/>
                </a:solidFill>
                <a:latin typeface="Calibri" panose="020F0502020204030204" pitchFamily="34" charset="0"/>
                <a:ea typeface="Times New Roman"/>
                <a:cs typeface="Calibri" panose="020F0502020204030204" pitchFamily="34" charset="0"/>
                <a:sym typeface="Times New Roman"/>
              </a:rPr>
              <a:t>Finally the user can be able to take a report of the stock management of its company including all of its details.</a:t>
            </a:r>
          </a:p>
          <a:p>
            <a:endParaRPr lang="en-US" sz="2300" dirty="0"/>
          </a:p>
        </p:txBody>
      </p:sp>
      <p:sp>
        <p:nvSpPr>
          <p:cNvPr id="4" name="TextBox 3"/>
          <p:cNvSpPr txBox="1"/>
          <p:nvPr/>
        </p:nvSpPr>
        <p:spPr>
          <a:xfrm>
            <a:off x="155276" y="2291447"/>
            <a:ext cx="1710206" cy="707886"/>
          </a:xfrm>
          <a:prstGeom prst="rect">
            <a:avLst/>
          </a:prstGeom>
          <a:noFill/>
        </p:spPr>
        <p:txBody>
          <a:bodyPr wrap="square" rtlCol="0">
            <a:spAutoFit/>
          </a:bodyPr>
          <a:lstStyle/>
          <a:p>
            <a:pPr algn="ctr"/>
            <a:r>
              <a:rPr lang="en-US" sz="2000" b="1" dirty="0" smtClean="0">
                <a:solidFill>
                  <a:schemeClr val="accent5">
                    <a:lumMod val="75000"/>
                  </a:schemeClr>
                </a:solidFill>
                <a:latin typeface="Calibri" panose="020F0502020204030204" pitchFamily="34" charset="0"/>
                <a:cs typeface="Calibri" panose="020F0502020204030204" pitchFamily="34" charset="0"/>
              </a:rPr>
              <a:t>Stock</a:t>
            </a:r>
          </a:p>
          <a:p>
            <a:pPr algn="ctr"/>
            <a:r>
              <a:rPr lang="en-US" sz="2000" b="1" dirty="0" smtClean="0">
                <a:solidFill>
                  <a:schemeClr val="accent5">
                    <a:lumMod val="75000"/>
                  </a:schemeClr>
                </a:solidFill>
                <a:latin typeface="Calibri" panose="020F0502020204030204" pitchFamily="34" charset="0"/>
                <a:cs typeface="Calibri" panose="020F0502020204030204" pitchFamily="34" charset="0"/>
              </a:rPr>
              <a:t>Management</a:t>
            </a:r>
            <a:endParaRPr lang="en-US" sz="2000" b="1" dirty="0">
              <a:solidFill>
                <a:schemeClr val="accent5">
                  <a:lumMod val="75000"/>
                </a:schemeClr>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318" y="1751403"/>
            <a:ext cx="983312" cy="553065"/>
          </a:xfrm>
          <a:prstGeom prst="rect">
            <a:avLst/>
          </a:prstGeom>
        </p:spPr>
      </p:pic>
      <p:cxnSp>
        <p:nvCxnSpPr>
          <p:cNvPr id="6" name="Straight Connector 5"/>
          <p:cNvCxnSpPr/>
          <p:nvPr/>
        </p:nvCxnSpPr>
        <p:spPr>
          <a:xfrm>
            <a:off x="2148111" y="-14514"/>
            <a:ext cx="0" cy="514350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6636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repeatCount="indefinite"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2000"/>
                                        <p:tgtEl>
                                          <p:spTgt spid="4">
                                            <p:txEl>
                                              <p:pRg st="0" end="0"/>
                                            </p:txEl>
                                          </p:spTgt>
                                        </p:tgtEl>
                                      </p:cBhvr>
                                    </p:animEffect>
                                  </p:childTnLst>
                                </p:cTn>
                              </p:par>
                              <p:par>
                                <p:cTn id="11" presetID="10" presetClass="entr" presetSubtype="0" repeatCount="indefinite"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2000"/>
                                        <p:tgtEl>
                                          <p:spTgt spid="4">
                                            <p:txEl>
                                              <p:pRg st="1" end="1"/>
                                            </p:txEl>
                                          </p:spTgt>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2242847" y="-369275"/>
            <a:ext cx="6986039" cy="4898700"/>
          </a:xfrm>
          <a:prstGeom prst="rect">
            <a:avLst/>
          </a:prstGeom>
        </p:spPr>
        <p:txBody>
          <a:bodyPr spcFirstLastPara="1" wrap="square" lIns="91425" tIns="91425" rIns="91425" bIns="91425" anchor="t" anchorCtr="0">
            <a:noAutofit/>
          </a:bodyPr>
          <a:lstStyle/>
          <a:p>
            <a:pPr marL="342900">
              <a:lnSpc>
                <a:spcPct val="100000"/>
              </a:lnSpc>
              <a:buClr>
                <a:schemeClr val="dk1"/>
              </a:buClr>
              <a:buSzPts val="1100"/>
            </a:pPr>
            <a:endParaRPr sz="22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buClr>
                <a:schemeClr val="dk1"/>
              </a:buClr>
              <a:buSzPts val="1400"/>
            </a:pPr>
            <a:r>
              <a:rPr lang="en" sz="2200" b="1" dirty="0">
                <a:solidFill>
                  <a:srgbClr val="00B0F0"/>
                </a:solidFill>
                <a:latin typeface="Calibri" panose="020F0502020204030204" pitchFamily="34" charset="0"/>
                <a:ea typeface="Times New Roman"/>
                <a:cs typeface="Calibri" panose="020F0502020204030204" pitchFamily="34" charset="0"/>
                <a:sym typeface="Times New Roman"/>
              </a:rPr>
              <a:t>Keep track of the Product details by inserting records of the products, which is produced by the company into the system.This would be done by a valid privileged user.</a:t>
            </a:r>
            <a:endParaRPr sz="22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342900">
              <a:lnSpc>
                <a:spcPct val="100000"/>
              </a:lnSpc>
              <a:buClr>
                <a:schemeClr val="dk1"/>
              </a:buClr>
              <a:buSzPts val="1100"/>
            </a:pPr>
            <a:endParaRPr sz="22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buClr>
                <a:schemeClr val="dk1"/>
              </a:buClr>
              <a:buSzPts val="1400"/>
            </a:pPr>
            <a:r>
              <a:rPr lang="en" sz="2200" b="1" dirty="0">
                <a:solidFill>
                  <a:srgbClr val="00B0F0"/>
                </a:solidFill>
                <a:latin typeface="Calibri" panose="020F0502020204030204" pitchFamily="34" charset="0"/>
                <a:ea typeface="Times New Roman"/>
                <a:cs typeface="Calibri" panose="020F0502020204030204" pitchFamily="34" charset="0"/>
                <a:sym typeface="Times New Roman"/>
              </a:rPr>
              <a:t>In addition to inserting new records, the user can also update the existing records if any change has to be made due to various reasons.</a:t>
            </a:r>
            <a:endParaRPr sz="22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342900">
              <a:lnSpc>
                <a:spcPct val="100000"/>
              </a:lnSpc>
              <a:buClr>
                <a:schemeClr val="dk1"/>
              </a:buClr>
              <a:buSzPts val="1100"/>
            </a:pPr>
            <a:endParaRPr sz="22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buClr>
                <a:schemeClr val="dk1"/>
              </a:buClr>
              <a:buSzPts val="1400"/>
            </a:pPr>
            <a:r>
              <a:rPr lang="en" sz="2200" b="1" dirty="0">
                <a:solidFill>
                  <a:srgbClr val="00B0F0"/>
                </a:solidFill>
                <a:latin typeface="Calibri" panose="020F0502020204030204" pitchFamily="34" charset="0"/>
                <a:ea typeface="Times New Roman"/>
                <a:cs typeface="Calibri" panose="020F0502020204030204" pitchFamily="34" charset="0"/>
                <a:sym typeface="Times New Roman"/>
              </a:rPr>
              <a:t>The user can also delete the unwanted or old product detail records if needed.</a:t>
            </a:r>
            <a:endParaRPr sz="22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342900">
              <a:lnSpc>
                <a:spcPct val="100000"/>
              </a:lnSpc>
              <a:buClr>
                <a:schemeClr val="dk1"/>
              </a:buClr>
              <a:buSzPts val="1100"/>
            </a:pPr>
            <a:endParaRPr sz="22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buClr>
                <a:schemeClr val="dk1"/>
              </a:buClr>
              <a:buSzPts val="1400"/>
            </a:pPr>
            <a:r>
              <a:rPr lang="en" sz="2200" b="1" dirty="0">
                <a:solidFill>
                  <a:srgbClr val="00B0F0"/>
                </a:solidFill>
                <a:latin typeface="Calibri" panose="020F0502020204030204" pitchFamily="34" charset="0"/>
                <a:ea typeface="Times New Roman"/>
                <a:cs typeface="Calibri" panose="020F0502020204030204" pitchFamily="34" charset="0"/>
                <a:sym typeface="Times New Roman"/>
              </a:rPr>
              <a:t>The product information viewing function is also included to view the new and updated product detail records when needed</a:t>
            </a:r>
            <a:r>
              <a:rPr lang="en" sz="2200" b="1" dirty="0" smtClean="0">
                <a:solidFill>
                  <a:srgbClr val="00B0F0"/>
                </a:solidFill>
                <a:latin typeface="Calibri" panose="020F0502020204030204" pitchFamily="34" charset="0"/>
                <a:ea typeface="Times New Roman"/>
                <a:cs typeface="Calibri" panose="020F0502020204030204" pitchFamily="34" charset="0"/>
                <a:sym typeface="Times New Roman"/>
              </a:rPr>
              <a:t>.</a:t>
            </a:r>
            <a:endParaRPr sz="2200" b="1" dirty="0">
              <a:solidFill>
                <a:srgbClr val="00B0F0"/>
              </a:solidFill>
              <a:latin typeface="Calibri" panose="020F0502020204030204" pitchFamily="34" charset="0"/>
              <a:ea typeface="Times New Roman"/>
              <a:cs typeface="Calibri" panose="020F0502020204030204" pitchFamily="34" charset="0"/>
              <a:sym typeface="Times New Roman"/>
            </a:endParaRPr>
          </a:p>
        </p:txBody>
      </p:sp>
      <p:sp>
        <p:nvSpPr>
          <p:cNvPr id="6" name="Shape 115"/>
          <p:cNvSpPr/>
          <p:nvPr/>
        </p:nvSpPr>
        <p:spPr>
          <a:xfrm>
            <a:off x="183046" y="1529382"/>
            <a:ext cx="1887831" cy="1766710"/>
          </a:xfrm>
          <a:prstGeom prst="octagon">
            <a:avLst>
              <a:gd name="adj" fmla="val 29289"/>
            </a:avLst>
          </a:prstGeom>
          <a:ln w="19050">
            <a:headEnd type="none" w="sm" len="sm"/>
            <a:tailEnd type="none" w="sm" len="s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 name="TextBox 6"/>
          <p:cNvSpPr txBox="1"/>
          <p:nvPr/>
        </p:nvSpPr>
        <p:spPr>
          <a:xfrm>
            <a:off x="256874" y="2291447"/>
            <a:ext cx="1710206" cy="584775"/>
          </a:xfrm>
          <a:prstGeom prst="rect">
            <a:avLst/>
          </a:prstGeom>
          <a:noFill/>
        </p:spPr>
        <p:txBody>
          <a:bodyPr wrap="square" rtlCol="0">
            <a:spAutoFit/>
          </a:bodyPr>
          <a:lstStyle/>
          <a:p>
            <a:pPr algn="ctr"/>
            <a:r>
              <a:rPr lang="en-US" sz="1600" b="1" dirty="0" smtClean="0">
                <a:solidFill>
                  <a:schemeClr val="bg1"/>
                </a:solidFill>
                <a:latin typeface="Calibri" panose="020F0502020204030204" pitchFamily="34" charset="0"/>
                <a:cs typeface="Calibri" panose="020F0502020204030204" pitchFamily="34" charset="0"/>
              </a:rPr>
              <a:t>Product</a:t>
            </a:r>
          </a:p>
          <a:p>
            <a:pPr algn="ctr"/>
            <a:r>
              <a:rPr lang="en-US" sz="1600" b="1" dirty="0" smtClean="0">
                <a:solidFill>
                  <a:schemeClr val="bg1"/>
                </a:solidFill>
                <a:latin typeface="Calibri" panose="020F0502020204030204" pitchFamily="34" charset="0"/>
                <a:cs typeface="Calibri" panose="020F0502020204030204" pitchFamily="34" charset="0"/>
              </a:rPr>
              <a:t>Management</a:t>
            </a:r>
            <a:endParaRPr lang="en-US" sz="1600" b="1" dirty="0">
              <a:solidFill>
                <a:schemeClr val="bg1"/>
              </a:solidFill>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62206" y="1709312"/>
            <a:ext cx="529510" cy="528970"/>
          </a:xfrm>
          <a:prstGeom prst="rect">
            <a:avLst/>
          </a:prstGeom>
        </p:spPr>
      </p:pic>
      <p:cxnSp>
        <p:nvCxnSpPr>
          <p:cNvPr id="10" name="Straight Connector 9"/>
          <p:cNvCxnSpPr/>
          <p:nvPr/>
        </p:nvCxnSpPr>
        <p:spPr>
          <a:xfrm>
            <a:off x="2264227" y="-14514"/>
            <a:ext cx="0" cy="514350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repeatCount="indefinite"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000"/>
                                        <p:tgtEl>
                                          <p:spTgt spid="2"/>
                                        </p:tgtEl>
                                      </p:cBhvr>
                                    </p:animEffect>
                                  </p:childTnLst>
                                </p:cTn>
                              </p:par>
                              <p:par>
                                <p:cTn id="11" presetID="10" presetClass="entr" presetSubtype="0" repeatCount="indefinite"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000"/>
                                        <p:tgtEl>
                                          <p:spTgt spid="7"/>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163">
                                            <p:txEl>
                                              <p:pRg st="1" end="1"/>
                                            </p:txEl>
                                          </p:spTgt>
                                        </p:tgtEl>
                                        <p:attrNameLst>
                                          <p:attrName>style.visibility</p:attrName>
                                        </p:attrNameLst>
                                      </p:cBhvr>
                                      <p:to>
                                        <p:strVal val="visible"/>
                                      </p:to>
                                    </p:set>
                                    <p:animEffect transition="in" filter="fade">
                                      <p:cBhvr>
                                        <p:cTn id="17" dur="2000"/>
                                        <p:tgtEl>
                                          <p:spTgt spid="16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3">
                                            <p:txEl>
                                              <p:pRg st="3" end="3"/>
                                            </p:txEl>
                                          </p:spTgt>
                                        </p:tgtEl>
                                        <p:attrNameLst>
                                          <p:attrName>style.visibility</p:attrName>
                                        </p:attrNameLst>
                                      </p:cBhvr>
                                      <p:to>
                                        <p:strVal val="visible"/>
                                      </p:to>
                                    </p:set>
                                    <p:animEffect transition="in" filter="fade">
                                      <p:cBhvr>
                                        <p:cTn id="22" dur="2000"/>
                                        <p:tgtEl>
                                          <p:spTgt spid="1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3">
                                            <p:txEl>
                                              <p:pRg st="5" end="5"/>
                                            </p:txEl>
                                          </p:spTgt>
                                        </p:tgtEl>
                                        <p:attrNameLst>
                                          <p:attrName>style.visibility</p:attrName>
                                        </p:attrNameLst>
                                      </p:cBhvr>
                                      <p:to>
                                        <p:strVal val="visible"/>
                                      </p:to>
                                    </p:set>
                                    <p:animEffect transition="in" filter="fade">
                                      <p:cBhvr>
                                        <p:cTn id="27" dur="2000"/>
                                        <p:tgtEl>
                                          <p:spTgt spid="16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3">
                                            <p:txEl>
                                              <p:pRg st="7" end="7"/>
                                            </p:txEl>
                                          </p:spTgt>
                                        </p:tgtEl>
                                        <p:attrNameLst>
                                          <p:attrName>style.visibility</p:attrName>
                                        </p:attrNameLst>
                                      </p:cBhvr>
                                      <p:to>
                                        <p:strVal val="visible"/>
                                      </p:to>
                                    </p:set>
                                    <p:animEffect transition="in" filter="fade">
                                      <p:cBhvr>
                                        <p:cTn id="32" dur="2000"/>
                                        <p:tgtEl>
                                          <p:spTgt spid="1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86128" y="172433"/>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3600" b="1" dirty="0" smtClean="0">
                <a:solidFill>
                  <a:schemeClr val="accent5">
                    <a:lumMod val="75000"/>
                  </a:schemeClr>
                </a:solidFill>
                <a:latin typeface="Calibri" panose="020F0502020204030204" pitchFamily="34" charset="0"/>
                <a:ea typeface="Pacifico"/>
                <a:cs typeface="Calibri" panose="020F0502020204030204" pitchFamily="34" charset="0"/>
                <a:sym typeface="Pacifico"/>
              </a:rPr>
              <a:t>Content Overview</a:t>
            </a:r>
            <a:endParaRPr sz="3600" b="1" dirty="0">
              <a:solidFill>
                <a:schemeClr val="accent5">
                  <a:lumMod val="75000"/>
                </a:schemeClr>
              </a:solidFill>
              <a:latin typeface="Calibri" panose="020F0502020204030204" pitchFamily="34" charset="0"/>
              <a:ea typeface="Pacifico"/>
              <a:cs typeface="Calibri" panose="020F0502020204030204" pitchFamily="34" charset="0"/>
              <a:sym typeface="Pacifico"/>
            </a:endParaRPr>
          </a:p>
        </p:txBody>
      </p:sp>
      <p:sp>
        <p:nvSpPr>
          <p:cNvPr id="62" name="Shape 62"/>
          <p:cNvSpPr txBox="1">
            <a:spLocks noGrp="1"/>
          </p:cNvSpPr>
          <p:nvPr>
            <p:ph type="body" idx="1"/>
          </p:nvPr>
        </p:nvSpPr>
        <p:spPr>
          <a:xfrm>
            <a:off x="311700" y="861241"/>
            <a:ext cx="8520600" cy="4210492"/>
          </a:xfrm>
          <a:prstGeom prst="rect">
            <a:avLst/>
          </a:prstGeom>
        </p:spPr>
        <p:txBody>
          <a:bodyPr spcFirstLastPara="1" wrap="square" lIns="91425" tIns="91425" rIns="91425" bIns="91425" anchor="t" anchorCtr="0">
            <a:noAutofit/>
          </a:bodyPr>
          <a:lstStyle/>
          <a:p>
            <a:pPr marL="1485900" lvl="0" indent="-457200" rtl="0">
              <a:spcBef>
                <a:spcPts val="0"/>
              </a:spcBef>
              <a:spcAft>
                <a:spcPts val="0"/>
              </a:spcAft>
              <a:buSzPts val="1800"/>
              <a:buFont typeface="+mj-lt"/>
              <a:buAutoNum type="arabicPeriod"/>
            </a:pPr>
            <a:r>
              <a:rPr lang="en" sz="2400" b="1" dirty="0" smtClean="0">
                <a:solidFill>
                  <a:schemeClr val="accent5"/>
                </a:solidFill>
                <a:latin typeface="Calibri" panose="020F0502020204030204" pitchFamily="34" charset="0"/>
                <a:cs typeface="Calibri" panose="020F0502020204030204" pitchFamily="34" charset="0"/>
              </a:rPr>
              <a:t>Introduction</a:t>
            </a:r>
          </a:p>
          <a:p>
            <a:pPr marL="2400300" indent="-457200"/>
            <a:r>
              <a:rPr lang="en-US" sz="2400" b="1" dirty="0" smtClean="0">
                <a:solidFill>
                  <a:srgbClr val="00B0F0"/>
                </a:solidFill>
                <a:latin typeface="Calibri" panose="020F0502020204030204" pitchFamily="34" charset="0"/>
                <a:cs typeface="Calibri" panose="020F0502020204030204" pitchFamily="34" charset="0"/>
              </a:rPr>
              <a:t>About </a:t>
            </a:r>
            <a:r>
              <a:rPr lang="en-US" sz="2400" b="1" dirty="0">
                <a:solidFill>
                  <a:srgbClr val="00B0F0"/>
                </a:solidFill>
                <a:latin typeface="Calibri" panose="020F0502020204030204" pitchFamily="34" charset="0"/>
                <a:cs typeface="Calibri" panose="020F0502020204030204" pitchFamily="34" charset="0"/>
              </a:rPr>
              <a:t>Client</a:t>
            </a:r>
          </a:p>
          <a:p>
            <a:pPr marL="2400300" indent="-457200"/>
            <a:r>
              <a:rPr lang="en-US" sz="2400" b="1" dirty="0">
                <a:solidFill>
                  <a:srgbClr val="00B0F0"/>
                </a:solidFill>
                <a:latin typeface="Calibri" panose="020F0502020204030204" pitchFamily="34" charset="0"/>
                <a:cs typeface="Calibri" panose="020F0502020204030204" pitchFamily="34" charset="0"/>
              </a:rPr>
              <a:t>Problems and difficulties </a:t>
            </a:r>
          </a:p>
          <a:p>
            <a:pPr marL="2400300" indent="-457200"/>
            <a:r>
              <a:rPr lang="en-US" sz="2400" b="1" dirty="0">
                <a:solidFill>
                  <a:srgbClr val="00B0F0"/>
                </a:solidFill>
                <a:latin typeface="Calibri" panose="020F0502020204030204" pitchFamily="34" charset="0"/>
                <a:cs typeface="Calibri" panose="020F0502020204030204" pitchFamily="34" charset="0"/>
              </a:rPr>
              <a:t>Solutions</a:t>
            </a:r>
          </a:p>
          <a:p>
            <a:pPr marL="2400300" indent="-457200"/>
            <a:r>
              <a:rPr lang="en-US" sz="2400" b="1" dirty="0" smtClean="0">
                <a:solidFill>
                  <a:srgbClr val="00B0F0"/>
                </a:solidFill>
                <a:latin typeface="Calibri" panose="020F0502020204030204" pitchFamily="34" charset="0"/>
                <a:cs typeface="Calibri" panose="020F0502020204030204" pitchFamily="34" charset="0"/>
              </a:rPr>
              <a:t>Benefits</a:t>
            </a:r>
            <a:endParaRPr sz="2400" b="1" dirty="0">
              <a:solidFill>
                <a:schemeClr val="accent5"/>
              </a:solidFill>
              <a:latin typeface="Calibri" panose="020F0502020204030204" pitchFamily="34" charset="0"/>
              <a:cs typeface="Calibri" panose="020F0502020204030204" pitchFamily="34" charset="0"/>
            </a:endParaRPr>
          </a:p>
          <a:p>
            <a:pPr marL="1485900" lvl="0" indent="-457200" rtl="0">
              <a:spcBef>
                <a:spcPts val="0"/>
              </a:spcBef>
              <a:spcAft>
                <a:spcPts val="0"/>
              </a:spcAft>
              <a:buSzPts val="1800"/>
              <a:buFont typeface="+mj-lt"/>
              <a:buAutoNum type="arabicPeriod" startAt="2"/>
            </a:pPr>
            <a:r>
              <a:rPr lang="en" sz="2400" b="1" dirty="0" smtClean="0">
                <a:solidFill>
                  <a:schemeClr val="accent5"/>
                </a:solidFill>
                <a:latin typeface="Calibri" panose="020F0502020204030204" pitchFamily="34" charset="0"/>
                <a:cs typeface="Calibri" panose="020F0502020204030204" pitchFamily="34" charset="0"/>
              </a:rPr>
              <a:t>System </a:t>
            </a:r>
            <a:r>
              <a:rPr lang="en" sz="2400" b="1" dirty="0">
                <a:solidFill>
                  <a:schemeClr val="accent5"/>
                </a:solidFill>
                <a:latin typeface="Calibri" panose="020F0502020204030204" pitchFamily="34" charset="0"/>
                <a:cs typeface="Calibri" panose="020F0502020204030204" pitchFamily="34" charset="0"/>
              </a:rPr>
              <a:t>overview</a:t>
            </a:r>
            <a:endParaRPr sz="2400" b="1" dirty="0">
              <a:solidFill>
                <a:schemeClr val="accent5"/>
              </a:solidFill>
              <a:latin typeface="Calibri" panose="020F0502020204030204" pitchFamily="34" charset="0"/>
              <a:cs typeface="Calibri" panose="020F0502020204030204" pitchFamily="34" charset="0"/>
            </a:endParaRPr>
          </a:p>
          <a:p>
            <a:pPr marL="1485900" lvl="0" indent="-457200" rtl="0">
              <a:spcBef>
                <a:spcPts val="0"/>
              </a:spcBef>
              <a:spcAft>
                <a:spcPts val="0"/>
              </a:spcAft>
              <a:buSzPts val="1800"/>
              <a:buFont typeface="+mj-lt"/>
              <a:buAutoNum type="arabicPeriod" startAt="2"/>
            </a:pPr>
            <a:r>
              <a:rPr lang="en" sz="2400" b="1" dirty="0">
                <a:solidFill>
                  <a:schemeClr val="accent5"/>
                </a:solidFill>
                <a:latin typeface="Calibri" panose="020F0502020204030204" pitchFamily="34" charset="0"/>
                <a:cs typeface="Calibri" panose="020F0502020204030204" pitchFamily="34" charset="0"/>
              </a:rPr>
              <a:t>Functions in detail</a:t>
            </a:r>
            <a:endParaRPr sz="2400" b="1" dirty="0">
              <a:solidFill>
                <a:schemeClr val="accent5"/>
              </a:solidFill>
              <a:latin typeface="Calibri" panose="020F0502020204030204" pitchFamily="34" charset="0"/>
              <a:cs typeface="Calibri" panose="020F0502020204030204" pitchFamily="34" charset="0"/>
            </a:endParaRPr>
          </a:p>
          <a:p>
            <a:pPr marL="1485900" lvl="0" indent="-457200" rtl="0">
              <a:spcBef>
                <a:spcPts val="0"/>
              </a:spcBef>
              <a:spcAft>
                <a:spcPts val="0"/>
              </a:spcAft>
              <a:buSzPts val="1800"/>
              <a:buFont typeface="+mj-lt"/>
              <a:buAutoNum type="arabicPeriod" startAt="2"/>
            </a:pPr>
            <a:r>
              <a:rPr lang="en" sz="2400" b="1" dirty="0">
                <a:solidFill>
                  <a:schemeClr val="accent5"/>
                </a:solidFill>
                <a:latin typeface="Calibri" panose="020F0502020204030204" pitchFamily="34" charset="0"/>
                <a:cs typeface="Calibri" panose="020F0502020204030204" pitchFamily="34" charset="0"/>
              </a:rPr>
              <a:t>Tools and Technologies</a:t>
            </a:r>
            <a:endParaRPr sz="2400" b="1" dirty="0">
              <a:solidFill>
                <a:schemeClr val="accent5"/>
              </a:solidFill>
              <a:latin typeface="Calibri" panose="020F0502020204030204" pitchFamily="34" charset="0"/>
              <a:cs typeface="Calibri" panose="020F0502020204030204" pitchFamily="34" charset="0"/>
            </a:endParaRPr>
          </a:p>
          <a:p>
            <a:pPr marL="1485900" lvl="0" indent="-457200">
              <a:spcBef>
                <a:spcPts val="0"/>
              </a:spcBef>
              <a:spcAft>
                <a:spcPts val="0"/>
              </a:spcAft>
              <a:buSzPts val="1800"/>
              <a:buFont typeface="+mj-lt"/>
              <a:buAutoNum type="arabicPeriod" startAt="2"/>
            </a:pPr>
            <a:r>
              <a:rPr lang="en" sz="2400" b="1" dirty="0">
                <a:solidFill>
                  <a:schemeClr val="accent5"/>
                </a:solidFill>
                <a:latin typeface="Calibri" panose="020F0502020204030204" pitchFamily="34" charset="0"/>
                <a:cs typeface="Calibri" panose="020F0502020204030204" pitchFamily="34" charset="0"/>
              </a:rPr>
              <a:t>Work breakdown structure</a:t>
            </a:r>
            <a:endParaRPr sz="2400" b="1" dirty="0">
              <a:solidFill>
                <a:schemeClr val="accent5"/>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7383" y="2075381"/>
            <a:ext cx="1669345" cy="180612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childTnLst>
                                </p:cTn>
                              </p:par>
                            </p:childTnLst>
                          </p:cTn>
                        </p:par>
                        <p:par>
                          <p:cTn id="8" fill="hold">
                            <p:stCondLst>
                              <p:cond delay="1000"/>
                            </p:stCondLst>
                            <p:childTnLst>
                              <p:par>
                                <p:cTn id="9" presetID="10" presetClass="entr" presetSubtype="0" repeatCount="indefinite"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2">
                                            <p:txEl>
                                              <p:pRg st="0" end="0"/>
                                            </p:txEl>
                                          </p:spTgt>
                                        </p:tgtEl>
                                        <p:attrNameLst>
                                          <p:attrName>style.visibility</p:attrName>
                                        </p:attrNameLst>
                                      </p:cBhvr>
                                      <p:to>
                                        <p:strVal val="visible"/>
                                      </p:to>
                                    </p:set>
                                    <p:animEffect transition="in" filter="fade">
                                      <p:cBhvr>
                                        <p:cTn id="16" dur="1000"/>
                                        <p:tgtEl>
                                          <p:spTgt spid="6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2">
                                            <p:txEl>
                                              <p:pRg st="1" end="1"/>
                                            </p:txEl>
                                          </p:spTgt>
                                        </p:tgtEl>
                                        <p:attrNameLst>
                                          <p:attrName>style.visibility</p:attrName>
                                        </p:attrNameLst>
                                      </p:cBhvr>
                                      <p:to>
                                        <p:strVal val="visible"/>
                                      </p:to>
                                    </p:set>
                                    <p:animEffect transition="in" filter="fade">
                                      <p:cBhvr>
                                        <p:cTn id="21" dur="500"/>
                                        <p:tgtEl>
                                          <p:spTgt spid="62">
                                            <p:txEl>
                                              <p:pRg st="1" end="1"/>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62">
                                            <p:txEl>
                                              <p:pRg st="2" end="2"/>
                                            </p:txEl>
                                          </p:spTgt>
                                        </p:tgtEl>
                                        <p:attrNameLst>
                                          <p:attrName>style.visibility</p:attrName>
                                        </p:attrNameLst>
                                      </p:cBhvr>
                                      <p:to>
                                        <p:strVal val="visible"/>
                                      </p:to>
                                    </p:set>
                                    <p:animEffect transition="in" filter="fade">
                                      <p:cBhvr>
                                        <p:cTn id="25" dur="500"/>
                                        <p:tgtEl>
                                          <p:spTgt spid="62">
                                            <p:txEl>
                                              <p:pRg st="2" end="2"/>
                                            </p:txEl>
                                          </p:spTgt>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62">
                                            <p:txEl>
                                              <p:pRg st="3" end="3"/>
                                            </p:txEl>
                                          </p:spTgt>
                                        </p:tgtEl>
                                        <p:attrNameLst>
                                          <p:attrName>style.visibility</p:attrName>
                                        </p:attrNameLst>
                                      </p:cBhvr>
                                      <p:to>
                                        <p:strVal val="visible"/>
                                      </p:to>
                                    </p:set>
                                    <p:animEffect transition="in" filter="fade">
                                      <p:cBhvr>
                                        <p:cTn id="29" dur="500"/>
                                        <p:tgtEl>
                                          <p:spTgt spid="62">
                                            <p:txEl>
                                              <p:pRg st="3" end="3"/>
                                            </p:txEl>
                                          </p:spTgt>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2">
                                            <p:txEl>
                                              <p:pRg st="4" end="4"/>
                                            </p:txEl>
                                          </p:spTgt>
                                        </p:tgtEl>
                                        <p:attrNameLst>
                                          <p:attrName>style.visibility</p:attrName>
                                        </p:attrNameLst>
                                      </p:cBhvr>
                                      <p:to>
                                        <p:strVal val="visible"/>
                                      </p:to>
                                    </p:set>
                                    <p:animEffect transition="in" filter="fade">
                                      <p:cBhvr>
                                        <p:cTn id="33" dur="500"/>
                                        <p:tgtEl>
                                          <p:spTgt spid="62">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2">
                                            <p:txEl>
                                              <p:pRg st="5" end="5"/>
                                            </p:txEl>
                                          </p:spTgt>
                                        </p:tgtEl>
                                        <p:attrNameLst>
                                          <p:attrName>style.visibility</p:attrName>
                                        </p:attrNameLst>
                                      </p:cBhvr>
                                      <p:to>
                                        <p:strVal val="visible"/>
                                      </p:to>
                                    </p:set>
                                    <p:animEffect transition="in" filter="fade">
                                      <p:cBhvr>
                                        <p:cTn id="38" dur="1000"/>
                                        <p:tgtEl>
                                          <p:spTgt spid="62">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2">
                                            <p:txEl>
                                              <p:pRg st="6" end="6"/>
                                            </p:txEl>
                                          </p:spTgt>
                                        </p:tgtEl>
                                        <p:attrNameLst>
                                          <p:attrName>style.visibility</p:attrName>
                                        </p:attrNameLst>
                                      </p:cBhvr>
                                      <p:to>
                                        <p:strVal val="visible"/>
                                      </p:to>
                                    </p:set>
                                    <p:animEffect transition="in" filter="fade">
                                      <p:cBhvr>
                                        <p:cTn id="43" dur="1000"/>
                                        <p:tgtEl>
                                          <p:spTgt spid="62">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2">
                                            <p:txEl>
                                              <p:pRg st="7" end="7"/>
                                            </p:txEl>
                                          </p:spTgt>
                                        </p:tgtEl>
                                        <p:attrNameLst>
                                          <p:attrName>style.visibility</p:attrName>
                                        </p:attrNameLst>
                                      </p:cBhvr>
                                      <p:to>
                                        <p:strVal val="visible"/>
                                      </p:to>
                                    </p:set>
                                    <p:animEffect transition="in" filter="fade">
                                      <p:cBhvr>
                                        <p:cTn id="48" dur="1000"/>
                                        <p:tgtEl>
                                          <p:spTgt spid="62">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2">
                                            <p:txEl>
                                              <p:pRg st="8" end="8"/>
                                            </p:txEl>
                                          </p:spTgt>
                                        </p:tgtEl>
                                        <p:attrNameLst>
                                          <p:attrName>style.visibility</p:attrName>
                                        </p:attrNameLst>
                                      </p:cBhvr>
                                      <p:to>
                                        <p:strVal val="visible"/>
                                      </p:to>
                                    </p:set>
                                    <p:animEffect transition="in" filter="fade">
                                      <p:cBhvr>
                                        <p:cTn id="53" dur="1000"/>
                                        <p:tgtEl>
                                          <p:spTgt spid="6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46675" y="312502"/>
            <a:ext cx="7598923" cy="4551597"/>
          </a:xfrm>
        </p:spPr>
        <p:txBody>
          <a:bodyPr/>
          <a:lstStyle/>
          <a:p>
            <a:pPr marL="482600">
              <a:lnSpc>
                <a:spcPct val="100000"/>
              </a:lnSpc>
              <a:buClr>
                <a:schemeClr val="dk1"/>
              </a:buClr>
              <a:buSzPts val="1400"/>
            </a:pPr>
            <a:r>
              <a:rPr lang="en-US" sz="2300" b="1" dirty="0">
                <a:solidFill>
                  <a:srgbClr val="00B0F0"/>
                </a:solidFill>
                <a:latin typeface="Calibri" panose="020F0502020204030204" pitchFamily="34" charset="0"/>
                <a:ea typeface="Times New Roman"/>
                <a:cs typeface="Calibri" panose="020F0502020204030204" pitchFamily="34" charset="0"/>
                <a:sym typeface="Times New Roman"/>
              </a:rPr>
              <a:t>All the product item records are been stored in the system database.  </a:t>
            </a:r>
            <a:endParaRPr lang="en-US" sz="2300" b="1" dirty="0" smtClean="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buClr>
                <a:schemeClr val="dk1"/>
              </a:buClr>
              <a:buSzPts val="1400"/>
            </a:pPr>
            <a:endParaRPr lang="en-US"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342900">
              <a:lnSpc>
                <a:spcPct val="100000"/>
              </a:lnSpc>
              <a:buClr>
                <a:schemeClr val="dk1"/>
              </a:buClr>
              <a:buSzPts val="1100"/>
            </a:pPr>
            <a:endParaRPr lang="en-US"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buClr>
                <a:schemeClr val="dk1"/>
              </a:buClr>
              <a:buSzPts val="1400"/>
            </a:pPr>
            <a:r>
              <a:rPr lang="en-US" sz="2300" b="1" dirty="0">
                <a:solidFill>
                  <a:srgbClr val="00B0F0"/>
                </a:solidFill>
                <a:latin typeface="Calibri" panose="020F0502020204030204" pitchFamily="34" charset="0"/>
                <a:ea typeface="Times New Roman"/>
                <a:cs typeface="Calibri" panose="020F0502020204030204" pitchFamily="34" charset="0"/>
                <a:sym typeface="Times New Roman"/>
              </a:rPr>
              <a:t>The user would be able to keep records off all the information on each product such as name, ingredients, price, etc</a:t>
            </a:r>
            <a:r>
              <a:rPr lang="en-US" sz="2300" b="1" dirty="0" smtClean="0">
                <a:solidFill>
                  <a:srgbClr val="00B0F0"/>
                </a:solidFill>
                <a:latin typeface="Calibri" panose="020F0502020204030204" pitchFamily="34" charset="0"/>
                <a:ea typeface="Times New Roman"/>
                <a:cs typeface="Calibri" panose="020F0502020204030204" pitchFamily="34" charset="0"/>
                <a:sym typeface="Times New Roman"/>
              </a:rPr>
              <a:t>.</a:t>
            </a:r>
          </a:p>
          <a:p>
            <a:pPr marL="482600">
              <a:lnSpc>
                <a:spcPct val="100000"/>
              </a:lnSpc>
              <a:buClr>
                <a:schemeClr val="dk1"/>
              </a:buClr>
              <a:buSzPts val="1400"/>
            </a:pPr>
            <a:endParaRPr lang="en-US"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342900">
              <a:lnSpc>
                <a:spcPct val="100000"/>
              </a:lnSpc>
              <a:buClr>
                <a:schemeClr val="dk1"/>
              </a:buClr>
              <a:buSzPts val="1100"/>
            </a:pPr>
            <a:endParaRPr lang="en-US"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buClr>
                <a:schemeClr val="dk1"/>
              </a:buClr>
              <a:buSzPts val="1400"/>
            </a:pPr>
            <a:r>
              <a:rPr lang="en-US" sz="2300" b="1" dirty="0">
                <a:solidFill>
                  <a:srgbClr val="00B0F0"/>
                </a:solidFill>
                <a:latin typeface="Calibri" panose="020F0502020204030204" pitchFamily="34" charset="0"/>
                <a:ea typeface="Times New Roman"/>
                <a:cs typeface="Calibri" panose="020F0502020204030204" pitchFamily="34" charset="0"/>
                <a:sym typeface="Times New Roman"/>
              </a:rPr>
              <a:t>Finally the user can be able to take a report of the items management of its company including all of its details.</a:t>
            </a:r>
            <a:endParaRPr lang="en-US" sz="2300" b="1" u="sng" dirty="0">
              <a:solidFill>
                <a:srgbClr val="00B0F0"/>
              </a:solidFill>
              <a:latin typeface="Calibri" panose="020F0502020204030204" pitchFamily="34" charset="0"/>
              <a:ea typeface="Times New Roman"/>
              <a:cs typeface="Calibri" panose="020F0502020204030204" pitchFamily="34" charset="0"/>
              <a:sym typeface="Times New Roman"/>
            </a:endParaRPr>
          </a:p>
          <a:p>
            <a:pPr marL="342900">
              <a:spcAft>
                <a:spcPts val="1600"/>
              </a:spcAft>
            </a:pPr>
            <a:endParaRPr lang="en-US" sz="2300" b="1" dirty="0">
              <a:solidFill>
                <a:srgbClr val="00B0F0"/>
              </a:solidFill>
              <a:latin typeface="Calibri" panose="020F0502020204030204" pitchFamily="34" charset="0"/>
              <a:cs typeface="Calibri" panose="020F0502020204030204" pitchFamily="34" charset="0"/>
            </a:endParaRPr>
          </a:p>
          <a:p>
            <a:endParaRPr lang="en-US" sz="2300" dirty="0"/>
          </a:p>
        </p:txBody>
      </p:sp>
      <p:sp>
        <p:nvSpPr>
          <p:cNvPr id="4" name="TextBox 3"/>
          <p:cNvSpPr txBox="1"/>
          <p:nvPr/>
        </p:nvSpPr>
        <p:spPr>
          <a:xfrm>
            <a:off x="-16703" y="2323345"/>
            <a:ext cx="1710206" cy="707886"/>
          </a:xfrm>
          <a:prstGeom prst="rect">
            <a:avLst/>
          </a:prstGeom>
          <a:noFill/>
        </p:spPr>
        <p:txBody>
          <a:bodyPr wrap="square" rtlCol="0">
            <a:spAutoFit/>
          </a:bodyPr>
          <a:lstStyle/>
          <a:p>
            <a:pPr algn="ctr"/>
            <a:r>
              <a:rPr lang="en-US" sz="2000" b="1" dirty="0" smtClean="0">
                <a:solidFill>
                  <a:schemeClr val="accent5">
                    <a:lumMod val="75000"/>
                  </a:schemeClr>
                </a:solidFill>
                <a:latin typeface="Calibri" panose="020F0502020204030204" pitchFamily="34" charset="0"/>
                <a:cs typeface="Calibri" panose="020F0502020204030204" pitchFamily="34" charset="0"/>
              </a:rPr>
              <a:t>Product</a:t>
            </a:r>
          </a:p>
          <a:p>
            <a:pPr algn="ctr"/>
            <a:r>
              <a:rPr lang="en-US" sz="2000" b="1" dirty="0" smtClean="0">
                <a:solidFill>
                  <a:schemeClr val="accent5">
                    <a:lumMod val="75000"/>
                  </a:schemeClr>
                </a:solidFill>
                <a:latin typeface="Calibri" panose="020F0502020204030204" pitchFamily="34" charset="0"/>
                <a:cs typeface="Calibri" panose="020F0502020204030204" pitchFamily="34" charset="0"/>
              </a:rPr>
              <a:t>Management</a:t>
            </a:r>
            <a:endParaRPr lang="en-US" sz="2000" b="1" dirty="0">
              <a:solidFill>
                <a:schemeClr val="accent5">
                  <a:lumMod val="75000"/>
                </a:schemeClr>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88629" y="1741210"/>
            <a:ext cx="529510" cy="528970"/>
          </a:xfrm>
          <a:prstGeom prst="rect">
            <a:avLst/>
          </a:prstGeom>
        </p:spPr>
      </p:pic>
      <p:cxnSp>
        <p:nvCxnSpPr>
          <p:cNvPr id="6" name="Straight Connector 5"/>
          <p:cNvCxnSpPr/>
          <p:nvPr/>
        </p:nvCxnSpPr>
        <p:spPr>
          <a:xfrm>
            <a:off x="1698167" y="0"/>
            <a:ext cx="0" cy="514350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3679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repeatCount="indefinite"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2333274" y="-27576"/>
            <a:ext cx="6810725" cy="4937400"/>
          </a:xfrm>
          <a:prstGeom prst="rect">
            <a:avLst/>
          </a:prstGeom>
        </p:spPr>
        <p:txBody>
          <a:bodyPr spcFirstLastPara="1" wrap="square" lIns="91425" tIns="91425" rIns="91425" bIns="91425" anchor="t" anchorCtr="0">
            <a:noAutofit/>
          </a:bodyPr>
          <a:lstStyle/>
          <a:p>
            <a:pPr marL="482600">
              <a:lnSpc>
                <a:spcPct val="100000"/>
              </a:lnSpc>
              <a:buClr>
                <a:schemeClr val="dk1"/>
              </a:buClr>
              <a:buSzPts val="1400"/>
            </a:pPr>
            <a:r>
              <a:rPr lang="en" sz="2300" b="1" dirty="0">
                <a:solidFill>
                  <a:srgbClr val="00B0F0"/>
                </a:solidFill>
                <a:latin typeface="Calibri" panose="020F0502020204030204" pitchFamily="34" charset="0"/>
                <a:ea typeface="Times New Roman"/>
                <a:cs typeface="Calibri" panose="020F0502020204030204" pitchFamily="34" charset="0"/>
                <a:sym typeface="Times New Roman"/>
              </a:rPr>
              <a:t>Maintains the sales information of the company.</a:t>
            </a: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1257300">
              <a:lnSpc>
                <a:spcPct val="100000"/>
              </a:lnSpc>
            </a:pP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buClr>
                <a:schemeClr val="dk1"/>
              </a:buClr>
              <a:buSzPts val="1400"/>
            </a:pPr>
            <a:r>
              <a:rPr lang="en" sz="2300" b="1" dirty="0" smtClean="0">
                <a:solidFill>
                  <a:srgbClr val="00B0F0"/>
                </a:solidFill>
                <a:latin typeface="Calibri" panose="020F0502020204030204" pitchFamily="34" charset="0"/>
                <a:ea typeface="Times New Roman"/>
                <a:cs typeface="Calibri" panose="020F0502020204030204" pitchFamily="34" charset="0"/>
                <a:sym typeface="Times New Roman"/>
              </a:rPr>
              <a:t>Keep </a:t>
            </a:r>
            <a:r>
              <a:rPr lang="en" sz="2300" b="1" dirty="0">
                <a:solidFill>
                  <a:srgbClr val="00B0F0"/>
                </a:solidFill>
                <a:latin typeface="Calibri" panose="020F0502020204030204" pitchFamily="34" charset="0"/>
                <a:ea typeface="Times New Roman"/>
                <a:cs typeface="Calibri" panose="020F0502020204030204" pitchFamily="34" charset="0"/>
                <a:sym typeface="Times New Roman"/>
              </a:rPr>
              <a:t>track of the sales by inserting records of the new sales of the company into the system.This is been done by the sales representatives.</a:t>
            </a: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139700" indent="0">
              <a:lnSpc>
                <a:spcPct val="100000"/>
              </a:lnSpc>
              <a:buClr>
                <a:schemeClr val="dk1"/>
              </a:buClr>
              <a:buSzPts val="1400"/>
              <a:buNone/>
            </a:pPr>
            <a:endParaRPr lang="en"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buClr>
                <a:schemeClr val="dk1"/>
              </a:buClr>
              <a:buSzPts val="1400"/>
            </a:pPr>
            <a:r>
              <a:rPr lang="en" sz="2300" b="1" dirty="0" smtClean="0">
                <a:solidFill>
                  <a:srgbClr val="00B0F0"/>
                </a:solidFill>
                <a:latin typeface="Calibri" panose="020F0502020204030204" pitchFamily="34" charset="0"/>
                <a:ea typeface="Times New Roman"/>
                <a:cs typeface="Calibri" panose="020F0502020204030204" pitchFamily="34" charset="0"/>
                <a:sym typeface="Times New Roman"/>
              </a:rPr>
              <a:t>In </a:t>
            </a:r>
            <a:r>
              <a:rPr lang="en" sz="2300" b="1" dirty="0">
                <a:solidFill>
                  <a:srgbClr val="00B0F0"/>
                </a:solidFill>
                <a:latin typeface="Calibri" panose="020F0502020204030204" pitchFamily="34" charset="0"/>
                <a:ea typeface="Times New Roman"/>
                <a:cs typeface="Calibri" panose="020F0502020204030204" pitchFamily="34" charset="0"/>
                <a:sym typeface="Times New Roman"/>
              </a:rPr>
              <a:t>addition to inserting new records the sales representative can also </a:t>
            </a:r>
            <a:r>
              <a:rPr lang="en" sz="2300" b="1" dirty="0" smtClean="0">
                <a:solidFill>
                  <a:srgbClr val="00B0F0"/>
                </a:solidFill>
                <a:latin typeface="Calibri" panose="020F0502020204030204" pitchFamily="34" charset="0"/>
                <a:ea typeface="Times New Roman"/>
                <a:cs typeface="Calibri" panose="020F0502020204030204" pitchFamily="34" charset="0"/>
                <a:sym typeface="Times New Roman"/>
              </a:rPr>
              <a:t>update.</a:t>
            </a:r>
          </a:p>
          <a:p>
            <a:pPr marL="0" indent="0">
              <a:lnSpc>
                <a:spcPct val="100000"/>
              </a:lnSpc>
              <a:buNone/>
            </a:pPr>
            <a:endParaRPr lang="en"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342900">
              <a:lnSpc>
                <a:spcPct val="100000"/>
              </a:lnSpc>
            </a:pPr>
            <a:r>
              <a:rPr lang="en" sz="2300" b="1" dirty="0">
                <a:solidFill>
                  <a:srgbClr val="00B0F0"/>
                </a:solidFill>
                <a:latin typeface="Calibri" panose="020F0502020204030204" pitchFamily="34" charset="0"/>
                <a:ea typeface="Times New Roman"/>
                <a:cs typeface="Calibri" panose="020F0502020204030204" pitchFamily="34" charset="0"/>
                <a:sym typeface="Times New Roman"/>
              </a:rPr>
              <a:t> </a:t>
            </a:r>
            <a:r>
              <a:rPr lang="en" sz="2300" b="1" dirty="0" smtClean="0">
                <a:solidFill>
                  <a:srgbClr val="00B0F0"/>
                </a:solidFill>
                <a:latin typeface="Calibri" panose="020F0502020204030204" pitchFamily="34" charset="0"/>
                <a:ea typeface="Times New Roman"/>
                <a:cs typeface="Calibri" panose="020F0502020204030204" pitchFamily="34" charset="0"/>
                <a:sym typeface="Times New Roman"/>
              </a:rPr>
              <a:t>The </a:t>
            </a:r>
            <a:r>
              <a:rPr lang="en" sz="2300" b="1" dirty="0">
                <a:solidFill>
                  <a:srgbClr val="00B0F0"/>
                </a:solidFill>
                <a:latin typeface="Calibri" panose="020F0502020204030204" pitchFamily="34" charset="0"/>
                <a:ea typeface="Times New Roman"/>
                <a:cs typeface="Calibri" panose="020F0502020204030204" pitchFamily="34" charset="0"/>
                <a:sym typeface="Times New Roman"/>
              </a:rPr>
              <a:t>existing records if any change has to be made </a:t>
            </a:r>
            <a:r>
              <a:rPr lang="en" sz="2300" b="1" dirty="0" smtClean="0">
                <a:solidFill>
                  <a:srgbClr val="00B0F0"/>
                </a:solidFill>
                <a:latin typeface="Calibri" panose="020F0502020204030204" pitchFamily="34" charset="0"/>
                <a:ea typeface="Times New Roman"/>
                <a:cs typeface="Calibri" panose="020F0502020204030204" pitchFamily="34" charset="0"/>
                <a:sym typeface="Times New Roman"/>
              </a:rPr>
              <a:t>           due </a:t>
            </a:r>
            <a:r>
              <a:rPr lang="en" sz="2300" b="1" dirty="0">
                <a:solidFill>
                  <a:srgbClr val="00B0F0"/>
                </a:solidFill>
                <a:latin typeface="Calibri" panose="020F0502020204030204" pitchFamily="34" charset="0"/>
                <a:ea typeface="Times New Roman"/>
                <a:cs typeface="Calibri" panose="020F0502020204030204" pitchFamily="34" charset="0"/>
                <a:sym typeface="Times New Roman"/>
              </a:rPr>
              <a:t>to various reasons.</a:t>
            </a: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342900">
              <a:lnSpc>
                <a:spcPct val="100000"/>
              </a:lnSpc>
              <a:buClr>
                <a:schemeClr val="dk1"/>
              </a:buClr>
              <a:buSzPts val="1100"/>
            </a:pP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buClr>
                <a:schemeClr val="dk1"/>
              </a:buClr>
              <a:buSzPts val="1400"/>
            </a:pPr>
            <a:r>
              <a:rPr lang="en" sz="2300" b="1" dirty="0" smtClean="0">
                <a:solidFill>
                  <a:srgbClr val="00B0F0"/>
                </a:solidFill>
                <a:latin typeface="Calibri" panose="020F0502020204030204" pitchFamily="34" charset="0"/>
                <a:ea typeface="Times New Roman"/>
                <a:cs typeface="Calibri" panose="020F0502020204030204" pitchFamily="34" charset="0"/>
                <a:sym typeface="Times New Roman"/>
              </a:rPr>
              <a:t>The </a:t>
            </a:r>
            <a:r>
              <a:rPr lang="en" sz="2300" b="1" dirty="0">
                <a:solidFill>
                  <a:srgbClr val="00B0F0"/>
                </a:solidFill>
                <a:latin typeface="Calibri" panose="020F0502020204030204" pitchFamily="34" charset="0"/>
                <a:ea typeface="Times New Roman"/>
                <a:cs typeface="Calibri" panose="020F0502020204030204" pitchFamily="34" charset="0"/>
                <a:sym typeface="Times New Roman"/>
              </a:rPr>
              <a:t>sales representative can also delete the unwanted sales records if needed.</a:t>
            </a: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1257300">
              <a:lnSpc>
                <a:spcPct val="100000"/>
              </a:lnSpc>
            </a:pP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342900">
              <a:lnSpc>
                <a:spcPct val="100000"/>
              </a:lnSpc>
              <a:buClr>
                <a:schemeClr val="dk1"/>
              </a:buClr>
              <a:buSzPts val="1100"/>
            </a:pP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p:txBody>
      </p:sp>
      <p:sp>
        <p:nvSpPr>
          <p:cNvPr id="6" name="Shape 115"/>
          <p:cNvSpPr/>
          <p:nvPr/>
        </p:nvSpPr>
        <p:spPr>
          <a:xfrm>
            <a:off x="226588" y="1529382"/>
            <a:ext cx="1887831" cy="1766710"/>
          </a:xfrm>
          <a:prstGeom prst="octagon">
            <a:avLst>
              <a:gd name="adj" fmla="val 29289"/>
            </a:avLst>
          </a:prstGeom>
          <a:ln w="19050">
            <a:headEnd type="none" w="sm" len="sm"/>
            <a:tailEnd type="none" w="sm" len="s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 name="TextBox 6"/>
          <p:cNvSpPr txBox="1"/>
          <p:nvPr/>
        </p:nvSpPr>
        <p:spPr>
          <a:xfrm>
            <a:off x="300416" y="2291447"/>
            <a:ext cx="1710206" cy="584775"/>
          </a:xfrm>
          <a:prstGeom prst="rect">
            <a:avLst/>
          </a:prstGeom>
          <a:noFill/>
        </p:spPr>
        <p:txBody>
          <a:bodyPr wrap="square" rtlCol="0">
            <a:spAutoFit/>
          </a:bodyPr>
          <a:lstStyle/>
          <a:p>
            <a:pPr algn="ctr"/>
            <a:r>
              <a:rPr lang="en-US" sz="1600" b="1" dirty="0" smtClean="0">
                <a:solidFill>
                  <a:schemeClr val="bg1"/>
                </a:solidFill>
                <a:latin typeface="Calibri" panose="020F0502020204030204" pitchFamily="34" charset="0"/>
                <a:cs typeface="Calibri" panose="020F0502020204030204" pitchFamily="34" charset="0"/>
              </a:rPr>
              <a:t>Sales</a:t>
            </a:r>
          </a:p>
          <a:p>
            <a:pPr algn="ctr"/>
            <a:r>
              <a:rPr lang="en-US" sz="1600" b="1" dirty="0" smtClean="0">
                <a:solidFill>
                  <a:schemeClr val="bg1"/>
                </a:solidFill>
                <a:latin typeface="Calibri" panose="020F0502020204030204" pitchFamily="34" charset="0"/>
                <a:cs typeface="Calibri" panose="020F0502020204030204" pitchFamily="34" charset="0"/>
              </a:rPr>
              <a:t>Management</a:t>
            </a:r>
            <a:endParaRPr lang="en-US" sz="1600" b="1" dirty="0">
              <a:solidFill>
                <a:schemeClr val="bg1"/>
              </a:solidFill>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711" y="1743206"/>
            <a:ext cx="639615" cy="548241"/>
          </a:xfrm>
          <a:prstGeom prst="rect">
            <a:avLst/>
          </a:prstGeom>
        </p:spPr>
      </p:pic>
      <p:cxnSp>
        <p:nvCxnSpPr>
          <p:cNvPr id="10" name="Straight Connector 9"/>
          <p:cNvCxnSpPr/>
          <p:nvPr/>
        </p:nvCxnSpPr>
        <p:spPr>
          <a:xfrm>
            <a:off x="2307769" y="-14514"/>
            <a:ext cx="0" cy="514350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repeatCount="indefinite"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000"/>
                                        <p:tgtEl>
                                          <p:spTgt spid="2"/>
                                        </p:tgtEl>
                                      </p:cBhvr>
                                    </p:animEffect>
                                  </p:childTnLst>
                                </p:cTn>
                              </p:par>
                              <p:par>
                                <p:cTn id="11" presetID="10" presetClass="entr" presetSubtype="0" repeatCount="indefinite"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000"/>
                                        <p:tgtEl>
                                          <p:spTgt spid="7"/>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171">
                                            <p:txEl>
                                              <p:pRg st="0" end="0"/>
                                            </p:txEl>
                                          </p:spTgt>
                                        </p:tgtEl>
                                        <p:attrNameLst>
                                          <p:attrName>style.visibility</p:attrName>
                                        </p:attrNameLst>
                                      </p:cBhvr>
                                      <p:to>
                                        <p:strVal val="visible"/>
                                      </p:to>
                                    </p:set>
                                    <p:animEffect transition="in" filter="fade">
                                      <p:cBhvr>
                                        <p:cTn id="17" dur="1000"/>
                                        <p:tgtEl>
                                          <p:spTgt spid="17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1">
                                            <p:txEl>
                                              <p:pRg st="2" end="2"/>
                                            </p:txEl>
                                          </p:spTgt>
                                        </p:tgtEl>
                                        <p:attrNameLst>
                                          <p:attrName>style.visibility</p:attrName>
                                        </p:attrNameLst>
                                      </p:cBhvr>
                                      <p:to>
                                        <p:strVal val="visible"/>
                                      </p:to>
                                    </p:set>
                                    <p:animEffect transition="in" filter="fade">
                                      <p:cBhvr>
                                        <p:cTn id="22" dur="2000"/>
                                        <p:tgtEl>
                                          <p:spTgt spid="17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1">
                                            <p:txEl>
                                              <p:pRg st="4" end="4"/>
                                            </p:txEl>
                                          </p:spTgt>
                                        </p:tgtEl>
                                        <p:attrNameLst>
                                          <p:attrName>style.visibility</p:attrName>
                                        </p:attrNameLst>
                                      </p:cBhvr>
                                      <p:to>
                                        <p:strVal val="visible"/>
                                      </p:to>
                                    </p:set>
                                    <p:animEffect transition="in" filter="fade">
                                      <p:cBhvr>
                                        <p:cTn id="27" dur="2000"/>
                                        <p:tgtEl>
                                          <p:spTgt spid="1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1">
                                            <p:txEl>
                                              <p:pRg st="6" end="6"/>
                                            </p:txEl>
                                          </p:spTgt>
                                        </p:tgtEl>
                                        <p:attrNameLst>
                                          <p:attrName>style.visibility</p:attrName>
                                        </p:attrNameLst>
                                      </p:cBhvr>
                                      <p:to>
                                        <p:strVal val="visible"/>
                                      </p:to>
                                    </p:set>
                                    <p:animEffect transition="in" filter="fade">
                                      <p:cBhvr>
                                        <p:cTn id="32" dur="2000"/>
                                        <p:tgtEl>
                                          <p:spTgt spid="17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1">
                                            <p:txEl>
                                              <p:pRg st="8" end="8"/>
                                            </p:txEl>
                                          </p:spTgt>
                                        </p:tgtEl>
                                        <p:attrNameLst>
                                          <p:attrName>style.visibility</p:attrName>
                                        </p:attrNameLst>
                                      </p:cBhvr>
                                      <p:to>
                                        <p:strVal val="visible"/>
                                      </p:to>
                                    </p:set>
                                    <p:animEffect transition="in" filter="fade">
                                      <p:cBhvr>
                                        <p:cTn id="37" dur="2000"/>
                                        <p:tgtEl>
                                          <p:spTgt spid="1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20684" y="203200"/>
            <a:ext cx="6829329" cy="4731657"/>
          </a:xfrm>
        </p:spPr>
        <p:txBody>
          <a:bodyPr/>
          <a:lstStyle/>
          <a:p>
            <a:pPr marL="482600">
              <a:lnSpc>
                <a:spcPct val="100000"/>
              </a:lnSpc>
              <a:buClr>
                <a:schemeClr val="dk1"/>
              </a:buClr>
              <a:buSzPts val="1400"/>
            </a:pPr>
            <a:r>
              <a:rPr lang="en-US" sz="2300" b="1" dirty="0">
                <a:solidFill>
                  <a:srgbClr val="00B0F0"/>
                </a:solidFill>
                <a:latin typeface="Calibri" panose="020F0502020204030204" pitchFamily="34" charset="0"/>
                <a:ea typeface="Times New Roman"/>
                <a:cs typeface="Calibri" panose="020F0502020204030204" pitchFamily="34" charset="0"/>
                <a:sym typeface="Times New Roman"/>
              </a:rPr>
              <a:t>A sales viewing function is also included to view the new and updated sales </a:t>
            </a:r>
            <a:r>
              <a:rPr lang="en-US" sz="2300" b="1" dirty="0" smtClean="0">
                <a:solidFill>
                  <a:srgbClr val="00B0F0"/>
                </a:solidFill>
                <a:latin typeface="Calibri" panose="020F0502020204030204" pitchFamily="34" charset="0"/>
                <a:ea typeface="Times New Roman"/>
                <a:cs typeface="Calibri" panose="020F0502020204030204" pitchFamily="34" charset="0"/>
                <a:sym typeface="Times New Roman"/>
              </a:rPr>
              <a:t>records </a:t>
            </a:r>
            <a:r>
              <a:rPr lang="en-US" sz="2300" b="1" dirty="0">
                <a:solidFill>
                  <a:srgbClr val="00B0F0"/>
                </a:solidFill>
                <a:latin typeface="Calibri" panose="020F0502020204030204" pitchFamily="34" charset="0"/>
                <a:ea typeface="Times New Roman"/>
                <a:cs typeface="Calibri" panose="020F0502020204030204" pitchFamily="34" charset="0"/>
                <a:sym typeface="Times New Roman"/>
              </a:rPr>
              <a:t>when needed.</a:t>
            </a:r>
          </a:p>
          <a:p>
            <a:pPr marL="139700" indent="0">
              <a:lnSpc>
                <a:spcPct val="100000"/>
              </a:lnSpc>
              <a:buClr>
                <a:schemeClr val="dk1"/>
              </a:buClr>
              <a:buSzPts val="1400"/>
              <a:buNone/>
            </a:pPr>
            <a:endParaRPr lang="en-US" sz="2300" b="1" dirty="0" smtClean="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buClr>
                <a:schemeClr val="dk1"/>
              </a:buClr>
              <a:buSzPts val="1400"/>
            </a:pPr>
            <a:r>
              <a:rPr lang="en-US" sz="2300" b="1" dirty="0" smtClean="0">
                <a:solidFill>
                  <a:srgbClr val="00B0F0"/>
                </a:solidFill>
                <a:latin typeface="Calibri" panose="020F0502020204030204" pitchFamily="34" charset="0"/>
                <a:ea typeface="Times New Roman"/>
                <a:cs typeface="Calibri" panose="020F0502020204030204" pitchFamily="34" charset="0"/>
                <a:sym typeface="Times New Roman"/>
              </a:rPr>
              <a:t>All </a:t>
            </a:r>
            <a:r>
              <a:rPr lang="en-US" sz="2300" b="1" dirty="0">
                <a:solidFill>
                  <a:srgbClr val="00B0F0"/>
                </a:solidFill>
                <a:latin typeface="Calibri" panose="020F0502020204030204" pitchFamily="34" charset="0"/>
                <a:ea typeface="Times New Roman"/>
                <a:cs typeface="Calibri" panose="020F0502020204030204" pitchFamily="34" charset="0"/>
                <a:sym typeface="Times New Roman"/>
              </a:rPr>
              <a:t>the sales records are been stored in the system database.  </a:t>
            </a:r>
          </a:p>
          <a:p>
            <a:pPr marL="139700" indent="0">
              <a:lnSpc>
                <a:spcPct val="100000"/>
              </a:lnSpc>
              <a:buClr>
                <a:schemeClr val="dk1"/>
              </a:buClr>
              <a:buSzPts val="1400"/>
              <a:buNone/>
            </a:pPr>
            <a:endParaRPr lang="en-US" sz="2300" b="1" dirty="0" smtClean="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buClr>
                <a:schemeClr val="dk1"/>
              </a:buClr>
              <a:buSzPts val="1400"/>
            </a:pPr>
            <a:r>
              <a:rPr lang="en-US" sz="2300" b="1" dirty="0" smtClean="0">
                <a:solidFill>
                  <a:srgbClr val="00B0F0"/>
                </a:solidFill>
                <a:latin typeface="Calibri" panose="020F0502020204030204" pitchFamily="34" charset="0"/>
                <a:ea typeface="Times New Roman"/>
                <a:cs typeface="Calibri" panose="020F0502020204030204" pitchFamily="34" charset="0"/>
                <a:sym typeface="Times New Roman"/>
              </a:rPr>
              <a:t>Database </a:t>
            </a:r>
            <a:r>
              <a:rPr lang="en-US" sz="2300" b="1" dirty="0">
                <a:solidFill>
                  <a:srgbClr val="00B0F0"/>
                </a:solidFill>
                <a:latin typeface="Calibri" panose="020F0502020204030204" pitchFamily="34" charset="0"/>
                <a:ea typeface="Times New Roman"/>
                <a:cs typeface="Calibri" panose="020F0502020204030204" pitchFamily="34" charset="0"/>
                <a:sym typeface="Times New Roman"/>
              </a:rPr>
              <a:t>keeps record of  information such as </a:t>
            </a:r>
            <a:endParaRPr lang="en-US" sz="2300" b="1" dirty="0" smtClean="0">
              <a:solidFill>
                <a:srgbClr val="00B0F0"/>
              </a:solidFill>
              <a:latin typeface="Calibri" panose="020F0502020204030204" pitchFamily="34" charset="0"/>
              <a:ea typeface="Times New Roman"/>
              <a:cs typeface="Calibri" panose="020F0502020204030204" pitchFamily="34" charset="0"/>
              <a:sym typeface="Times New Roman"/>
            </a:endParaRPr>
          </a:p>
          <a:p>
            <a:pPr marL="139700" indent="0">
              <a:lnSpc>
                <a:spcPct val="100000"/>
              </a:lnSpc>
              <a:buClr>
                <a:schemeClr val="dk1"/>
              </a:buClr>
              <a:buSzPts val="1400"/>
              <a:buNone/>
            </a:pPr>
            <a:r>
              <a:rPr lang="en-US" sz="2300" b="1" dirty="0">
                <a:solidFill>
                  <a:srgbClr val="00B0F0"/>
                </a:solidFill>
                <a:latin typeface="Calibri" panose="020F0502020204030204" pitchFamily="34" charset="0"/>
                <a:ea typeface="Times New Roman"/>
                <a:cs typeface="Calibri" panose="020F0502020204030204" pitchFamily="34" charset="0"/>
                <a:sym typeface="Times New Roman"/>
              </a:rPr>
              <a:t> </a:t>
            </a:r>
            <a:r>
              <a:rPr lang="en-US" sz="2300" b="1" dirty="0" smtClean="0">
                <a:solidFill>
                  <a:srgbClr val="00B0F0"/>
                </a:solidFill>
                <a:latin typeface="Calibri" panose="020F0502020204030204" pitchFamily="34" charset="0"/>
                <a:ea typeface="Times New Roman"/>
                <a:cs typeface="Calibri" panose="020F0502020204030204" pitchFamily="34" charset="0"/>
                <a:sym typeface="Times New Roman"/>
              </a:rPr>
              <a:t>    id, type, price, quantity </a:t>
            </a:r>
            <a:r>
              <a:rPr lang="en-US" sz="2300" b="1" dirty="0">
                <a:solidFill>
                  <a:srgbClr val="00B0F0"/>
                </a:solidFill>
                <a:latin typeface="Calibri" panose="020F0502020204030204" pitchFamily="34" charset="0"/>
                <a:ea typeface="Times New Roman"/>
                <a:cs typeface="Calibri" panose="020F0502020204030204" pitchFamily="34" charset="0"/>
                <a:sym typeface="Times New Roman"/>
              </a:rPr>
              <a:t>of the </a:t>
            </a:r>
            <a:r>
              <a:rPr lang="en-US" sz="2300" b="1" dirty="0" smtClean="0">
                <a:solidFill>
                  <a:srgbClr val="00B0F0"/>
                </a:solidFill>
                <a:latin typeface="Calibri" panose="020F0502020204030204" pitchFamily="34" charset="0"/>
                <a:ea typeface="Times New Roman"/>
                <a:cs typeface="Calibri" panose="020F0502020204030204" pitchFamily="34" charset="0"/>
                <a:sym typeface="Times New Roman"/>
              </a:rPr>
              <a:t>product </a:t>
            </a:r>
            <a:r>
              <a:rPr lang="en-US" sz="2300" b="1" dirty="0">
                <a:solidFill>
                  <a:srgbClr val="00B0F0"/>
                </a:solidFill>
                <a:latin typeface="Calibri" panose="020F0502020204030204" pitchFamily="34" charset="0"/>
                <a:ea typeface="Times New Roman"/>
                <a:cs typeface="Calibri" panose="020F0502020204030204" pitchFamily="34" charset="0"/>
                <a:sym typeface="Times New Roman"/>
              </a:rPr>
              <a:t>sold.  </a:t>
            </a:r>
          </a:p>
          <a:p>
            <a:pPr marL="342900">
              <a:spcAft>
                <a:spcPts val="1600"/>
              </a:spcAft>
            </a:pPr>
            <a:endParaRPr lang="en-US" sz="2300" b="1" dirty="0">
              <a:solidFill>
                <a:srgbClr val="00B0F0"/>
              </a:solidFill>
              <a:latin typeface="Calibri" panose="020F0502020204030204" pitchFamily="34" charset="0"/>
              <a:cs typeface="Calibri" panose="020F0502020204030204" pitchFamily="34" charset="0"/>
            </a:endParaRPr>
          </a:p>
          <a:p>
            <a:endParaRPr lang="en-US" sz="2300" b="1" dirty="0"/>
          </a:p>
        </p:txBody>
      </p:sp>
      <p:sp>
        <p:nvSpPr>
          <p:cNvPr id="4" name="TextBox 3"/>
          <p:cNvSpPr txBox="1"/>
          <p:nvPr/>
        </p:nvSpPr>
        <p:spPr>
          <a:xfrm>
            <a:off x="133106" y="1594761"/>
            <a:ext cx="1710206" cy="707886"/>
          </a:xfrm>
          <a:prstGeom prst="rect">
            <a:avLst/>
          </a:prstGeom>
          <a:noFill/>
        </p:spPr>
        <p:txBody>
          <a:bodyPr wrap="square" rtlCol="0">
            <a:spAutoFit/>
          </a:bodyPr>
          <a:lstStyle/>
          <a:p>
            <a:pPr algn="ctr"/>
            <a:r>
              <a:rPr lang="en-US" sz="2000" b="1" dirty="0" smtClean="0">
                <a:solidFill>
                  <a:schemeClr val="accent5">
                    <a:lumMod val="75000"/>
                  </a:schemeClr>
                </a:solidFill>
                <a:latin typeface="Calibri" panose="020F0502020204030204" pitchFamily="34" charset="0"/>
                <a:cs typeface="Calibri" panose="020F0502020204030204" pitchFamily="34" charset="0"/>
              </a:rPr>
              <a:t>Sales</a:t>
            </a:r>
          </a:p>
          <a:p>
            <a:pPr algn="ctr"/>
            <a:r>
              <a:rPr lang="en-US" sz="2000" b="1" dirty="0" smtClean="0">
                <a:solidFill>
                  <a:schemeClr val="accent5">
                    <a:lumMod val="75000"/>
                  </a:schemeClr>
                </a:solidFill>
                <a:latin typeface="Calibri" panose="020F0502020204030204" pitchFamily="34" charset="0"/>
                <a:cs typeface="Calibri" panose="020F0502020204030204" pitchFamily="34" charset="0"/>
              </a:rPr>
              <a:t>Management</a:t>
            </a:r>
            <a:endParaRPr lang="en-US" sz="2000" b="1" dirty="0">
              <a:solidFill>
                <a:schemeClr val="accent5">
                  <a:lumMod val="75000"/>
                </a:schemeClr>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401" y="1046520"/>
            <a:ext cx="639615" cy="548241"/>
          </a:xfrm>
          <a:prstGeom prst="rect">
            <a:avLst/>
          </a:prstGeom>
        </p:spPr>
      </p:pic>
      <p:cxnSp>
        <p:nvCxnSpPr>
          <p:cNvPr id="6" name="Straight Connector 5"/>
          <p:cNvCxnSpPr/>
          <p:nvPr/>
        </p:nvCxnSpPr>
        <p:spPr>
          <a:xfrm>
            <a:off x="2061025" y="-14514"/>
            <a:ext cx="0" cy="514350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0934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repeatCount="indefinite"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20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2375673" y="129000"/>
            <a:ext cx="6986039" cy="5014500"/>
          </a:xfrm>
          <a:prstGeom prst="rect">
            <a:avLst/>
          </a:prstGeom>
        </p:spPr>
        <p:txBody>
          <a:bodyPr spcFirstLastPara="1" wrap="square" lIns="91425" tIns="91425" rIns="91425" bIns="91425" anchor="t" anchorCtr="0">
            <a:noAutofit/>
          </a:bodyPr>
          <a:lstStyle/>
          <a:p>
            <a:pPr marL="482600">
              <a:lnSpc>
                <a:spcPct val="100000"/>
              </a:lnSpc>
              <a:buClr>
                <a:schemeClr val="dk1"/>
              </a:buClr>
              <a:buSzPts val="1400"/>
            </a:pPr>
            <a:r>
              <a:rPr lang="en" sz="2300" b="1" dirty="0">
                <a:solidFill>
                  <a:srgbClr val="00B0F0"/>
                </a:solidFill>
                <a:latin typeface="Calibri" panose="020F0502020204030204" pitchFamily="34" charset="0"/>
                <a:ea typeface="Times New Roman"/>
                <a:cs typeface="Calibri" panose="020F0502020204030204" pitchFamily="34" charset="0"/>
                <a:sym typeface="Times New Roman"/>
              </a:rPr>
              <a:t>Keep and manipulate the salary details of all employees by inserting records of the employees and their salary details  including EPF, ETF, other funds into the system.This is been done by a valid privileged user.</a:t>
            </a: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139700" indent="0">
              <a:lnSpc>
                <a:spcPct val="100000"/>
              </a:lnSpc>
              <a:spcBef>
                <a:spcPts val="1000"/>
              </a:spcBef>
              <a:buClr>
                <a:schemeClr val="dk1"/>
              </a:buClr>
              <a:buSzPts val="1400"/>
              <a:buNone/>
            </a:pPr>
            <a:endParaRPr lang="en"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spcBef>
                <a:spcPts val="1000"/>
              </a:spcBef>
              <a:buClr>
                <a:schemeClr val="dk1"/>
              </a:buClr>
              <a:buSzPts val="1400"/>
            </a:pPr>
            <a:r>
              <a:rPr lang="en" sz="2300" b="1" dirty="0" smtClean="0">
                <a:solidFill>
                  <a:srgbClr val="00B0F0"/>
                </a:solidFill>
                <a:latin typeface="Calibri" panose="020F0502020204030204" pitchFamily="34" charset="0"/>
                <a:ea typeface="Times New Roman"/>
                <a:cs typeface="Calibri" panose="020F0502020204030204" pitchFamily="34" charset="0"/>
                <a:sym typeface="Times New Roman"/>
              </a:rPr>
              <a:t>In </a:t>
            </a:r>
            <a:r>
              <a:rPr lang="en" sz="2300" b="1" dirty="0">
                <a:solidFill>
                  <a:srgbClr val="00B0F0"/>
                </a:solidFill>
                <a:latin typeface="Calibri" panose="020F0502020204030204" pitchFamily="34" charset="0"/>
                <a:ea typeface="Times New Roman"/>
                <a:cs typeface="Calibri" panose="020F0502020204030204" pitchFamily="34" charset="0"/>
                <a:sym typeface="Times New Roman"/>
              </a:rPr>
              <a:t>addition to inserting new records, the user can also update the existing records if any change has to be made due to various reasons.</a:t>
            </a: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1257300">
              <a:lnSpc>
                <a:spcPct val="100000"/>
              </a:lnSpc>
              <a:spcBef>
                <a:spcPts val="1000"/>
              </a:spcBef>
            </a:pP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spcBef>
                <a:spcPts val="1000"/>
              </a:spcBef>
              <a:buClr>
                <a:schemeClr val="dk1"/>
              </a:buClr>
              <a:buSzPts val="1400"/>
            </a:pPr>
            <a:r>
              <a:rPr lang="en" sz="2300" b="1" dirty="0">
                <a:solidFill>
                  <a:srgbClr val="00B0F0"/>
                </a:solidFill>
                <a:latin typeface="Calibri" panose="020F0502020204030204" pitchFamily="34" charset="0"/>
                <a:ea typeface="Times New Roman"/>
                <a:cs typeface="Calibri" panose="020F0502020204030204" pitchFamily="34" charset="0"/>
                <a:sym typeface="Times New Roman"/>
              </a:rPr>
              <a:t>The user can also delete the unwanted records if needed.</a:t>
            </a: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1257300">
              <a:lnSpc>
                <a:spcPct val="100000"/>
              </a:lnSpc>
              <a:spcBef>
                <a:spcPts val="1000"/>
              </a:spcBef>
            </a:pP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p:txBody>
      </p:sp>
      <p:sp>
        <p:nvSpPr>
          <p:cNvPr id="6" name="Shape 115"/>
          <p:cNvSpPr/>
          <p:nvPr/>
        </p:nvSpPr>
        <p:spPr>
          <a:xfrm>
            <a:off x="212074" y="1529382"/>
            <a:ext cx="1887831" cy="1766710"/>
          </a:xfrm>
          <a:prstGeom prst="octagon">
            <a:avLst>
              <a:gd name="adj" fmla="val 29289"/>
            </a:avLst>
          </a:prstGeom>
          <a:ln w="19050">
            <a:headEnd type="none" w="sm" len="sm"/>
            <a:tailEnd type="none" w="sm" len="s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 name="TextBox 6"/>
          <p:cNvSpPr txBox="1"/>
          <p:nvPr/>
        </p:nvSpPr>
        <p:spPr>
          <a:xfrm>
            <a:off x="285902" y="2291447"/>
            <a:ext cx="1710206" cy="584775"/>
          </a:xfrm>
          <a:prstGeom prst="rect">
            <a:avLst/>
          </a:prstGeom>
          <a:noFill/>
        </p:spPr>
        <p:txBody>
          <a:bodyPr wrap="square" rtlCol="0">
            <a:spAutoFit/>
          </a:bodyPr>
          <a:lstStyle/>
          <a:p>
            <a:pPr algn="ctr"/>
            <a:r>
              <a:rPr lang="en-US" sz="1600" b="1" dirty="0" smtClean="0">
                <a:solidFill>
                  <a:schemeClr val="bg1"/>
                </a:solidFill>
                <a:latin typeface="Calibri" panose="020F0502020204030204" pitchFamily="34" charset="0"/>
                <a:cs typeface="Calibri" panose="020F0502020204030204" pitchFamily="34" charset="0"/>
              </a:rPr>
              <a:t>Employee Salary</a:t>
            </a:r>
          </a:p>
          <a:p>
            <a:pPr algn="ctr"/>
            <a:r>
              <a:rPr lang="en-US" sz="1600" b="1" dirty="0" smtClean="0">
                <a:solidFill>
                  <a:schemeClr val="bg1"/>
                </a:solidFill>
                <a:latin typeface="Calibri" panose="020F0502020204030204" pitchFamily="34" charset="0"/>
                <a:cs typeface="Calibri" panose="020F0502020204030204" pitchFamily="34" charset="0"/>
              </a:rPr>
              <a:t>Management</a:t>
            </a:r>
            <a:endParaRPr lang="en-US" sz="1600" b="1" dirty="0">
              <a:solidFill>
                <a:schemeClr val="bg1"/>
              </a:solidFill>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81" y="1708479"/>
            <a:ext cx="568454" cy="568454"/>
          </a:xfrm>
          <a:prstGeom prst="rect">
            <a:avLst/>
          </a:prstGeom>
        </p:spPr>
      </p:pic>
      <p:cxnSp>
        <p:nvCxnSpPr>
          <p:cNvPr id="11" name="Straight Connector 10"/>
          <p:cNvCxnSpPr/>
          <p:nvPr/>
        </p:nvCxnSpPr>
        <p:spPr>
          <a:xfrm>
            <a:off x="2365824" y="0"/>
            <a:ext cx="0" cy="514350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repeatCount="indefinite"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0"/>
                                        <p:tgtEl>
                                          <p:spTgt spid="10"/>
                                        </p:tgtEl>
                                      </p:cBhvr>
                                    </p:animEffect>
                                  </p:childTnLst>
                                </p:cTn>
                              </p:par>
                              <p:par>
                                <p:cTn id="11" presetID="10" presetClass="entr" presetSubtype="0" repeatCount="indefinite"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000"/>
                                        <p:tgtEl>
                                          <p:spTgt spid="7"/>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179">
                                            <p:txEl>
                                              <p:pRg st="0" end="0"/>
                                            </p:txEl>
                                          </p:spTgt>
                                        </p:tgtEl>
                                        <p:attrNameLst>
                                          <p:attrName>style.visibility</p:attrName>
                                        </p:attrNameLst>
                                      </p:cBhvr>
                                      <p:to>
                                        <p:strVal val="visible"/>
                                      </p:to>
                                    </p:set>
                                    <p:animEffect transition="in" filter="fade">
                                      <p:cBhvr>
                                        <p:cTn id="17" dur="3000"/>
                                        <p:tgtEl>
                                          <p:spTgt spid="17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9">
                                            <p:txEl>
                                              <p:pRg st="2" end="2"/>
                                            </p:txEl>
                                          </p:spTgt>
                                        </p:tgtEl>
                                        <p:attrNameLst>
                                          <p:attrName>style.visibility</p:attrName>
                                        </p:attrNameLst>
                                      </p:cBhvr>
                                      <p:to>
                                        <p:strVal val="visible"/>
                                      </p:to>
                                    </p:set>
                                    <p:animEffect transition="in" filter="fade">
                                      <p:cBhvr>
                                        <p:cTn id="22" dur="2000"/>
                                        <p:tgtEl>
                                          <p:spTgt spid="17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9">
                                            <p:txEl>
                                              <p:pRg st="4" end="4"/>
                                            </p:txEl>
                                          </p:spTgt>
                                        </p:tgtEl>
                                        <p:attrNameLst>
                                          <p:attrName>style.visibility</p:attrName>
                                        </p:attrNameLst>
                                      </p:cBhvr>
                                      <p:to>
                                        <p:strVal val="visible"/>
                                      </p:to>
                                    </p:set>
                                    <p:animEffect transition="in" filter="fade">
                                      <p:cBhvr>
                                        <p:cTn id="27" dur="2000"/>
                                        <p:tgtEl>
                                          <p:spTgt spid="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01369" y="180018"/>
            <a:ext cx="7474858" cy="3416400"/>
          </a:xfrm>
        </p:spPr>
        <p:txBody>
          <a:bodyPr/>
          <a:lstStyle/>
          <a:p>
            <a:pPr marL="482600">
              <a:lnSpc>
                <a:spcPct val="100000"/>
              </a:lnSpc>
              <a:spcBef>
                <a:spcPts val="1000"/>
              </a:spcBef>
              <a:buClr>
                <a:schemeClr val="dk1"/>
              </a:buClr>
              <a:buSzPts val="1400"/>
            </a:pPr>
            <a:r>
              <a:rPr lang="en-US" sz="2300" b="1" dirty="0">
                <a:solidFill>
                  <a:srgbClr val="00B0F0"/>
                </a:solidFill>
                <a:latin typeface="Calibri" panose="020F0502020204030204" pitchFamily="34" charset="0"/>
                <a:ea typeface="Times New Roman"/>
                <a:cs typeface="Calibri" panose="020F0502020204030204" pitchFamily="34" charset="0"/>
                <a:sym typeface="Times New Roman"/>
              </a:rPr>
              <a:t>Employee salary information viewing function is also included to view the new and updated records when needed.</a:t>
            </a:r>
          </a:p>
          <a:p>
            <a:pPr marL="139700" indent="0">
              <a:lnSpc>
                <a:spcPct val="100000"/>
              </a:lnSpc>
              <a:spcBef>
                <a:spcPts val="1000"/>
              </a:spcBef>
              <a:buClr>
                <a:schemeClr val="dk1"/>
              </a:buClr>
              <a:buSzPts val="1400"/>
              <a:buNone/>
            </a:pPr>
            <a:endParaRPr lang="en-US" sz="2300" b="1" dirty="0" smtClean="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spcBef>
                <a:spcPts val="1000"/>
              </a:spcBef>
              <a:buClr>
                <a:schemeClr val="dk1"/>
              </a:buClr>
              <a:buSzPts val="1400"/>
            </a:pPr>
            <a:r>
              <a:rPr lang="en-US" sz="2300" b="1" dirty="0" smtClean="0">
                <a:solidFill>
                  <a:srgbClr val="00B0F0"/>
                </a:solidFill>
                <a:latin typeface="Calibri" panose="020F0502020204030204" pitchFamily="34" charset="0"/>
                <a:ea typeface="Times New Roman"/>
                <a:cs typeface="Calibri" panose="020F0502020204030204" pitchFamily="34" charset="0"/>
                <a:sym typeface="Times New Roman"/>
              </a:rPr>
              <a:t>All </a:t>
            </a:r>
            <a:r>
              <a:rPr lang="en-US" sz="2300" b="1" dirty="0">
                <a:solidFill>
                  <a:srgbClr val="00B0F0"/>
                </a:solidFill>
                <a:latin typeface="Calibri" panose="020F0502020204030204" pitchFamily="34" charset="0"/>
                <a:ea typeface="Times New Roman"/>
                <a:cs typeface="Calibri" panose="020F0502020204030204" pitchFamily="34" charset="0"/>
                <a:sym typeface="Times New Roman"/>
              </a:rPr>
              <a:t>the salary records of employees are been stored in the system database.</a:t>
            </a:r>
          </a:p>
          <a:p>
            <a:pPr marL="139700" indent="0">
              <a:lnSpc>
                <a:spcPct val="100000"/>
              </a:lnSpc>
              <a:spcBef>
                <a:spcPts val="1000"/>
              </a:spcBef>
              <a:buClr>
                <a:schemeClr val="dk1"/>
              </a:buClr>
              <a:buSzPts val="1400"/>
              <a:buNone/>
            </a:pPr>
            <a:endParaRPr lang="en-US" sz="2300" b="1" dirty="0" smtClean="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spcBef>
                <a:spcPts val="1000"/>
              </a:spcBef>
              <a:buClr>
                <a:schemeClr val="dk1"/>
              </a:buClr>
              <a:buSzPts val="1400"/>
            </a:pPr>
            <a:r>
              <a:rPr lang="en-US" sz="2300" b="1" dirty="0" smtClean="0">
                <a:solidFill>
                  <a:srgbClr val="00B0F0"/>
                </a:solidFill>
                <a:latin typeface="Calibri" panose="020F0502020204030204" pitchFamily="34" charset="0"/>
                <a:ea typeface="Times New Roman"/>
                <a:cs typeface="Calibri" panose="020F0502020204030204" pitchFamily="34" charset="0"/>
                <a:sym typeface="Times New Roman"/>
              </a:rPr>
              <a:t>Finally </a:t>
            </a:r>
            <a:r>
              <a:rPr lang="en-US" sz="2300" b="1" dirty="0">
                <a:solidFill>
                  <a:srgbClr val="00B0F0"/>
                </a:solidFill>
                <a:latin typeface="Calibri" panose="020F0502020204030204" pitchFamily="34" charset="0"/>
                <a:ea typeface="Times New Roman"/>
                <a:cs typeface="Calibri" panose="020F0502020204030204" pitchFamily="34" charset="0"/>
                <a:sym typeface="Times New Roman"/>
              </a:rPr>
              <a:t>the user can print a salary slip and view salary reports.</a:t>
            </a:r>
            <a:endParaRPr lang="en-US" sz="2300" b="1" u="sng" dirty="0">
              <a:solidFill>
                <a:srgbClr val="00B0F0"/>
              </a:solidFill>
              <a:latin typeface="Calibri" panose="020F0502020204030204" pitchFamily="34" charset="0"/>
              <a:ea typeface="Times New Roman"/>
              <a:cs typeface="Calibri" panose="020F0502020204030204" pitchFamily="34" charset="0"/>
              <a:sym typeface="Times New Roman"/>
            </a:endParaRPr>
          </a:p>
          <a:p>
            <a:pPr marL="342900">
              <a:spcBef>
                <a:spcPts val="1000"/>
              </a:spcBef>
              <a:spcAft>
                <a:spcPts val="1600"/>
              </a:spcAft>
            </a:pPr>
            <a:endParaRPr lang="en-US" sz="2300" b="1" dirty="0">
              <a:solidFill>
                <a:srgbClr val="00B0F0"/>
              </a:solidFill>
              <a:latin typeface="Calibri" panose="020F0502020204030204" pitchFamily="34" charset="0"/>
              <a:cs typeface="Calibri" panose="020F0502020204030204" pitchFamily="34" charset="0"/>
            </a:endParaRPr>
          </a:p>
          <a:p>
            <a:endParaRPr lang="en-US" sz="2300" b="1" dirty="0"/>
          </a:p>
        </p:txBody>
      </p:sp>
      <p:sp>
        <p:nvSpPr>
          <p:cNvPr id="4" name="TextBox 3"/>
          <p:cNvSpPr txBox="1"/>
          <p:nvPr/>
        </p:nvSpPr>
        <p:spPr>
          <a:xfrm>
            <a:off x="-58056" y="2044705"/>
            <a:ext cx="1847699" cy="1015663"/>
          </a:xfrm>
          <a:prstGeom prst="rect">
            <a:avLst/>
          </a:prstGeom>
          <a:noFill/>
        </p:spPr>
        <p:txBody>
          <a:bodyPr wrap="square" rtlCol="0">
            <a:spAutoFit/>
          </a:bodyPr>
          <a:lstStyle/>
          <a:p>
            <a:pPr algn="ctr"/>
            <a:r>
              <a:rPr lang="en-US" sz="2000" b="1" dirty="0" smtClean="0">
                <a:solidFill>
                  <a:schemeClr val="accent5">
                    <a:lumMod val="75000"/>
                  </a:schemeClr>
                </a:solidFill>
                <a:latin typeface="Calibri" panose="020F0502020204030204" pitchFamily="34" charset="0"/>
                <a:cs typeface="Calibri" panose="020F0502020204030204" pitchFamily="34" charset="0"/>
              </a:rPr>
              <a:t>Employee Salary</a:t>
            </a:r>
          </a:p>
          <a:p>
            <a:pPr algn="ctr"/>
            <a:r>
              <a:rPr lang="en-US" sz="2000" b="1" dirty="0" smtClean="0">
                <a:solidFill>
                  <a:schemeClr val="accent5">
                    <a:lumMod val="75000"/>
                  </a:schemeClr>
                </a:solidFill>
                <a:latin typeface="Calibri" panose="020F0502020204030204" pitchFamily="34" charset="0"/>
                <a:cs typeface="Calibri" panose="020F0502020204030204" pitchFamily="34" charset="0"/>
              </a:rPr>
              <a:t>Management</a:t>
            </a:r>
            <a:endParaRPr lang="en-US" sz="2000" b="1" dirty="0">
              <a:solidFill>
                <a:schemeClr val="accent5">
                  <a:lumMod val="75000"/>
                </a:schemeClr>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924" y="1461737"/>
            <a:ext cx="568454" cy="568454"/>
          </a:xfrm>
          <a:prstGeom prst="rect">
            <a:avLst/>
          </a:prstGeom>
        </p:spPr>
      </p:pic>
      <p:cxnSp>
        <p:nvCxnSpPr>
          <p:cNvPr id="7" name="Straight Connector 6"/>
          <p:cNvCxnSpPr/>
          <p:nvPr/>
        </p:nvCxnSpPr>
        <p:spPr>
          <a:xfrm>
            <a:off x="1857824" y="0"/>
            <a:ext cx="0" cy="514350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4519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repeatCount="indefinite"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2493050" y="494833"/>
            <a:ext cx="6607410" cy="4233600"/>
          </a:xfrm>
          <a:prstGeom prst="rect">
            <a:avLst/>
          </a:prstGeom>
        </p:spPr>
        <p:txBody>
          <a:bodyPr spcFirstLastPara="1" wrap="square" lIns="91425" tIns="91425" rIns="91425" bIns="91425" anchor="t" anchorCtr="0">
            <a:noAutofit/>
          </a:bodyPr>
          <a:lstStyle/>
          <a:p>
            <a:pPr marL="482600">
              <a:lnSpc>
                <a:spcPct val="100000"/>
              </a:lnSpc>
              <a:buClr>
                <a:schemeClr val="dk1"/>
              </a:buClr>
              <a:buSzPts val="1400"/>
            </a:pPr>
            <a:r>
              <a:rPr lang="en" sz="2300" b="1" dirty="0">
                <a:solidFill>
                  <a:srgbClr val="00B0F0"/>
                </a:solidFill>
                <a:latin typeface="Calibri" panose="020F0502020204030204" pitchFamily="34" charset="0"/>
                <a:ea typeface="Times New Roman"/>
                <a:cs typeface="Calibri" panose="020F0502020204030204" pitchFamily="34" charset="0"/>
                <a:sym typeface="Times New Roman"/>
              </a:rPr>
              <a:t>Keep and manipulate the Supplier Information details of all suppliers by inserting records of the suppliers.</a:t>
            </a: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139700" indent="0">
              <a:lnSpc>
                <a:spcPct val="100000"/>
              </a:lnSpc>
              <a:spcBef>
                <a:spcPts val="1000"/>
              </a:spcBef>
              <a:buClr>
                <a:schemeClr val="dk1"/>
              </a:buClr>
              <a:buSzPts val="1400"/>
              <a:buNone/>
            </a:pPr>
            <a:endParaRPr lang="en"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spcBef>
                <a:spcPts val="1000"/>
              </a:spcBef>
              <a:buClr>
                <a:schemeClr val="dk1"/>
              </a:buClr>
              <a:buSzPts val="1400"/>
            </a:pPr>
            <a:r>
              <a:rPr lang="en" sz="2300" b="1" dirty="0" smtClean="0">
                <a:solidFill>
                  <a:srgbClr val="00B0F0"/>
                </a:solidFill>
                <a:latin typeface="Calibri" panose="020F0502020204030204" pitchFamily="34" charset="0"/>
                <a:ea typeface="Times New Roman"/>
                <a:cs typeface="Calibri" panose="020F0502020204030204" pitchFamily="34" charset="0"/>
                <a:sym typeface="Times New Roman"/>
              </a:rPr>
              <a:t>In </a:t>
            </a:r>
            <a:r>
              <a:rPr lang="en" sz="2300" b="1" dirty="0">
                <a:solidFill>
                  <a:srgbClr val="00B0F0"/>
                </a:solidFill>
                <a:latin typeface="Calibri" panose="020F0502020204030204" pitchFamily="34" charset="0"/>
                <a:ea typeface="Times New Roman"/>
                <a:cs typeface="Calibri" panose="020F0502020204030204" pitchFamily="34" charset="0"/>
                <a:sym typeface="Times New Roman"/>
              </a:rPr>
              <a:t>addition to inserting new records, the user can also update the existing records if any change has to be made due to various reasons.</a:t>
            </a: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1257300">
              <a:lnSpc>
                <a:spcPct val="100000"/>
              </a:lnSpc>
              <a:spcBef>
                <a:spcPts val="1000"/>
              </a:spcBef>
            </a:pP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spcBef>
                <a:spcPts val="1000"/>
              </a:spcBef>
              <a:buClr>
                <a:schemeClr val="dk1"/>
              </a:buClr>
              <a:buSzPts val="1400"/>
            </a:pPr>
            <a:r>
              <a:rPr lang="en" sz="2300" b="1" dirty="0">
                <a:solidFill>
                  <a:srgbClr val="00B0F0"/>
                </a:solidFill>
                <a:latin typeface="Calibri" panose="020F0502020204030204" pitchFamily="34" charset="0"/>
                <a:ea typeface="Times New Roman"/>
                <a:cs typeface="Calibri" panose="020F0502020204030204" pitchFamily="34" charset="0"/>
                <a:sym typeface="Times New Roman"/>
              </a:rPr>
              <a:t>The user can also delete the unwanted records if needed.</a:t>
            </a: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1257300">
              <a:lnSpc>
                <a:spcPct val="100000"/>
              </a:lnSpc>
              <a:spcBef>
                <a:spcPts val="1000"/>
              </a:spcBef>
            </a:pP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p:txBody>
      </p:sp>
      <p:sp>
        <p:nvSpPr>
          <p:cNvPr id="6" name="Shape 115"/>
          <p:cNvSpPr/>
          <p:nvPr/>
        </p:nvSpPr>
        <p:spPr>
          <a:xfrm>
            <a:off x="154018" y="1529382"/>
            <a:ext cx="1887831" cy="1766710"/>
          </a:xfrm>
          <a:prstGeom prst="octagon">
            <a:avLst>
              <a:gd name="adj" fmla="val 29289"/>
            </a:avLst>
          </a:prstGeom>
          <a:ln w="19050">
            <a:headEnd type="none" w="sm" len="sm"/>
            <a:tailEnd type="none" w="sm" len="s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 name="TextBox 6"/>
          <p:cNvSpPr txBox="1"/>
          <p:nvPr/>
        </p:nvSpPr>
        <p:spPr>
          <a:xfrm>
            <a:off x="227846" y="2291447"/>
            <a:ext cx="1710206" cy="584775"/>
          </a:xfrm>
          <a:prstGeom prst="rect">
            <a:avLst/>
          </a:prstGeom>
          <a:noFill/>
        </p:spPr>
        <p:txBody>
          <a:bodyPr wrap="square" rtlCol="0">
            <a:spAutoFit/>
          </a:bodyPr>
          <a:lstStyle/>
          <a:p>
            <a:pPr algn="ctr"/>
            <a:r>
              <a:rPr lang="en-US" sz="1600" b="1" dirty="0" smtClean="0">
                <a:solidFill>
                  <a:schemeClr val="bg1"/>
                </a:solidFill>
                <a:latin typeface="Calibri" panose="020F0502020204030204" pitchFamily="34" charset="0"/>
                <a:cs typeface="Calibri" panose="020F0502020204030204" pitchFamily="34" charset="0"/>
              </a:rPr>
              <a:t>Supplier Info</a:t>
            </a:r>
          </a:p>
          <a:p>
            <a:pPr algn="ctr"/>
            <a:r>
              <a:rPr lang="en-US" sz="1600" b="1" dirty="0" smtClean="0">
                <a:solidFill>
                  <a:schemeClr val="bg1"/>
                </a:solidFill>
                <a:latin typeface="Calibri" panose="020F0502020204030204" pitchFamily="34" charset="0"/>
                <a:cs typeface="Calibri" panose="020F0502020204030204" pitchFamily="34" charset="0"/>
              </a:rPr>
              <a:t>Management</a:t>
            </a:r>
            <a:endParaRPr lang="en-US" sz="1600" b="1" dirty="0">
              <a:solidFill>
                <a:schemeClr val="bg1"/>
              </a:solidFill>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72079" y="1638304"/>
            <a:ext cx="679796" cy="667657"/>
          </a:xfrm>
          <a:prstGeom prst="rect">
            <a:avLst/>
          </a:prstGeom>
        </p:spPr>
      </p:pic>
      <p:cxnSp>
        <p:nvCxnSpPr>
          <p:cNvPr id="10" name="Straight Connector 9"/>
          <p:cNvCxnSpPr/>
          <p:nvPr/>
        </p:nvCxnSpPr>
        <p:spPr>
          <a:xfrm>
            <a:off x="2380339" y="0"/>
            <a:ext cx="0" cy="514350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repeatCount="indefinite"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000"/>
                                        <p:tgtEl>
                                          <p:spTgt spid="2"/>
                                        </p:tgtEl>
                                      </p:cBhvr>
                                    </p:animEffect>
                                  </p:childTnLst>
                                </p:cTn>
                              </p:par>
                              <p:par>
                                <p:cTn id="11" presetID="10" presetClass="entr" presetSubtype="0" repeatCount="indefinite"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000"/>
                                        <p:tgtEl>
                                          <p:spTgt spid="7"/>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187">
                                            <p:txEl>
                                              <p:pRg st="0" end="0"/>
                                            </p:txEl>
                                          </p:spTgt>
                                        </p:tgtEl>
                                        <p:attrNameLst>
                                          <p:attrName>style.visibility</p:attrName>
                                        </p:attrNameLst>
                                      </p:cBhvr>
                                      <p:to>
                                        <p:strVal val="visible"/>
                                      </p:to>
                                    </p:set>
                                    <p:animEffect transition="in" filter="fade">
                                      <p:cBhvr>
                                        <p:cTn id="17" dur="2000"/>
                                        <p:tgtEl>
                                          <p:spTgt spid="18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7">
                                            <p:txEl>
                                              <p:pRg st="2" end="2"/>
                                            </p:txEl>
                                          </p:spTgt>
                                        </p:tgtEl>
                                        <p:attrNameLst>
                                          <p:attrName>style.visibility</p:attrName>
                                        </p:attrNameLst>
                                      </p:cBhvr>
                                      <p:to>
                                        <p:strVal val="visible"/>
                                      </p:to>
                                    </p:set>
                                    <p:animEffect transition="in" filter="fade">
                                      <p:cBhvr>
                                        <p:cTn id="22" dur="2000"/>
                                        <p:tgtEl>
                                          <p:spTgt spid="18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7">
                                            <p:txEl>
                                              <p:pRg st="4" end="4"/>
                                            </p:txEl>
                                          </p:spTgt>
                                        </p:tgtEl>
                                        <p:attrNameLst>
                                          <p:attrName>style.visibility</p:attrName>
                                        </p:attrNameLst>
                                      </p:cBhvr>
                                      <p:to>
                                        <p:strVal val="visible"/>
                                      </p:to>
                                    </p:set>
                                    <p:animEffect transition="in" filter="fade">
                                      <p:cBhvr>
                                        <p:cTn id="27" dur="2000"/>
                                        <p:tgtEl>
                                          <p:spTgt spid="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84043" y="891216"/>
            <a:ext cx="7018014" cy="3416400"/>
          </a:xfrm>
        </p:spPr>
        <p:txBody>
          <a:bodyPr/>
          <a:lstStyle/>
          <a:p>
            <a:pPr marL="482600">
              <a:lnSpc>
                <a:spcPct val="100000"/>
              </a:lnSpc>
              <a:spcBef>
                <a:spcPts val="1000"/>
              </a:spcBef>
              <a:buClr>
                <a:schemeClr val="dk1"/>
              </a:buClr>
              <a:buSzPts val="1400"/>
            </a:pPr>
            <a:r>
              <a:rPr lang="en-US" sz="2300" b="1" dirty="0">
                <a:solidFill>
                  <a:srgbClr val="00B0F0"/>
                </a:solidFill>
                <a:latin typeface="Calibri" panose="020F0502020204030204" pitchFamily="34" charset="0"/>
                <a:ea typeface="Times New Roman"/>
                <a:cs typeface="Calibri" panose="020F0502020204030204" pitchFamily="34" charset="0"/>
                <a:sym typeface="Times New Roman"/>
              </a:rPr>
              <a:t>Supplier information viewing function is also included to view the new and updated records when needed.</a:t>
            </a:r>
          </a:p>
          <a:p>
            <a:pPr marL="1257300">
              <a:lnSpc>
                <a:spcPct val="100000"/>
              </a:lnSpc>
              <a:spcBef>
                <a:spcPts val="1000"/>
              </a:spcBef>
            </a:pPr>
            <a:endParaRPr lang="en-US"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spcBef>
                <a:spcPts val="1000"/>
              </a:spcBef>
              <a:buClr>
                <a:schemeClr val="dk1"/>
              </a:buClr>
              <a:buSzPts val="1400"/>
            </a:pPr>
            <a:r>
              <a:rPr lang="en-US" sz="2300" b="1" dirty="0">
                <a:solidFill>
                  <a:srgbClr val="00B0F0"/>
                </a:solidFill>
                <a:latin typeface="Calibri" panose="020F0502020204030204" pitchFamily="34" charset="0"/>
                <a:ea typeface="Times New Roman"/>
                <a:cs typeface="Calibri" panose="020F0502020204030204" pitchFamily="34" charset="0"/>
                <a:sym typeface="Times New Roman"/>
              </a:rPr>
              <a:t>Supplier records of employees are been stored in the system database.</a:t>
            </a:r>
            <a:endParaRPr lang="en-US" sz="2300" b="1" u="sng" dirty="0">
              <a:solidFill>
                <a:srgbClr val="00B0F0"/>
              </a:solidFill>
              <a:latin typeface="Calibri" panose="020F0502020204030204" pitchFamily="34" charset="0"/>
              <a:ea typeface="Times New Roman"/>
              <a:cs typeface="Calibri" panose="020F0502020204030204" pitchFamily="34" charset="0"/>
              <a:sym typeface="Times New Roman"/>
            </a:endParaRPr>
          </a:p>
          <a:p>
            <a:pPr marL="342900">
              <a:spcBef>
                <a:spcPts val="1000"/>
              </a:spcBef>
              <a:spcAft>
                <a:spcPts val="1600"/>
              </a:spcAft>
            </a:pPr>
            <a:endParaRPr lang="en-US" sz="2300" b="1" dirty="0">
              <a:solidFill>
                <a:srgbClr val="00B0F0"/>
              </a:solidFill>
              <a:latin typeface="Calibri" panose="020F0502020204030204" pitchFamily="34" charset="0"/>
              <a:cs typeface="Calibri" panose="020F0502020204030204" pitchFamily="34" charset="0"/>
            </a:endParaRPr>
          </a:p>
          <a:p>
            <a:endParaRPr lang="en-US" sz="2300" dirty="0"/>
          </a:p>
        </p:txBody>
      </p:sp>
      <p:sp>
        <p:nvSpPr>
          <p:cNvPr id="4" name="TextBox 3"/>
          <p:cNvSpPr txBox="1"/>
          <p:nvPr/>
        </p:nvSpPr>
        <p:spPr>
          <a:xfrm>
            <a:off x="101598" y="2030190"/>
            <a:ext cx="1710206" cy="707886"/>
          </a:xfrm>
          <a:prstGeom prst="rect">
            <a:avLst/>
          </a:prstGeom>
          <a:noFill/>
        </p:spPr>
        <p:txBody>
          <a:bodyPr wrap="square" rtlCol="0">
            <a:spAutoFit/>
          </a:bodyPr>
          <a:lstStyle/>
          <a:p>
            <a:pPr algn="ctr"/>
            <a:r>
              <a:rPr lang="en-US" sz="2000" b="1" dirty="0" smtClean="0">
                <a:solidFill>
                  <a:schemeClr val="accent5">
                    <a:lumMod val="75000"/>
                  </a:schemeClr>
                </a:solidFill>
                <a:latin typeface="Calibri" panose="020F0502020204030204" pitchFamily="34" charset="0"/>
                <a:cs typeface="Calibri" panose="020F0502020204030204" pitchFamily="34" charset="0"/>
              </a:rPr>
              <a:t>Supplier Info</a:t>
            </a:r>
          </a:p>
          <a:p>
            <a:pPr algn="ctr"/>
            <a:r>
              <a:rPr lang="en-US" sz="2000" b="1" dirty="0" smtClean="0">
                <a:solidFill>
                  <a:schemeClr val="accent5">
                    <a:lumMod val="75000"/>
                  </a:schemeClr>
                </a:solidFill>
                <a:latin typeface="Calibri" panose="020F0502020204030204" pitchFamily="34" charset="0"/>
                <a:cs typeface="Calibri" panose="020F0502020204030204" pitchFamily="34" charset="0"/>
              </a:rPr>
              <a:t>Management</a:t>
            </a:r>
            <a:endParaRPr lang="en-US" sz="2000" b="1" dirty="0">
              <a:solidFill>
                <a:schemeClr val="accent5">
                  <a:lumMod val="75000"/>
                </a:schemeClr>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11601" y="1155886"/>
            <a:ext cx="890200" cy="874304"/>
          </a:xfrm>
          <a:prstGeom prst="rect">
            <a:avLst/>
          </a:prstGeom>
        </p:spPr>
      </p:pic>
      <p:cxnSp>
        <p:nvCxnSpPr>
          <p:cNvPr id="6" name="Straight Connector 5"/>
          <p:cNvCxnSpPr/>
          <p:nvPr/>
        </p:nvCxnSpPr>
        <p:spPr>
          <a:xfrm>
            <a:off x="2046509" y="0"/>
            <a:ext cx="0" cy="514350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4770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repeatCount="indefinite"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2534836" y="227157"/>
            <a:ext cx="6486000" cy="4298100"/>
          </a:xfrm>
          <a:prstGeom prst="rect">
            <a:avLst/>
          </a:prstGeom>
        </p:spPr>
        <p:txBody>
          <a:bodyPr spcFirstLastPara="1" wrap="square" lIns="91425" tIns="91425" rIns="91425" bIns="91425" anchor="t" anchorCtr="0">
            <a:noAutofit/>
          </a:bodyPr>
          <a:lstStyle/>
          <a:p>
            <a:pPr marL="482600">
              <a:lnSpc>
                <a:spcPct val="100000"/>
              </a:lnSpc>
              <a:buClr>
                <a:schemeClr val="dk1"/>
              </a:buClr>
              <a:buSzPts val="1400"/>
            </a:pPr>
            <a:r>
              <a:rPr lang="en" sz="2000" b="1" dirty="0">
                <a:solidFill>
                  <a:srgbClr val="00B0F0"/>
                </a:solidFill>
                <a:latin typeface="Calibri" panose="020F0502020204030204" pitchFamily="34" charset="0"/>
                <a:ea typeface="Times New Roman"/>
                <a:cs typeface="Calibri" panose="020F0502020204030204" pitchFamily="34" charset="0"/>
                <a:sym typeface="Times New Roman"/>
              </a:rPr>
              <a:t>Maintains the employers’ information of the company.</a:t>
            </a:r>
            <a:endParaRPr sz="20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1257300">
              <a:lnSpc>
                <a:spcPct val="100000"/>
              </a:lnSpc>
            </a:pPr>
            <a:endParaRPr sz="20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1257300">
              <a:lnSpc>
                <a:spcPct val="100000"/>
              </a:lnSpc>
            </a:pPr>
            <a:endParaRPr sz="20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buClr>
                <a:schemeClr val="dk1"/>
              </a:buClr>
              <a:buSzPts val="1400"/>
            </a:pPr>
            <a:r>
              <a:rPr lang="en" sz="2000" b="1" dirty="0">
                <a:solidFill>
                  <a:srgbClr val="00B0F0"/>
                </a:solidFill>
                <a:latin typeface="Calibri" panose="020F0502020204030204" pitchFamily="34" charset="0"/>
                <a:ea typeface="Times New Roman"/>
                <a:cs typeface="Calibri" panose="020F0502020204030204" pitchFamily="34" charset="0"/>
                <a:sym typeface="Times New Roman"/>
              </a:rPr>
              <a:t>Keep track of the employees by inserting records of the new recruited employees of the company into the system.This is been done by the staff manager.</a:t>
            </a:r>
            <a:endParaRPr sz="20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800100">
              <a:lnSpc>
                <a:spcPct val="100000"/>
              </a:lnSpc>
            </a:pPr>
            <a:endParaRPr sz="20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800100">
              <a:lnSpc>
                <a:spcPct val="100000"/>
              </a:lnSpc>
            </a:pPr>
            <a:endParaRPr sz="20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buClr>
                <a:schemeClr val="dk1"/>
              </a:buClr>
              <a:buSzPts val="1400"/>
            </a:pPr>
            <a:r>
              <a:rPr lang="en" sz="2000" b="1" dirty="0">
                <a:solidFill>
                  <a:srgbClr val="00B0F0"/>
                </a:solidFill>
                <a:latin typeface="Calibri" panose="020F0502020204030204" pitchFamily="34" charset="0"/>
                <a:ea typeface="Times New Roman"/>
                <a:cs typeface="Calibri" panose="020F0502020204030204" pitchFamily="34" charset="0"/>
                <a:sym typeface="Times New Roman"/>
              </a:rPr>
              <a:t>In addition to inserting new records the staff manager can also </a:t>
            </a:r>
            <a:r>
              <a:rPr lang="en" sz="2000" b="1" dirty="0" smtClean="0">
                <a:solidFill>
                  <a:srgbClr val="00B0F0"/>
                </a:solidFill>
                <a:latin typeface="Calibri" panose="020F0502020204030204" pitchFamily="34" charset="0"/>
                <a:ea typeface="Times New Roman"/>
                <a:cs typeface="Calibri" panose="020F0502020204030204" pitchFamily="34" charset="0"/>
                <a:sym typeface="Times New Roman"/>
              </a:rPr>
              <a:t>update the </a:t>
            </a:r>
            <a:r>
              <a:rPr lang="en" sz="2000" b="1" dirty="0">
                <a:solidFill>
                  <a:srgbClr val="00B0F0"/>
                </a:solidFill>
                <a:latin typeface="Calibri" panose="020F0502020204030204" pitchFamily="34" charset="0"/>
                <a:ea typeface="Times New Roman"/>
                <a:cs typeface="Calibri" panose="020F0502020204030204" pitchFamily="34" charset="0"/>
                <a:sym typeface="Times New Roman"/>
              </a:rPr>
              <a:t>existing records if any change has to be made due to various reasons.</a:t>
            </a:r>
            <a:endParaRPr sz="20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342900">
              <a:lnSpc>
                <a:spcPct val="100000"/>
              </a:lnSpc>
              <a:buClr>
                <a:schemeClr val="dk1"/>
              </a:buClr>
              <a:buSzPts val="1100"/>
            </a:pPr>
            <a:endParaRPr sz="20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342900">
              <a:lnSpc>
                <a:spcPct val="100000"/>
              </a:lnSpc>
              <a:buClr>
                <a:schemeClr val="dk1"/>
              </a:buClr>
              <a:buSzPts val="1100"/>
            </a:pPr>
            <a:endParaRPr sz="20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buClr>
                <a:schemeClr val="dk1"/>
              </a:buClr>
              <a:buSzPts val="1400"/>
            </a:pPr>
            <a:r>
              <a:rPr lang="en" sz="2000" b="1" dirty="0">
                <a:solidFill>
                  <a:srgbClr val="00B0F0"/>
                </a:solidFill>
                <a:latin typeface="Calibri" panose="020F0502020204030204" pitchFamily="34" charset="0"/>
                <a:ea typeface="Times New Roman"/>
                <a:cs typeface="Calibri" panose="020F0502020204030204" pitchFamily="34" charset="0"/>
                <a:sym typeface="Times New Roman"/>
              </a:rPr>
              <a:t>The staff manager can also delete the unwanted sales records if needed.</a:t>
            </a:r>
            <a:endParaRPr sz="20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1257300">
              <a:lnSpc>
                <a:spcPct val="100000"/>
              </a:lnSpc>
            </a:pPr>
            <a:endParaRPr sz="20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342900">
              <a:lnSpc>
                <a:spcPct val="100000"/>
              </a:lnSpc>
              <a:buClr>
                <a:schemeClr val="dk1"/>
              </a:buClr>
              <a:buSzPts val="1100"/>
            </a:pPr>
            <a:endParaRPr sz="20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139700" indent="0">
              <a:lnSpc>
                <a:spcPct val="100000"/>
              </a:lnSpc>
              <a:buClr>
                <a:schemeClr val="dk1"/>
              </a:buClr>
              <a:buSzPts val="1400"/>
              <a:buNone/>
            </a:pPr>
            <a:r>
              <a:rPr lang="en" sz="2000" b="1" dirty="0" smtClean="0">
                <a:solidFill>
                  <a:srgbClr val="00B0F0"/>
                </a:solidFill>
                <a:latin typeface="Calibri" panose="020F0502020204030204" pitchFamily="34" charset="0"/>
                <a:ea typeface="Times New Roman"/>
                <a:cs typeface="Calibri" panose="020F0502020204030204" pitchFamily="34" charset="0"/>
                <a:sym typeface="Times New Roman"/>
              </a:rPr>
              <a:t>  </a:t>
            </a:r>
            <a:endParaRPr sz="20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342900">
              <a:lnSpc>
                <a:spcPct val="100000"/>
              </a:lnSpc>
              <a:buClr>
                <a:schemeClr val="dk1"/>
              </a:buClr>
              <a:buSzPts val="1100"/>
            </a:pPr>
            <a:endParaRPr sz="20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342900">
              <a:spcAft>
                <a:spcPts val="1600"/>
              </a:spcAft>
            </a:pPr>
            <a:endParaRPr sz="2000" b="1" dirty="0">
              <a:solidFill>
                <a:srgbClr val="00B0F0"/>
              </a:solidFill>
              <a:latin typeface="Calibri" panose="020F0502020204030204" pitchFamily="34" charset="0"/>
              <a:cs typeface="Calibri" panose="020F0502020204030204" pitchFamily="34" charset="0"/>
            </a:endParaRPr>
          </a:p>
        </p:txBody>
      </p:sp>
      <p:sp>
        <p:nvSpPr>
          <p:cNvPr id="6" name="Shape 115"/>
          <p:cNvSpPr/>
          <p:nvPr/>
        </p:nvSpPr>
        <p:spPr>
          <a:xfrm>
            <a:off x="197561" y="1181039"/>
            <a:ext cx="1887831" cy="1766710"/>
          </a:xfrm>
          <a:prstGeom prst="octagon">
            <a:avLst>
              <a:gd name="adj" fmla="val 29289"/>
            </a:avLst>
          </a:prstGeom>
          <a:ln w="19050">
            <a:headEnd type="none" w="sm" len="sm"/>
            <a:tailEnd type="none" w="sm" len="s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 name="TextBox 6"/>
          <p:cNvSpPr txBox="1"/>
          <p:nvPr/>
        </p:nvSpPr>
        <p:spPr>
          <a:xfrm>
            <a:off x="271389" y="1943104"/>
            <a:ext cx="1710206" cy="584775"/>
          </a:xfrm>
          <a:prstGeom prst="rect">
            <a:avLst/>
          </a:prstGeom>
          <a:noFill/>
        </p:spPr>
        <p:txBody>
          <a:bodyPr wrap="square" rtlCol="0">
            <a:spAutoFit/>
          </a:bodyPr>
          <a:lstStyle/>
          <a:p>
            <a:pPr algn="ctr"/>
            <a:r>
              <a:rPr lang="en-US" sz="1600" b="1" dirty="0" smtClean="0">
                <a:solidFill>
                  <a:schemeClr val="bg1"/>
                </a:solidFill>
                <a:latin typeface="Calibri" panose="020F0502020204030204" pitchFamily="34" charset="0"/>
                <a:cs typeface="Calibri" panose="020F0502020204030204" pitchFamily="34" charset="0"/>
              </a:rPr>
              <a:t>Employee</a:t>
            </a:r>
          </a:p>
          <a:p>
            <a:pPr algn="ctr"/>
            <a:r>
              <a:rPr lang="en-US" sz="1600" b="1" dirty="0" smtClean="0">
                <a:solidFill>
                  <a:schemeClr val="bg1"/>
                </a:solidFill>
                <a:latin typeface="Calibri" panose="020F0502020204030204" pitchFamily="34" charset="0"/>
                <a:cs typeface="Calibri" panose="020F0502020204030204" pitchFamily="34" charset="0"/>
              </a:rPr>
              <a:t>Management</a:t>
            </a:r>
            <a:endParaRPr lang="en-US" sz="1600" b="1" dirty="0">
              <a:solidFill>
                <a:schemeClr val="bg1"/>
              </a:solidFill>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89250" y="1347752"/>
            <a:ext cx="558917" cy="566324"/>
          </a:xfrm>
          <a:prstGeom prst="rect">
            <a:avLst/>
          </a:prstGeom>
        </p:spPr>
      </p:pic>
      <p:cxnSp>
        <p:nvCxnSpPr>
          <p:cNvPr id="10" name="Straight Connector 9"/>
          <p:cNvCxnSpPr/>
          <p:nvPr/>
        </p:nvCxnSpPr>
        <p:spPr>
          <a:xfrm>
            <a:off x="2423881" y="0"/>
            <a:ext cx="0" cy="514350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repeatCount="indefinite"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000"/>
                                        <p:tgtEl>
                                          <p:spTgt spid="2"/>
                                        </p:tgtEl>
                                      </p:cBhvr>
                                    </p:animEffect>
                                  </p:childTnLst>
                                </p:cTn>
                              </p:par>
                              <p:par>
                                <p:cTn id="11" presetID="10" presetClass="entr" presetSubtype="0" repeatCount="indefinite"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000"/>
                                        <p:tgtEl>
                                          <p:spTgt spid="7"/>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195">
                                            <p:txEl>
                                              <p:pRg st="0" end="0"/>
                                            </p:txEl>
                                          </p:spTgt>
                                        </p:tgtEl>
                                        <p:attrNameLst>
                                          <p:attrName>style.visibility</p:attrName>
                                        </p:attrNameLst>
                                      </p:cBhvr>
                                      <p:to>
                                        <p:strVal val="visible"/>
                                      </p:to>
                                    </p:set>
                                    <p:animEffect transition="in" filter="fade">
                                      <p:cBhvr>
                                        <p:cTn id="17" dur="1000"/>
                                        <p:tgtEl>
                                          <p:spTgt spid="19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5">
                                            <p:txEl>
                                              <p:pRg st="3" end="3"/>
                                            </p:txEl>
                                          </p:spTgt>
                                        </p:tgtEl>
                                        <p:attrNameLst>
                                          <p:attrName>style.visibility</p:attrName>
                                        </p:attrNameLst>
                                      </p:cBhvr>
                                      <p:to>
                                        <p:strVal val="visible"/>
                                      </p:to>
                                    </p:set>
                                    <p:animEffect transition="in" filter="fade">
                                      <p:cBhvr>
                                        <p:cTn id="22" dur="2000"/>
                                        <p:tgtEl>
                                          <p:spTgt spid="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5">
                                            <p:txEl>
                                              <p:pRg st="6" end="6"/>
                                            </p:txEl>
                                          </p:spTgt>
                                        </p:tgtEl>
                                        <p:attrNameLst>
                                          <p:attrName>style.visibility</p:attrName>
                                        </p:attrNameLst>
                                      </p:cBhvr>
                                      <p:to>
                                        <p:strVal val="visible"/>
                                      </p:to>
                                    </p:set>
                                    <p:animEffect transition="in" filter="fade">
                                      <p:cBhvr>
                                        <p:cTn id="27" dur="2000"/>
                                        <p:tgtEl>
                                          <p:spTgt spid="19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5">
                                            <p:txEl>
                                              <p:pRg st="9" end="9"/>
                                            </p:txEl>
                                          </p:spTgt>
                                        </p:tgtEl>
                                        <p:attrNameLst>
                                          <p:attrName>style.visibility</p:attrName>
                                        </p:attrNameLst>
                                      </p:cBhvr>
                                      <p:to>
                                        <p:strVal val="visible"/>
                                      </p:to>
                                    </p:set>
                                    <p:animEffect transition="in" filter="fade">
                                      <p:cBhvr>
                                        <p:cTn id="32" dur="2000"/>
                                        <p:tgtEl>
                                          <p:spTgt spid="1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2433349" y="293336"/>
            <a:ext cx="6768707" cy="4795500"/>
          </a:xfrm>
          <a:prstGeom prst="rect">
            <a:avLst/>
          </a:prstGeom>
        </p:spPr>
        <p:txBody>
          <a:bodyPr spcFirstLastPara="1" wrap="square" lIns="91425" tIns="91425" rIns="91425" bIns="91425" anchor="t" anchorCtr="0">
            <a:noAutofit/>
          </a:bodyPr>
          <a:lstStyle/>
          <a:p>
            <a:pPr marL="482600">
              <a:lnSpc>
                <a:spcPct val="100000"/>
              </a:lnSpc>
              <a:buClr>
                <a:schemeClr val="dk1"/>
              </a:buClr>
              <a:buSzPts val="1400"/>
            </a:pPr>
            <a:r>
              <a:rPr lang="en" sz="2300" b="1" dirty="0">
                <a:solidFill>
                  <a:srgbClr val="00B0F0"/>
                </a:solidFill>
                <a:latin typeface="Calibri" panose="020F0502020204030204" pitchFamily="34" charset="0"/>
                <a:ea typeface="Times New Roman"/>
                <a:cs typeface="Calibri" panose="020F0502020204030204" pitchFamily="34" charset="0"/>
                <a:sym typeface="Times New Roman"/>
              </a:rPr>
              <a:t>Maintains the order information of the company.</a:t>
            </a: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342900">
              <a:lnSpc>
                <a:spcPct val="100000"/>
              </a:lnSpc>
              <a:buClr>
                <a:schemeClr val="dk1"/>
              </a:buClr>
              <a:buSzPts val="1100"/>
            </a:pP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buClr>
                <a:schemeClr val="dk1"/>
              </a:buClr>
              <a:buSzPts val="1400"/>
            </a:pPr>
            <a:r>
              <a:rPr lang="en" sz="2300" b="1" dirty="0">
                <a:solidFill>
                  <a:srgbClr val="00B0F0"/>
                </a:solidFill>
                <a:latin typeface="Calibri" panose="020F0502020204030204" pitchFamily="34" charset="0"/>
                <a:ea typeface="Times New Roman"/>
                <a:cs typeface="Calibri" panose="020F0502020204030204" pitchFamily="34" charset="0"/>
                <a:sym typeface="Times New Roman"/>
              </a:rPr>
              <a:t>Keep track of the orders made by customers. This is done by inserting records of the orders placed by the customer into the system.The order management representative is responsible for inserting the records of the orders.</a:t>
            </a: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342900">
              <a:lnSpc>
                <a:spcPct val="100000"/>
              </a:lnSpc>
              <a:buClr>
                <a:schemeClr val="dk1"/>
              </a:buClr>
              <a:buSzPts val="1100"/>
            </a:pP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buClr>
                <a:schemeClr val="dk1"/>
              </a:buClr>
              <a:buSzPts val="1400"/>
            </a:pPr>
            <a:r>
              <a:rPr lang="en" sz="2300" b="1" dirty="0">
                <a:solidFill>
                  <a:srgbClr val="00B0F0"/>
                </a:solidFill>
                <a:latin typeface="Calibri" panose="020F0502020204030204" pitchFamily="34" charset="0"/>
                <a:ea typeface="Times New Roman"/>
                <a:cs typeface="Calibri" panose="020F0502020204030204" pitchFamily="34" charset="0"/>
                <a:sym typeface="Times New Roman"/>
              </a:rPr>
              <a:t>In addition to inserting new records the order management representative can also update the existing records if any change has to be made due to various reasons.</a:t>
            </a: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342900">
              <a:lnSpc>
                <a:spcPct val="100000"/>
              </a:lnSpc>
              <a:buClr>
                <a:schemeClr val="dk1"/>
              </a:buClr>
              <a:buSzPts val="1100"/>
            </a:pPr>
            <a:endParaRPr sz="2300" b="1" dirty="0">
              <a:solidFill>
                <a:srgbClr val="00B0F0"/>
              </a:solidFill>
              <a:latin typeface="Calibri" panose="020F0502020204030204" pitchFamily="34" charset="0"/>
              <a:ea typeface="Times New Roman"/>
              <a:cs typeface="Calibri" panose="020F0502020204030204" pitchFamily="34" charset="0"/>
              <a:sym typeface="Times New Roman"/>
            </a:endParaRPr>
          </a:p>
        </p:txBody>
      </p:sp>
      <p:sp>
        <p:nvSpPr>
          <p:cNvPr id="7" name="Shape 115"/>
          <p:cNvSpPr/>
          <p:nvPr/>
        </p:nvSpPr>
        <p:spPr>
          <a:xfrm>
            <a:off x="139505" y="1181039"/>
            <a:ext cx="1887831" cy="1766710"/>
          </a:xfrm>
          <a:prstGeom prst="octagon">
            <a:avLst>
              <a:gd name="adj" fmla="val 29289"/>
            </a:avLst>
          </a:prstGeom>
          <a:ln w="19050">
            <a:headEnd type="none" w="sm" len="sm"/>
            <a:tailEnd type="none" w="sm" len="s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TextBox 7"/>
          <p:cNvSpPr txBox="1"/>
          <p:nvPr/>
        </p:nvSpPr>
        <p:spPr>
          <a:xfrm>
            <a:off x="213333" y="1943104"/>
            <a:ext cx="1710206" cy="584775"/>
          </a:xfrm>
          <a:prstGeom prst="rect">
            <a:avLst/>
          </a:prstGeom>
          <a:noFill/>
        </p:spPr>
        <p:txBody>
          <a:bodyPr wrap="square" rtlCol="0">
            <a:spAutoFit/>
          </a:bodyPr>
          <a:lstStyle/>
          <a:p>
            <a:pPr algn="ctr"/>
            <a:r>
              <a:rPr lang="en-US" sz="1600" b="1" dirty="0" smtClean="0">
                <a:solidFill>
                  <a:schemeClr val="bg1"/>
                </a:solidFill>
                <a:latin typeface="Calibri" panose="020F0502020204030204" pitchFamily="34" charset="0"/>
                <a:cs typeface="Calibri" panose="020F0502020204030204" pitchFamily="34" charset="0"/>
              </a:rPr>
              <a:t>Order</a:t>
            </a:r>
          </a:p>
          <a:p>
            <a:pPr algn="ctr"/>
            <a:r>
              <a:rPr lang="en-US" sz="1600" b="1" dirty="0" smtClean="0">
                <a:solidFill>
                  <a:schemeClr val="bg1"/>
                </a:solidFill>
                <a:latin typeface="Calibri" panose="020F0502020204030204" pitchFamily="34" charset="0"/>
                <a:cs typeface="Calibri" panose="020F0502020204030204" pitchFamily="34" charset="0"/>
              </a:rPr>
              <a:t>Management</a:t>
            </a:r>
            <a:endParaRPr lang="en-US" sz="1600" b="1" dirty="0">
              <a:solidFill>
                <a:schemeClr val="bg1"/>
              </a:solidFill>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97772" y="1378858"/>
            <a:ext cx="546209" cy="477161"/>
          </a:xfrm>
          <a:prstGeom prst="rect">
            <a:avLst/>
          </a:prstGeom>
        </p:spPr>
      </p:pic>
      <p:cxnSp>
        <p:nvCxnSpPr>
          <p:cNvPr id="11" name="Straight Connector 10"/>
          <p:cNvCxnSpPr/>
          <p:nvPr/>
        </p:nvCxnSpPr>
        <p:spPr>
          <a:xfrm>
            <a:off x="2365825" y="0"/>
            <a:ext cx="0" cy="514350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repeatCount="indefinite"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000"/>
                                        <p:tgtEl>
                                          <p:spTgt spid="2"/>
                                        </p:tgtEl>
                                      </p:cBhvr>
                                    </p:animEffect>
                                  </p:childTnLst>
                                </p:cTn>
                              </p:par>
                              <p:par>
                                <p:cTn id="11" presetID="10" presetClass="entr" presetSubtype="0" repeatCount="indefinite"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000"/>
                                        <p:tgtEl>
                                          <p:spTgt spid="8"/>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203">
                                            <p:txEl>
                                              <p:pRg st="0" end="0"/>
                                            </p:txEl>
                                          </p:spTgt>
                                        </p:tgtEl>
                                        <p:attrNameLst>
                                          <p:attrName>style.visibility</p:attrName>
                                        </p:attrNameLst>
                                      </p:cBhvr>
                                      <p:to>
                                        <p:strVal val="visible"/>
                                      </p:to>
                                    </p:set>
                                    <p:animEffect transition="in" filter="fade">
                                      <p:cBhvr>
                                        <p:cTn id="17" dur="1000"/>
                                        <p:tgtEl>
                                          <p:spTgt spid="20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3">
                                            <p:txEl>
                                              <p:pRg st="2" end="2"/>
                                            </p:txEl>
                                          </p:spTgt>
                                        </p:tgtEl>
                                        <p:attrNameLst>
                                          <p:attrName>style.visibility</p:attrName>
                                        </p:attrNameLst>
                                      </p:cBhvr>
                                      <p:to>
                                        <p:strVal val="visible"/>
                                      </p:to>
                                    </p:set>
                                    <p:animEffect transition="in" filter="fade">
                                      <p:cBhvr>
                                        <p:cTn id="22" dur="3000"/>
                                        <p:tgtEl>
                                          <p:spTgt spid="20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3">
                                            <p:txEl>
                                              <p:pRg st="4" end="4"/>
                                            </p:txEl>
                                          </p:spTgt>
                                        </p:tgtEl>
                                        <p:attrNameLst>
                                          <p:attrName>style.visibility</p:attrName>
                                        </p:attrNameLst>
                                      </p:cBhvr>
                                      <p:to>
                                        <p:strVal val="visible"/>
                                      </p:to>
                                    </p:set>
                                    <p:animEffect transition="in" filter="fade">
                                      <p:cBhvr>
                                        <p:cTn id="27" dur="3000"/>
                                        <p:tgtEl>
                                          <p:spTgt spid="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046512" y="246744"/>
            <a:ext cx="6995887" cy="3416400"/>
          </a:xfrm>
        </p:spPr>
        <p:txBody>
          <a:bodyPr/>
          <a:lstStyle/>
          <a:p>
            <a:pPr marL="482600">
              <a:lnSpc>
                <a:spcPct val="100000"/>
              </a:lnSpc>
              <a:buClr>
                <a:schemeClr val="dk1"/>
              </a:buClr>
              <a:buSzPts val="1400"/>
            </a:pPr>
            <a:r>
              <a:rPr lang="en-US" sz="2300" b="1" dirty="0">
                <a:solidFill>
                  <a:srgbClr val="00B0F0"/>
                </a:solidFill>
                <a:latin typeface="Calibri" panose="020F0502020204030204" pitchFamily="34" charset="0"/>
                <a:ea typeface="Times New Roman"/>
                <a:cs typeface="Calibri" panose="020F0502020204030204" pitchFamily="34" charset="0"/>
                <a:sym typeface="Times New Roman"/>
              </a:rPr>
              <a:t>The order management representative can also delete the unwanted order records if needed.</a:t>
            </a:r>
          </a:p>
          <a:p>
            <a:pPr marL="342900">
              <a:lnSpc>
                <a:spcPct val="100000"/>
              </a:lnSpc>
              <a:buClr>
                <a:schemeClr val="dk1"/>
              </a:buClr>
              <a:buSzPts val="1100"/>
            </a:pPr>
            <a:endParaRPr lang="en-US"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buClr>
                <a:schemeClr val="dk1"/>
              </a:buClr>
              <a:buSzPts val="1400"/>
            </a:pPr>
            <a:r>
              <a:rPr lang="en-US" sz="2300" b="1" dirty="0">
                <a:solidFill>
                  <a:srgbClr val="00B0F0"/>
                </a:solidFill>
                <a:latin typeface="Calibri" panose="020F0502020204030204" pitchFamily="34" charset="0"/>
                <a:ea typeface="Times New Roman"/>
                <a:cs typeface="Calibri" panose="020F0502020204030204" pitchFamily="34" charset="0"/>
                <a:sym typeface="Times New Roman"/>
              </a:rPr>
              <a:t>An order viewing function is also included to view the order records when needed.</a:t>
            </a:r>
          </a:p>
          <a:p>
            <a:pPr marL="342900">
              <a:lnSpc>
                <a:spcPct val="100000"/>
              </a:lnSpc>
              <a:buClr>
                <a:schemeClr val="dk1"/>
              </a:buClr>
              <a:buSzPts val="1100"/>
            </a:pPr>
            <a:endParaRPr lang="en-US"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buClr>
                <a:schemeClr val="dk1"/>
              </a:buClr>
              <a:buSzPts val="1400"/>
            </a:pPr>
            <a:r>
              <a:rPr lang="en-US" sz="2300" b="1" dirty="0">
                <a:solidFill>
                  <a:srgbClr val="00B0F0"/>
                </a:solidFill>
                <a:latin typeface="Calibri" panose="020F0502020204030204" pitchFamily="34" charset="0"/>
                <a:ea typeface="Times New Roman"/>
                <a:cs typeface="Calibri" panose="020F0502020204030204" pitchFamily="34" charset="0"/>
                <a:sym typeface="Times New Roman"/>
              </a:rPr>
              <a:t>All the order records are been stored in the system database. </a:t>
            </a:r>
          </a:p>
          <a:p>
            <a:pPr marL="800100">
              <a:lnSpc>
                <a:spcPct val="100000"/>
              </a:lnSpc>
              <a:buClr>
                <a:schemeClr val="dk1"/>
              </a:buClr>
              <a:buSzPts val="1100"/>
            </a:pPr>
            <a:endParaRPr lang="en-US"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482600">
              <a:lnSpc>
                <a:spcPct val="100000"/>
              </a:lnSpc>
              <a:buClr>
                <a:schemeClr val="dk1"/>
              </a:buClr>
              <a:buSzPts val="1400"/>
            </a:pPr>
            <a:r>
              <a:rPr lang="en-US" sz="2300" b="1" dirty="0">
                <a:solidFill>
                  <a:srgbClr val="00B0F0"/>
                </a:solidFill>
                <a:latin typeface="Calibri" panose="020F0502020204030204" pitchFamily="34" charset="0"/>
                <a:ea typeface="Times New Roman"/>
                <a:cs typeface="Calibri" panose="020F0502020204030204" pitchFamily="34" charset="0"/>
                <a:sym typeface="Times New Roman"/>
              </a:rPr>
              <a:t>Database keeps record of  information such as order ID, customer ID, customer name, order date, product name, unit price of product, no. of items ordered, discounts, total price of the order. </a:t>
            </a:r>
          </a:p>
          <a:p>
            <a:pPr marL="342900">
              <a:lnSpc>
                <a:spcPct val="100000"/>
              </a:lnSpc>
              <a:buClr>
                <a:schemeClr val="dk1"/>
              </a:buClr>
              <a:buSzPts val="1100"/>
            </a:pPr>
            <a:endParaRPr lang="en-US" sz="2300" b="1" dirty="0">
              <a:solidFill>
                <a:srgbClr val="00B0F0"/>
              </a:solidFill>
              <a:latin typeface="Calibri" panose="020F0502020204030204" pitchFamily="34" charset="0"/>
              <a:ea typeface="Times New Roman"/>
              <a:cs typeface="Calibri" panose="020F0502020204030204" pitchFamily="34" charset="0"/>
              <a:sym typeface="Times New Roman"/>
            </a:endParaRPr>
          </a:p>
          <a:p>
            <a:pPr marL="342900">
              <a:spcAft>
                <a:spcPts val="1600"/>
              </a:spcAft>
            </a:pPr>
            <a:endParaRPr lang="en-US" sz="2300" b="1" dirty="0">
              <a:solidFill>
                <a:srgbClr val="00B0F0"/>
              </a:solidFill>
              <a:latin typeface="Calibri" panose="020F0502020204030204" pitchFamily="34" charset="0"/>
              <a:cs typeface="Calibri" panose="020F0502020204030204" pitchFamily="34" charset="0"/>
            </a:endParaRPr>
          </a:p>
          <a:p>
            <a:endParaRPr lang="en-US" sz="2300" dirty="0"/>
          </a:p>
        </p:txBody>
      </p:sp>
      <p:sp>
        <p:nvSpPr>
          <p:cNvPr id="4" name="TextBox 3"/>
          <p:cNvSpPr txBox="1"/>
          <p:nvPr/>
        </p:nvSpPr>
        <p:spPr>
          <a:xfrm>
            <a:off x="97218" y="1943104"/>
            <a:ext cx="1710206" cy="707886"/>
          </a:xfrm>
          <a:prstGeom prst="rect">
            <a:avLst/>
          </a:prstGeom>
          <a:noFill/>
        </p:spPr>
        <p:txBody>
          <a:bodyPr wrap="square" rtlCol="0">
            <a:spAutoFit/>
          </a:bodyPr>
          <a:lstStyle/>
          <a:p>
            <a:pPr algn="ctr"/>
            <a:r>
              <a:rPr lang="en-US" sz="2000" b="1" dirty="0" smtClean="0">
                <a:solidFill>
                  <a:schemeClr val="accent5">
                    <a:lumMod val="75000"/>
                  </a:schemeClr>
                </a:solidFill>
                <a:latin typeface="Calibri" panose="020F0502020204030204" pitchFamily="34" charset="0"/>
                <a:cs typeface="Calibri" panose="020F0502020204030204" pitchFamily="34" charset="0"/>
              </a:rPr>
              <a:t>Order</a:t>
            </a:r>
          </a:p>
          <a:p>
            <a:pPr algn="ctr"/>
            <a:r>
              <a:rPr lang="en-US" sz="2000" b="1" dirty="0" smtClean="0">
                <a:solidFill>
                  <a:schemeClr val="accent5">
                    <a:lumMod val="75000"/>
                  </a:schemeClr>
                </a:solidFill>
                <a:latin typeface="Calibri" panose="020F0502020204030204" pitchFamily="34" charset="0"/>
                <a:cs typeface="Calibri" panose="020F0502020204030204" pitchFamily="34" charset="0"/>
              </a:rPr>
              <a:t>Management</a:t>
            </a:r>
            <a:endParaRPr lang="en-US" sz="2000" b="1" dirty="0">
              <a:solidFill>
                <a:schemeClr val="accent5">
                  <a:lumMod val="75000"/>
                </a:schemeClr>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81657" y="1378858"/>
            <a:ext cx="546209" cy="477161"/>
          </a:xfrm>
          <a:prstGeom prst="rect">
            <a:avLst/>
          </a:prstGeom>
        </p:spPr>
      </p:pic>
      <p:cxnSp>
        <p:nvCxnSpPr>
          <p:cNvPr id="6" name="Straight Connector 5"/>
          <p:cNvCxnSpPr/>
          <p:nvPr/>
        </p:nvCxnSpPr>
        <p:spPr>
          <a:xfrm>
            <a:off x="2017484" y="0"/>
            <a:ext cx="0" cy="514350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1677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repeatCount="indefinite"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20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3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61716">
            <a:off x="1726631" y="1580038"/>
            <a:ext cx="5836692" cy="2431955"/>
          </a:xfrm>
          <a:prstGeom prst="rect">
            <a:avLst/>
          </a:prstGeom>
        </p:spPr>
      </p:pic>
      <p:sp>
        <p:nvSpPr>
          <p:cNvPr id="69" name="Shape 69"/>
          <p:cNvSpPr txBox="1">
            <a:spLocks noGrp="1"/>
          </p:cNvSpPr>
          <p:nvPr>
            <p:ph type="title"/>
          </p:nvPr>
        </p:nvSpPr>
        <p:spPr>
          <a:xfrm>
            <a:off x="311700" y="85429"/>
            <a:ext cx="8520600" cy="572700"/>
          </a:xfrm>
          <a:prstGeom prst="rect">
            <a:avLst/>
          </a:prstGeom>
        </p:spPr>
        <p:txBody>
          <a:bodyPr spcFirstLastPara="1" wrap="square" lIns="91425" tIns="91425" rIns="91425" bIns="91425" anchor="t" anchorCtr="0">
            <a:noAutofit/>
          </a:bodyPr>
          <a:lstStyle/>
          <a:p>
            <a:pPr lvl="0" algn="ctr"/>
            <a:r>
              <a:rPr lang="en" sz="3600" b="1" dirty="0" smtClean="0">
                <a:solidFill>
                  <a:schemeClr val="accent5">
                    <a:lumMod val="75000"/>
                  </a:schemeClr>
                </a:solidFill>
                <a:latin typeface="Calibri" panose="020F0502020204030204" pitchFamily="34" charset="0"/>
                <a:cs typeface="Calibri" panose="020F0502020204030204" pitchFamily="34" charset="0"/>
                <a:sym typeface="Pacifico"/>
              </a:rPr>
              <a:t>Introduction</a:t>
            </a:r>
            <a:endParaRPr sz="3600" i="1" dirty="0"/>
          </a:p>
        </p:txBody>
      </p:sp>
      <p:sp>
        <p:nvSpPr>
          <p:cNvPr id="70" name="Shape 70"/>
          <p:cNvSpPr txBox="1">
            <a:spLocks noGrp="1"/>
          </p:cNvSpPr>
          <p:nvPr>
            <p:ph type="body" idx="1"/>
          </p:nvPr>
        </p:nvSpPr>
        <p:spPr>
          <a:xfrm>
            <a:off x="311700" y="1044430"/>
            <a:ext cx="8520600" cy="4099070"/>
          </a:xfrm>
          <a:prstGeom prst="rect">
            <a:avLst/>
          </a:prstGeom>
        </p:spPr>
        <p:txBody>
          <a:bodyPr spcFirstLastPara="1" wrap="square" lIns="91425" tIns="91425" rIns="91425" bIns="91425" anchor="t" anchorCtr="0">
            <a:noAutofit/>
          </a:bodyPr>
          <a:lstStyle/>
          <a:p>
            <a:r>
              <a:rPr lang="en-US" sz="2600" b="1" dirty="0">
                <a:solidFill>
                  <a:srgbClr val="00B0F0"/>
                </a:solidFill>
                <a:latin typeface="Calibri" panose="020F0502020204030204" pitchFamily="34" charset="0"/>
                <a:cs typeface="Calibri" panose="020F0502020204030204" pitchFamily="34" charset="0"/>
              </a:rPr>
              <a:t>A</a:t>
            </a:r>
            <a:r>
              <a:rPr lang="en-US" sz="2600" b="1" dirty="0" smtClean="0">
                <a:solidFill>
                  <a:srgbClr val="00B0F0"/>
                </a:solidFill>
                <a:latin typeface="Calibri" panose="020F0502020204030204" pitchFamily="34" charset="0"/>
                <a:cs typeface="Calibri" panose="020F0502020204030204" pitchFamily="34" charset="0"/>
              </a:rPr>
              <a:t> </a:t>
            </a:r>
            <a:r>
              <a:rPr lang="en-US" sz="2600" b="1" dirty="0">
                <a:solidFill>
                  <a:srgbClr val="00B0F0"/>
                </a:solidFill>
                <a:latin typeface="Calibri" panose="020F0502020204030204" pitchFamily="34" charset="0"/>
                <a:cs typeface="Calibri" panose="020F0502020204030204" pitchFamily="34" charset="0"/>
              </a:rPr>
              <a:t>Toothpaste Company which has started recently</a:t>
            </a:r>
            <a:r>
              <a:rPr lang="en-US" sz="2600" b="1" dirty="0" smtClean="0">
                <a:solidFill>
                  <a:srgbClr val="00B0F0"/>
                </a:solidFill>
                <a:latin typeface="Calibri" panose="020F0502020204030204" pitchFamily="34" charset="0"/>
                <a:cs typeface="Calibri" panose="020F0502020204030204" pitchFamily="34" charset="0"/>
              </a:rPr>
              <a:t>.</a:t>
            </a:r>
          </a:p>
          <a:p>
            <a:endParaRPr lang="en-US" sz="2600" b="1" dirty="0" smtClean="0">
              <a:solidFill>
                <a:srgbClr val="00B0F0"/>
              </a:solidFill>
              <a:latin typeface="Calibri" panose="020F0502020204030204" pitchFamily="34" charset="0"/>
              <a:cs typeface="Calibri" panose="020F0502020204030204" pitchFamily="34" charset="0"/>
            </a:endParaRPr>
          </a:p>
          <a:p>
            <a:r>
              <a:rPr lang="en-US" sz="2600" b="1" dirty="0" smtClean="0">
                <a:solidFill>
                  <a:srgbClr val="00B0F0"/>
                </a:solidFill>
                <a:latin typeface="Calibri" panose="020F0502020204030204" pitchFamily="34" charset="0"/>
                <a:cs typeface="Calibri" panose="020F0502020204030204" pitchFamily="34" charset="0"/>
              </a:rPr>
              <a:t>Since </a:t>
            </a:r>
            <a:r>
              <a:rPr lang="en-US" sz="2600" b="1" dirty="0">
                <a:solidFill>
                  <a:srgbClr val="00B0F0"/>
                </a:solidFill>
                <a:latin typeface="Calibri" panose="020F0502020204030204" pitchFamily="34" charset="0"/>
                <a:cs typeface="Calibri" panose="020F0502020204030204" pitchFamily="34" charset="0"/>
              </a:rPr>
              <a:t>the company has started in </a:t>
            </a:r>
            <a:r>
              <a:rPr lang="en-US" sz="2600" b="1" dirty="0" smtClean="0">
                <a:solidFill>
                  <a:srgbClr val="00B0F0"/>
                </a:solidFill>
                <a:latin typeface="Calibri" panose="020F0502020204030204" pitchFamily="34" charset="0"/>
                <a:cs typeface="Calibri" panose="020F0502020204030204" pitchFamily="34" charset="0"/>
              </a:rPr>
              <a:t> a small </a:t>
            </a:r>
            <a:r>
              <a:rPr lang="en-US" sz="2600" b="1" dirty="0">
                <a:solidFill>
                  <a:srgbClr val="00B0F0"/>
                </a:solidFill>
                <a:latin typeface="Calibri" panose="020F0502020204030204" pitchFamily="34" charset="0"/>
                <a:cs typeface="Calibri" panose="020F0502020204030204" pitchFamily="34" charset="0"/>
              </a:rPr>
              <a:t>scale, </a:t>
            </a:r>
            <a:endParaRPr lang="en-US" sz="2600" b="1" dirty="0" smtClean="0">
              <a:solidFill>
                <a:srgbClr val="00B0F0"/>
              </a:solidFill>
              <a:latin typeface="Calibri" panose="020F0502020204030204" pitchFamily="34" charset="0"/>
              <a:cs typeface="Calibri" panose="020F0502020204030204" pitchFamily="34" charset="0"/>
            </a:endParaRPr>
          </a:p>
          <a:p>
            <a:pPr marL="114300" indent="0">
              <a:buNone/>
            </a:pPr>
            <a:r>
              <a:rPr lang="en-US" sz="2600" b="1" dirty="0">
                <a:solidFill>
                  <a:srgbClr val="00B0F0"/>
                </a:solidFill>
                <a:latin typeface="Calibri" panose="020F0502020204030204" pitchFamily="34" charset="0"/>
                <a:cs typeface="Calibri" panose="020F0502020204030204" pitchFamily="34" charset="0"/>
              </a:rPr>
              <a:t> </a:t>
            </a:r>
            <a:r>
              <a:rPr lang="en-US" sz="2600" b="1" dirty="0" smtClean="0">
                <a:solidFill>
                  <a:srgbClr val="00B0F0"/>
                </a:solidFill>
                <a:latin typeface="Calibri" panose="020F0502020204030204" pitchFamily="34" charset="0"/>
                <a:cs typeface="Calibri" panose="020F0502020204030204" pitchFamily="34" charset="0"/>
              </a:rPr>
              <a:t>    every </a:t>
            </a:r>
            <a:r>
              <a:rPr lang="en-US" sz="2600" b="1" dirty="0">
                <a:solidFill>
                  <a:srgbClr val="00B0F0"/>
                </a:solidFill>
                <a:latin typeface="Calibri" panose="020F0502020204030204" pitchFamily="34" charset="0"/>
                <a:cs typeface="Calibri" panose="020F0502020204030204" pitchFamily="34" charset="0"/>
              </a:rPr>
              <a:t>part of the company’s business </a:t>
            </a:r>
            <a:r>
              <a:rPr lang="en-US" sz="2600" b="1" dirty="0" smtClean="0">
                <a:solidFill>
                  <a:srgbClr val="00B0F0"/>
                </a:solidFill>
                <a:latin typeface="Calibri" panose="020F0502020204030204" pitchFamily="34" charset="0"/>
                <a:cs typeface="Calibri" panose="020F0502020204030204" pitchFamily="34" charset="0"/>
              </a:rPr>
              <a:t>is managed</a:t>
            </a:r>
          </a:p>
          <a:p>
            <a:pPr marL="114300" indent="0">
              <a:buNone/>
            </a:pPr>
            <a:r>
              <a:rPr lang="en-US" sz="2600" b="1" dirty="0">
                <a:solidFill>
                  <a:srgbClr val="00B0F0"/>
                </a:solidFill>
                <a:latin typeface="Calibri" panose="020F0502020204030204" pitchFamily="34" charset="0"/>
                <a:cs typeface="Calibri" panose="020F0502020204030204" pitchFamily="34" charset="0"/>
              </a:rPr>
              <a:t> </a:t>
            </a:r>
            <a:r>
              <a:rPr lang="en-US" sz="2600" b="1" dirty="0" smtClean="0">
                <a:solidFill>
                  <a:srgbClr val="00B0F0"/>
                </a:solidFill>
                <a:latin typeface="Calibri" panose="020F0502020204030204" pitchFamily="34" charset="0"/>
                <a:cs typeface="Calibri" panose="020F0502020204030204" pitchFamily="34" charset="0"/>
              </a:rPr>
              <a:t>    by manually.</a:t>
            </a:r>
          </a:p>
          <a:p>
            <a:endParaRPr lang="en-US" sz="2600" b="1" dirty="0">
              <a:solidFill>
                <a:srgbClr val="00B0F0"/>
              </a:solidFill>
              <a:latin typeface="Calibri" panose="020F0502020204030204" pitchFamily="34" charset="0"/>
              <a:cs typeface="Calibri" panose="020F0502020204030204" pitchFamily="34" charset="0"/>
            </a:endParaRPr>
          </a:p>
          <a:p>
            <a:r>
              <a:rPr lang="en-US" sz="2600" b="1" dirty="0" smtClean="0">
                <a:solidFill>
                  <a:srgbClr val="00B0F0"/>
                </a:solidFill>
                <a:latin typeface="Calibri" panose="020F0502020204030204" pitchFamily="34" charset="0"/>
                <a:cs typeface="Calibri" panose="020F0502020204030204" pitchFamily="34" charset="0"/>
              </a:rPr>
              <a:t>The </a:t>
            </a:r>
            <a:r>
              <a:rPr lang="en-US" sz="2600" b="1" dirty="0">
                <a:solidFill>
                  <a:srgbClr val="00B0F0"/>
                </a:solidFill>
                <a:latin typeface="Calibri" panose="020F0502020204030204" pitchFamily="34" charset="0"/>
                <a:cs typeface="Calibri" panose="020F0502020204030204" pitchFamily="34" charset="0"/>
              </a:rPr>
              <a:t>following company has now been gradually </a:t>
            </a:r>
            <a:r>
              <a:rPr lang="en-US" sz="2600" b="1" dirty="0" smtClean="0">
                <a:solidFill>
                  <a:srgbClr val="00B0F0"/>
                </a:solidFill>
                <a:latin typeface="Calibri" panose="020F0502020204030204" pitchFamily="34" charset="0"/>
                <a:cs typeface="Calibri" panose="020F0502020204030204" pitchFamily="34" charset="0"/>
              </a:rPr>
              <a:t>expanded.</a:t>
            </a:r>
          </a:p>
          <a:p>
            <a:endParaRPr lang="en-US" sz="2600" b="1" dirty="0" smtClean="0">
              <a:solidFill>
                <a:srgbClr val="00B0F0"/>
              </a:solidFill>
              <a:latin typeface="Calibri" panose="020F0502020204030204" pitchFamily="34" charset="0"/>
              <a:cs typeface="Calibri" panose="020F0502020204030204" pitchFamily="34" charset="0"/>
            </a:endParaRPr>
          </a:p>
          <a:p>
            <a:pPr marL="114300" indent="0">
              <a:buNone/>
            </a:pPr>
            <a:r>
              <a:rPr lang="en-US" sz="2000" b="1" dirty="0">
                <a:solidFill>
                  <a:srgbClr val="00B0F0"/>
                </a:solidFill>
                <a:latin typeface="Calibri" panose="020F0502020204030204" pitchFamily="34" charset="0"/>
                <a:cs typeface="Calibri" panose="020F0502020204030204" pitchFamily="34" charset="0"/>
              </a:rPr>
              <a:t/>
            </a:r>
            <a:br>
              <a:rPr lang="en-US" sz="2000" b="1" dirty="0">
                <a:solidFill>
                  <a:srgbClr val="00B0F0"/>
                </a:solidFill>
                <a:latin typeface="Calibri" panose="020F0502020204030204" pitchFamily="34" charset="0"/>
                <a:cs typeface="Calibri" panose="020F0502020204030204" pitchFamily="34" charset="0"/>
              </a:rPr>
            </a:br>
            <a:endParaRPr sz="2000" b="1" i="1" dirty="0">
              <a:solidFill>
                <a:srgbClr val="00B0F0"/>
              </a:solidFill>
              <a:latin typeface="Calibri" panose="020F0502020204030204" pitchFamily="34" charset="0"/>
              <a:ea typeface="Times New Roman"/>
              <a:cs typeface="Calibri" panose="020F0502020204030204" pitchFamily="34" charset="0"/>
              <a:sym typeface="Times New Roman"/>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0">
                                            <p:txEl>
                                              <p:pRg st="0" end="0"/>
                                            </p:txEl>
                                          </p:spTgt>
                                        </p:tgtEl>
                                        <p:attrNameLst>
                                          <p:attrName>style.visibility</p:attrName>
                                        </p:attrNameLst>
                                      </p:cBhvr>
                                      <p:to>
                                        <p:strVal val="visible"/>
                                      </p:to>
                                    </p:set>
                                    <p:animEffect transition="in" filter="fade">
                                      <p:cBhvr>
                                        <p:cTn id="12" dur="2000"/>
                                        <p:tgtEl>
                                          <p:spTgt spid="7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0">
                                            <p:txEl>
                                              <p:pRg st="2" end="2"/>
                                            </p:txEl>
                                          </p:spTgt>
                                        </p:tgtEl>
                                        <p:attrNameLst>
                                          <p:attrName>style.visibility</p:attrName>
                                        </p:attrNameLst>
                                      </p:cBhvr>
                                      <p:to>
                                        <p:strVal val="visible"/>
                                      </p:to>
                                    </p:set>
                                    <p:animEffect transition="in" filter="fade">
                                      <p:cBhvr>
                                        <p:cTn id="17" dur="2000"/>
                                        <p:tgtEl>
                                          <p:spTgt spid="70">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0">
                                            <p:txEl>
                                              <p:pRg st="3" end="3"/>
                                            </p:txEl>
                                          </p:spTgt>
                                        </p:tgtEl>
                                        <p:attrNameLst>
                                          <p:attrName>style.visibility</p:attrName>
                                        </p:attrNameLst>
                                      </p:cBhvr>
                                      <p:to>
                                        <p:strVal val="visible"/>
                                      </p:to>
                                    </p:set>
                                    <p:animEffect transition="in" filter="fade">
                                      <p:cBhvr>
                                        <p:cTn id="20" dur="2000"/>
                                        <p:tgtEl>
                                          <p:spTgt spid="70">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0">
                                            <p:txEl>
                                              <p:pRg st="4" end="4"/>
                                            </p:txEl>
                                          </p:spTgt>
                                        </p:tgtEl>
                                        <p:attrNameLst>
                                          <p:attrName>style.visibility</p:attrName>
                                        </p:attrNameLst>
                                      </p:cBhvr>
                                      <p:to>
                                        <p:strVal val="visible"/>
                                      </p:to>
                                    </p:set>
                                    <p:animEffect transition="in" filter="fade">
                                      <p:cBhvr>
                                        <p:cTn id="23" dur="2000"/>
                                        <p:tgtEl>
                                          <p:spTgt spid="70">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0">
                                            <p:txEl>
                                              <p:pRg st="6" end="6"/>
                                            </p:txEl>
                                          </p:spTgt>
                                        </p:tgtEl>
                                        <p:attrNameLst>
                                          <p:attrName>style.visibility</p:attrName>
                                        </p:attrNameLst>
                                      </p:cBhvr>
                                      <p:to>
                                        <p:strVal val="visible"/>
                                      </p:to>
                                    </p:set>
                                    <p:animEffect transition="in" filter="fade">
                                      <p:cBhvr>
                                        <p:cTn id="28" dur="2000"/>
                                        <p:tgtEl>
                                          <p:spTgt spid="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4" name="Rounded Rectangle 3"/>
          <p:cNvSpPr/>
          <p:nvPr/>
        </p:nvSpPr>
        <p:spPr>
          <a:xfrm>
            <a:off x="2840362" y="2249714"/>
            <a:ext cx="6122565" cy="116883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2" name="Shape 212"/>
          <p:cNvSpPr txBox="1">
            <a:spLocks noGrp="1"/>
          </p:cNvSpPr>
          <p:nvPr>
            <p:ph type="title"/>
          </p:nvPr>
        </p:nvSpPr>
        <p:spPr>
          <a:xfrm>
            <a:off x="311700" y="-62973"/>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600"/>
              </a:spcAft>
              <a:buClr>
                <a:schemeClr val="dk1"/>
              </a:buClr>
              <a:buSzPts val="1100"/>
              <a:buFont typeface="Arial"/>
              <a:buNone/>
            </a:pPr>
            <a:r>
              <a:rPr lang="en" sz="3600" b="1" dirty="0" smtClean="0">
                <a:solidFill>
                  <a:schemeClr val="accent5">
                    <a:lumMod val="75000"/>
                  </a:schemeClr>
                </a:solidFill>
                <a:latin typeface="Calibri" panose="020F0502020204030204" pitchFamily="34" charset="0"/>
                <a:cs typeface="Calibri" panose="020F0502020204030204" pitchFamily="34" charset="0"/>
              </a:rPr>
              <a:t>Tools and Technologies we used</a:t>
            </a:r>
            <a:endParaRPr sz="3600" b="1" dirty="0">
              <a:solidFill>
                <a:schemeClr val="accent5">
                  <a:lumMod val="75000"/>
                </a:schemeClr>
              </a:solidFill>
              <a:latin typeface="Calibri" panose="020F0502020204030204" pitchFamily="34" charset="0"/>
              <a:cs typeface="Calibri" panose="020F0502020204030204" pitchFamily="34" charset="0"/>
            </a:endParaRPr>
          </a:p>
        </p:txBody>
      </p:sp>
      <p:sp>
        <p:nvSpPr>
          <p:cNvPr id="213" name="Shape 213"/>
          <p:cNvSpPr txBox="1">
            <a:spLocks noGrp="1"/>
          </p:cNvSpPr>
          <p:nvPr>
            <p:ph type="body" idx="1"/>
          </p:nvPr>
        </p:nvSpPr>
        <p:spPr>
          <a:xfrm>
            <a:off x="311700" y="760590"/>
            <a:ext cx="8520600" cy="438290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b="1" dirty="0" smtClean="0">
                <a:solidFill>
                  <a:schemeClr val="accent5"/>
                </a:solidFill>
                <a:latin typeface="Calibri" panose="020F0502020204030204" pitchFamily="34" charset="0"/>
                <a:cs typeface="Calibri" panose="020F0502020204030204" pitchFamily="34" charset="0"/>
              </a:rPr>
              <a:t>Tools</a:t>
            </a:r>
          </a:p>
          <a:p>
            <a:pPr marL="0" indent="0">
              <a:buNone/>
            </a:pPr>
            <a:r>
              <a:rPr lang="en-US" b="1" dirty="0">
                <a:solidFill>
                  <a:srgbClr val="00B0F0"/>
                </a:solidFill>
                <a:latin typeface="Calibri" panose="020F0502020204030204" pitchFamily="34" charset="0"/>
                <a:ea typeface="Times New Roman"/>
                <a:cs typeface="Calibri" panose="020F0502020204030204" pitchFamily="34" charset="0"/>
                <a:sym typeface="Times New Roman"/>
              </a:rPr>
              <a:t> </a:t>
            </a:r>
            <a:r>
              <a:rPr lang="en-US" b="1" dirty="0" smtClean="0">
                <a:solidFill>
                  <a:srgbClr val="00B0F0"/>
                </a:solidFill>
                <a:latin typeface="Calibri" panose="020F0502020204030204" pitchFamily="34" charset="0"/>
                <a:ea typeface="Times New Roman"/>
                <a:cs typeface="Calibri" panose="020F0502020204030204" pitchFamily="34" charset="0"/>
                <a:sym typeface="Times New Roman"/>
              </a:rPr>
              <a:t>                                                                  </a:t>
            </a:r>
            <a:endParaRPr lang="en-US" b="1" dirty="0">
              <a:solidFill>
                <a:srgbClr val="00B0F0"/>
              </a:solidFill>
              <a:latin typeface="Calibri" panose="020F0502020204030204" pitchFamily="34" charset="0"/>
              <a:ea typeface="Times New Roman"/>
              <a:cs typeface="Calibri" panose="020F0502020204030204" pitchFamily="34" charset="0"/>
              <a:sym typeface="Times New Roman"/>
            </a:endParaRPr>
          </a:p>
          <a:p>
            <a:pPr marL="0" indent="0">
              <a:buNone/>
            </a:pPr>
            <a:endParaRPr lang="en" dirty="0" smtClean="0">
              <a:latin typeface="Calibri" panose="020F0502020204030204" pitchFamily="34" charset="0"/>
              <a:cs typeface="Calibri" panose="020F0502020204030204" pitchFamily="34" charset="0"/>
            </a:endParaRPr>
          </a:p>
          <a:p>
            <a:pPr marL="0" lvl="0" indent="0" rtl="0">
              <a:spcBef>
                <a:spcPts val="1600"/>
              </a:spcBef>
              <a:spcAft>
                <a:spcPts val="0"/>
              </a:spcAft>
              <a:buNone/>
            </a:pPr>
            <a:endParaRPr lang="en" sz="2300" b="1" dirty="0">
              <a:solidFill>
                <a:schemeClr val="accent5"/>
              </a:solidFill>
              <a:latin typeface="Calibri" panose="020F0502020204030204" pitchFamily="34" charset="0"/>
              <a:cs typeface="Calibri" panose="020F0502020204030204" pitchFamily="34" charset="0"/>
            </a:endParaRPr>
          </a:p>
          <a:p>
            <a:pPr marL="0" lvl="0" indent="0" rtl="0">
              <a:spcBef>
                <a:spcPts val="1600"/>
              </a:spcBef>
              <a:spcAft>
                <a:spcPts val="0"/>
              </a:spcAft>
              <a:buNone/>
            </a:pPr>
            <a:r>
              <a:rPr lang="en" sz="2300" b="1" dirty="0" smtClean="0">
                <a:solidFill>
                  <a:schemeClr val="accent5"/>
                </a:solidFill>
                <a:latin typeface="Calibri" panose="020F0502020204030204" pitchFamily="34" charset="0"/>
                <a:cs typeface="Calibri" panose="020F0502020204030204" pitchFamily="34" charset="0"/>
              </a:rPr>
              <a:t>Technologies </a:t>
            </a:r>
            <a:endParaRPr sz="2300" b="1" dirty="0" smtClean="0">
              <a:solidFill>
                <a:schemeClr val="accent5"/>
              </a:solidFill>
              <a:latin typeface="Calibri" panose="020F0502020204030204" pitchFamily="34" charset="0"/>
              <a:cs typeface="Calibri" panose="020F0502020204030204" pitchFamily="34" charset="0"/>
            </a:endParaRPr>
          </a:p>
          <a:p>
            <a:pPr marL="596900" lvl="0" indent="0" rtl="0">
              <a:spcBef>
                <a:spcPts val="1600"/>
              </a:spcBef>
              <a:spcAft>
                <a:spcPts val="0"/>
              </a:spcAft>
              <a:buClr>
                <a:schemeClr val="dk1"/>
              </a:buClr>
              <a:buSzPts val="1400"/>
              <a:buNone/>
            </a:pPr>
            <a:endParaRPr b="1" dirty="0">
              <a:solidFill>
                <a:srgbClr val="00B0F0"/>
              </a:solidFill>
              <a:latin typeface="Calibri" panose="020F0502020204030204" pitchFamily="34" charset="0"/>
              <a:ea typeface="Times New Roman"/>
              <a:cs typeface="Calibri" panose="020F0502020204030204" pitchFamily="34" charset="0"/>
              <a:sym typeface="Times New Roman"/>
            </a:endParaRPr>
          </a:p>
        </p:txBody>
      </p:sp>
      <p:sp>
        <p:nvSpPr>
          <p:cNvPr id="2" name="TextBox 1"/>
          <p:cNvSpPr txBox="1"/>
          <p:nvPr/>
        </p:nvSpPr>
        <p:spPr>
          <a:xfrm>
            <a:off x="856343" y="1467670"/>
            <a:ext cx="1853392" cy="923330"/>
          </a:xfrm>
          <a:prstGeom prst="rect">
            <a:avLst/>
          </a:prstGeom>
          <a:noFill/>
        </p:spPr>
        <p:txBody>
          <a:bodyPr wrap="none" rtlCol="0">
            <a:spAutoFit/>
          </a:bodyPr>
          <a:lstStyle/>
          <a:p>
            <a:pPr marL="285750" indent="-285750">
              <a:buFont typeface="Arial" panose="020B0604020202020204" pitchFamily="34" charset="0"/>
              <a:buChar char="•"/>
            </a:pPr>
            <a:r>
              <a:rPr lang="en-US" sz="1800" b="1" dirty="0" smtClean="0">
                <a:solidFill>
                  <a:srgbClr val="00B0F0"/>
                </a:solidFill>
                <a:latin typeface="Calibri" panose="020F0502020204030204" pitchFamily="34" charset="0"/>
                <a:cs typeface="Calibri" panose="020F0502020204030204" pitchFamily="34" charset="0"/>
              </a:rPr>
              <a:t>Eclipse IDE</a:t>
            </a:r>
          </a:p>
          <a:p>
            <a:pPr marL="285750" indent="-285750">
              <a:buFont typeface="Arial" panose="020B0604020202020204" pitchFamily="34" charset="0"/>
              <a:buChar char="•"/>
            </a:pPr>
            <a:r>
              <a:rPr lang="en-US" sz="1800" b="1" dirty="0" smtClean="0">
                <a:solidFill>
                  <a:srgbClr val="00B0F0"/>
                </a:solidFill>
                <a:latin typeface="Calibri" panose="020F0502020204030204" pitchFamily="34" charset="0"/>
                <a:cs typeface="Calibri" panose="020F0502020204030204" pitchFamily="34" charset="0"/>
              </a:rPr>
              <a:t>XAMPP Server</a:t>
            </a:r>
          </a:p>
          <a:p>
            <a:pPr marL="285750" indent="-285750">
              <a:buFont typeface="Arial" panose="020B0604020202020204" pitchFamily="34" charset="0"/>
              <a:buChar char="•"/>
            </a:pPr>
            <a:r>
              <a:rPr lang="en-US" sz="1800" b="1" dirty="0" smtClean="0">
                <a:solidFill>
                  <a:srgbClr val="00B0F0"/>
                </a:solidFill>
                <a:latin typeface="Calibri" panose="020F0502020204030204" pitchFamily="34" charset="0"/>
                <a:cs typeface="Calibri" panose="020F0502020204030204" pitchFamily="34" charset="0"/>
              </a:rPr>
              <a:t>JAVA libraries</a:t>
            </a:r>
            <a:endParaRPr lang="en-US" sz="1800" b="1" dirty="0">
              <a:solidFill>
                <a:srgbClr val="00B0F0"/>
              </a:solidFill>
              <a:latin typeface="Calibri" panose="020F0502020204030204" pitchFamily="34" charset="0"/>
              <a:cs typeface="Calibri" panose="020F0502020204030204" pitchFamily="34" charset="0"/>
            </a:endParaRPr>
          </a:p>
        </p:txBody>
      </p:sp>
      <p:sp>
        <p:nvSpPr>
          <p:cNvPr id="5" name="TextBox 4"/>
          <p:cNvSpPr txBox="1"/>
          <p:nvPr/>
        </p:nvSpPr>
        <p:spPr>
          <a:xfrm>
            <a:off x="1095829" y="3463384"/>
            <a:ext cx="2122697" cy="1200329"/>
          </a:xfrm>
          <a:prstGeom prst="rect">
            <a:avLst/>
          </a:prstGeom>
          <a:noFill/>
        </p:spPr>
        <p:txBody>
          <a:bodyPr wrap="none" rtlCol="0">
            <a:spAutoFit/>
          </a:bodyPr>
          <a:lstStyle/>
          <a:p>
            <a:pPr marL="285750" indent="-285750">
              <a:buFont typeface="Arial" panose="020B0604020202020204" pitchFamily="34" charset="0"/>
              <a:buChar char="•"/>
            </a:pPr>
            <a:r>
              <a:rPr lang="en-US" sz="1800" b="1" dirty="0" smtClean="0">
                <a:solidFill>
                  <a:srgbClr val="00B0F0"/>
                </a:solidFill>
                <a:latin typeface="Calibri" panose="020F0502020204030204" pitchFamily="34" charset="0"/>
                <a:cs typeface="Calibri" panose="020F0502020204030204" pitchFamily="34" charset="0"/>
              </a:rPr>
              <a:t>Java</a:t>
            </a:r>
          </a:p>
          <a:p>
            <a:pPr marL="285750" indent="-285750">
              <a:buFont typeface="Arial" panose="020B0604020202020204" pitchFamily="34" charset="0"/>
              <a:buChar char="•"/>
            </a:pPr>
            <a:r>
              <a:rPr lang="en-US" sz="1800" b="1" dirty="0" smtClean="0">
                <a:solidFill>
                  <a:srgbClr val="00B0F0"/>
                </a:solidFill>
                <a:latin typeface="Calibri" panose="020F0502020204030204" pitchFamily="34" charset="0"/>
                <a:cs typeface="Calibri" panose="020F0502020204030204" pitchFamily="34" charset="0"/>
              </a:rPr>
              <a:t>Java Frameworks</a:t>
            </a:r>
          </a:p>
          <a:p>
            <a:pPr marL="285750" indent="-285750">
              <a:buFont typeface="Arial" panose="020B0604020202020204" pitchFamily="34" charset="0"/>
              <a:buChar char="•"/>
            </a:pPr>
            <a:r>
              <a:rPr lang="en-US" sz="1800" b="1" dirty="0" err="1" smtClean="0">
                <a:solidFill>
                  <a:srgbClr val="00B0F0"/>
                </a:solidFill>
                <a:latin typeface="Calibri" panose="020F0502020204030204" pitchFamily="34" charset="0"/>
                <a:cs typeface="Calibri" panose="020F0502020204030204" pitchFamily="34" charset="0"/>
              </a:rPr>
              <a:t>Mysql</a:t>
            </a:r>
            <a:endParaRPr lang="en-US" sz="1800" b="1" dirty="0" smtClean="0">
              <a:solidFill>
                <a:srgbClr val="00B0F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b="1" dirty="0" err="1" smtClean="0">
                <a:solidFill>
                  <a:srgbClr val="00B0F0"/>
                </a:solidFill>
                <a:latin typeface="Calibri" panose="020F0502020204030204" pitchFamily="34" charset="0"/>
                <a:cs typeface="Calibri" panose="020F0502020204030204" pitchFamily="34" charset="0"/>
              </a:rPr>
              <a:t>Sql</a:t>
            </a:r>
            <a:endParaRPr lang="en-US" sz="1800" b="1" dirty="0">
              <a:solidFill>
                <a:srgbClr val="00B0F0"/>
              </a:solidFill>
              <a:latin typeface="Calibri" panose="020F0502020204030204" pitchFamily="34" charset="0"/>
              <a:cs typeface="Calibri" panose="020F0502020204030204" pitchFamily="34" charset="0"/>
            </a:endParaRPr>
          </a:p>
        </p:txBody>
      </p:sp>
      <p:sp>
        <p:nvSpPr>
          <p:cNvPr id="3" name="TextBox 2"/>
          <p:cNvSpPr txBox="1"/>
          <p:nvPr/>
        </p:nvSpPr>
        <p:spPr>
          <a:xfrm>
            <a:off x="2685310" y="2449056"/>
            <a:ext cx="6146234" cy="969496"/>
          </a:xfrm>
          <a:prstGeom prst="rect">
            <a:avLst/>
          </a:prstGeom>
          <a:noFill/>
        </p:spPr>
        <p:txBody>
          <a:bodyPr wrap="none" rtlCol="0">
            <a:spAutoFit/>
          </a:bodyPr>
          <a:lstStyle/>
          <a:p>
            <a:pPr algn="ctr"/>
            <a:r>
              <a:rPr lang="en-US" sz="1900" b="1" dirty="0" smtClean="0">
                <a:solidFill>
                  <a:schemeClr val="accent5"/>
                </a:solidFill>
                <a:latin typeface="Calibri" panose="020F0502020204030204" pitchFamily="34" charset="0"/>
                <a:cs typeface="Calibri" panose="020F0502020204030204" pitchFamily="34" charset="0"/>
              </a:rPr>
              <a:t> The </a:t>
            </a:r>
            <a:r>
              <a:rPr lang="en-US" sz="1900" b="1" dirty="0">
                <a:solidFill>
                  <a:schemeClr val="accent5"/>
                </a:solidFill>
                <a:latin typeface="Calibri" panose="020F0502020204030204" pitchFamily="34" charset="0"/>
                <a:cs typeface="Calibri" panose="020F0502020204030204" pitchFamily="34" charset="0"/>
              </a:rPr>
              <a:t>system is developed as standalone </a:t>
            </a:r>
            <a:r>
              <a:rPr lang="en-US" sz="1900" b="1" dirty="0" smtClean="0">
                <a:solidFill>
                  <a:schemeClr val="accent5"/>
                </a:solidFill>
                <a:latin typeface="Calibri" panose="020F0502020204030204" pitchFamily="34" charset="0"/>
                <a:cs typeface="Calibri" panose="020F0502020204030204" pitchFamily="34" charset="0"/>
              </a:rPr>
              <a:t>system,</a:t>
            </a:r>
          </a:p>
          <a:p>
            <a:pPr algn="ctr"/>
            <a:r>
              <a:rPr lang="en-US" sz="1900" b="1" dirty="0">
                <a:solidFill>
                  <a:schemeClr val="accent5"/>
                </a:solidFill>
                <a:latin typeface="Calibri" panose="020F0502020204030204" pitchFamily="34" charset="0"/>
                <a:cs typeface="Calibri" panose="020F0502020204030204" pitchFamily="34" charset="0"/>
              </a:rPr>
              <a:t> </a:t>
            </a:r>
            <a:r>
              <a:rPr lang="en-US" sz="1900" b="1" dirty="0" smtClean="0">
                <a:solidFill>
                  <a:schemeClr val="accent5"/>
                </a:solidFill>
                <a:latin typeface="Calibri" panose="020F0502020204030204" pitchFamily="34" charset="0"/>
                <a:cs typeface="Calibri" panose="020F0502020204030204" pitchFamily="34" charset="0"/>
              </a:rPr>
              <a:t>     </a:t>
            </a:r>
            <a:r>
              <a:rPr lang="en-US" sz="1900" b="1" dirty="0">
                <a:solidFill>
                  <a:schemeClr val="accent5"/>
                </a:solidFill>
                <a:latin typeface="Calibri" panose="020F0502020204030204" pitchFamily="34" charset="0"/>
                <a:cs typeface="Calibri" panose="020F0502020204030204" pitchFamily="34" charset="0"/>
              </a:rPr>
              <a:t>which is </a:t>
            </a:r>
            <a:r>
              <a:rPr lang="en-US" sz="1900" b="1" dirty="0" smtClean="0">
                <a:solidFill>
                  <a:schemeClr val="accent5"/>
                </a:solidFill>
                <a:latin typeface="Calibri" panose="020F0502020204030204" pitchFamily="34" charset="0"/>
                <a:cs typeface="Calibri" panose="020F0502020204030204" pitchFamily="34" charset="0"/>
              </a:rPr>
              <a:t>supposed to be deployed </a:t>
            </a:r>
            <a:r>
              <a:rPr lang="en-US" sz="1900" b="1" dirty="0">
                <a:solidFill>
                  <a:schemeClr val="accent5"/>
                </a:solidFill>
                <a:latin typeface="Calibri" panose="020F0502020204030204" pitchFamily="34" charset="0"/>
                <a:cs typeface="Calibri" panose="020F0502020204030204" pitchFamily="34" charset="0"/>
              </a:rPr>
              <a:t>on client’s computer.</a:t>
            </a:r>
          </a:p>
          <a:p>
            <a:pPr marL="285750" indent="-285750" algn="ctr">
              <a:buFont typeface="Arial" panose="020B0604020202020204" pitchFamily="34" charset="0"/>
              <a:buChar char="•"/>
            </a:pPr>
            <a:endParaRPr lang="en-US" sz="1900" b="1" dirty="0">
              <a:solidFill>
                <a:schemeClr val="accent5"/>
              </a:solidFill>
              <a:latin typeface="Calibri" panose="020F0502020204030204" pitchFamily="34" charset="0"/>
              <a:cs typeface="Calibri" panose="020F050202020403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2"/>
                                        </p:tgtEl>
                                        <p:attrNameLst>
                                          <p:attrName>style.visibility</p:attrName>
                                        </p:attrNameLst>
                                      </p:cBhvr>
                                      <p:to>
                                        <p:strVal val="visible"/>
                                      </p:to>
                                    </p:set>
                                    <p:animEffect transition="in" filter="fade">
                                      <p:cBhvr>
                                        <p:cTn id="7" dur="1000"/>
                                        <p:tgtEl>
                                          <p:spTgt spid="2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3">
                                            <p:txEl>
                                              <p:pRg st="0" end="0"/>
                                            </p:txEl>
                                          </p:spTgt>
                                        </p:tgtEl>
                                        <p:attrNameLst>
                                          <p:attrName>style.visibility</p:attrName>
                                        </p:attrNameLst>
                                      </p:cBhvr>
                                      <p:to>
                                        <p:strVal val="visible"/>
                                      </p:to>
                                    </p:set>
                                    <p:animEffect transition="in" filter="fade">
                                      <p:cBhvr>
                                        <p:cTn id="12" dur="1000"/>
                                        <p:tgtEl>
                                          <p:spTgt spid="213">
                                            <p:txEl>
                                              <p:pRg st="0" end="0"/>
                                            </p:txEl>
                                          </p:spTgt>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fade">
                                      <p:cBhvr>
                                        <p:cTn id="20" dur="1000"/>
                                        <p:tgtEl>
                                          <p:spTgt spid="2">
                                            <p:txEl>
                                              <p:pRg st="1" end="1"/>
                                            </p:txEl>
                                          </p:spTgt>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1000"/>
                                        <p:tgtEl>
                                          <p:spTgt spid="2">
                                            <p:txEl>
                                              <p:pRg st="2" end="2"/>
                                            </p:txEl>
                                          </p:spTgt>
                                        </p:tgtEl>
                                      </p:cBhvr>
                                    </p:animEffect>
                                  </p:childTnLst>
                                </p:cTn>
                              </p:par>
                            </p:childTnLst>
                          </p:cTn>
                        </p:par>
                        <p:par>
                          <p:cTn id="25" fill="hold">
                            <p:stCondLst>
                              <p:cond delay="4000"/>
                            </p:stCondLst>
                            <p:childTnLst>
                              <p:par>
                                <p:cTn id="26" presetID="10" presetClass="entr" presetSubtype="0" fill="hold" nodeType="afterEffect">
                                  <p:stCondLst>
                                    <p:cond delay="0"/>
                                  </p:stCondLst>
                                  <p:childTnLst>
                                    <p:set>
                                      <p:cBhvr>
                                        <p:cTn id="27" dur="1" fill="hold">
                                          <p:stCondLst>
                                            <p:cond delay="0"/>
                                          </p:stCondLst>
                                        </p:cTn>
                                        <p:tgtEl>
                                          <p:spTgt spid="213">
                                            <p:txEl>
                                              <p:pRg st="4" end="4"/>
                                            </p:txEl>
                                          </p:spTgt>
                                        </p:tgtEl>
                                        <p:attrNameLst>
                                          <p:attrName>style.visibility</p:attrName>
                                        </p:attrNameLst>
                                      </p:cBhvr>
                                      <p:to>
                                        <p:strVal val="visible"/>
                                      </p:to>
                                    </p:set>
                                    <p:animEffect transition="in" filter="fade">
                                      <p:cBhvr>
                                        <p:cTn id="28" dur="1000"/>
                                        <p:tgtEl>
                                          <p:spTgt spid="21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Effect transition="in" filter="fade">
                                      <p:cBhvr>
                                        <p:cTn id="33" dur="1000"/>
                                        <p:tgtEl>
                                          <p:spTgt spid="5">
                                            <p:txEl>
                                              <p:pRg st="0" end="0"/>
                                            </p:txEl>
                                          </p:spTgt>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fade">
                                      <p:cBhvr>
                                        <p:cTn id="37" dur="1000"/>
                                        <p:tgtEl>
                                          <p:spTgt spid="5">
                                            <p:txEl>
                                              <p:pRg st="1" end="1"/>
                                            </p:txEl>
                                          </p:spTgt>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animEffect transition="in" filter="fade">
                                      <p:cBhvr>
                                        <p:cTn id="41" dur="1000"/>
                                        <p:tgtEl>
                                          <p:spTgt spid="5">
                                            <p:txEl>
                                              <p:pRg st="2" end="2"/>
                                            </p:txEl>
                                          </p:spTgt>
                                        </p:tgtEl>
                                      </p:cBhvr>
                                    </p:animEffect>
                                  </p:childTnLst>
                                </p:cTn>
                              </p:par>
                            </p:childTnLst>
                          </p:cTn>
                        </p:par>
                        <p:par>
                          <p:cTn id="42" fill="hold">
                            <p:stCondLst>
                              <p:cond delay="3000"/>
                            </p:stCondLst>
                            <p:childTnLst>
                              <p:par>
                                <p:cTn id="43" presetID="10" presetClass="entr" presetSubtype="0" fill="hold" nodeType="after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animEffect transition="in" filter="fade">
                                      <p:cBhvr>
                                        <p:cTn id="45" dur="1000"/>
                                        <p:tgtEl>
                                          <p:spTgt spid="5">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2000"/>
                                        <p:tgtEl>
                                          <p:spTgt spid="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fade">
                                      <p:cBhvr>
                                        <p:cTn id="5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12"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aphicFrame>
        <p:nvGraphicFramePr>
          <p:cNvPr id="219" name="Shape 219"/>
          <p:cNvGraphicFramePr/>
          <p:nvPr>
            <p:extLst>
              <p:ext uri="{D42A27DB-BD31-4B8C-83A1-F6EECF244321}">
                <p14:modId xmlns:p14="http://schemas.microsoft.com/office/powerpoint/2010/main" val="2197423835"/>
              </p:ext>
            </p:extLst>
          </p:nvPr>
        </p:nvGraphicFramePr>
        <p:xfrm>
          <a:off x="400463" y="966150"/>
          <a:ext cx="8431825" cy="4021525"/>
        </p:xfrm>
        <a:graphic>
          <a:graphicData uri="http://schemas.openxmlformats.org/drawingml/2006/table">
            <a:tbl>
              <a:tblPr>
                <a:noFill/>
                <a:tableStyleId>{664EA298-8099-4EB3-9A6D-406DCB15BC43}</a:tableStyleId>
              </a:tblPr>
              <a:tblGrid>
                <a:gridCol w="3050850"/>
                <a:gridCol w="2546350"/>
                <a:gridCol w="2834625"/>
              </a:tblGrid>
              <a:tr h="446825">
                <a:tc>
                  <a:txBody>
                    <a:bodyPr/>
                    <a:lstStyle/>
                    <a:p>
                      <a:pPr marL="0" lvl="0" indent="0" algn="ctr" rtl="0">
                        <a:spcBef>
                          <a:spcPts val="0"/>
                        </a:spcBef>
                        <a:spcAft>
                          <a:spcPts val="0"/>
                        </a:spcAft>
                        <a:buNone/>
                      </a:pPr>
                      <a:r>
                        <a:rPr lang="en" sz="1600" b="1" dirty="0">
                          <a:solidFill>
                            <a:schemeClr val="accent5">
                              <a:lumMod val="75000"/>
                            </a:schemeClr>
                          </a:solidFill>
                          <a:latin typeface="Calibri" panose="020F0502020204030204" pitchFamily="34" charset="0"/>
                          <a:ea typeface="Times New Roman"/>
                          <a:cs typeface="Calibri" panose="020F0502020204030204" pitchFamily="34" charset="0"/>
                          <a:sym typeface="Times New Roman"/>
                        </a:rPr>
                        <a:t>Function</a:t>
                      </a:r>
                      <a:endParaRPr sz="1600" b="1" dirty="0">
                        <a:solidFill>
                          <a:schemeClr val="accent5">
                            <a:lumMod val="75000"/>
                          </a:schemeClr>
                        </a:solidFill>
                        <a:latin typeface="Calibri" panose="020F0502020204030204" pitchFamily="34" charset="0"/>
                        <a:ea typeface="Times New Roman"/>
                        <a:cs typeface="Calibri" panose="020F0502020204030204" pitchFamily="34" charset="0"/>
                        <a:sym typeface="Times New Roman"/>
                      </a:endParaRPr>
                    </a:p>
                  </a:txBody>
                  <a:tcPr marL="63500" marR="63500" marT="63500" marB="63500"/>
                </a:tc>
                <a:tc>
                  <a:txBody>
                    <a:bodyPr/>
                    <a:lstStyle/>
                    <a:p>
                      <a:pPr marL="0" lvl="0" indent="0" algn="ctr" rtl="0">
                        <a:spcBef>
                          <a:spcPts val="0"/>
                        </a:spcBef>
                        <a:spcAft>
                          <a:spcPts val="0"/>
                        </a:spcAft>
                        <a:buNone/>
                      </a:pPr>
                      <a:r>
                        <a:rPr lang="en" sz="1600" b="1" dirty="0">
                          <a:solidFill>
                            <a:schemeClr val="accent5">
                              <a:lumMod val="75000"/>
                            </a:schemeClr>
                          </a:solidFill>
                          <a:latin typeface="Calibri" panose="020F0502020204030204" pitchFamily="34" charset="0"/>
                          <a:ea typeface="Times New Roman"/>
                          <a:cs typeface="Calibri" panose="020F0502020204030204" pitchFamily="34" charset="0"/>
                          <a:sym typeface="Times New Roman"/>
                        </a:rPr>
                        <a:t>Registration No</a:t>
                      </a:r>
                      <a:endParaRPr sz="1600" b="1" dirty="0">
                        <a:solidFill>
                          <a:schemeClr val="accent5">
                            <a:lumMod val="75000"/>
                          </a:schemeClr>
                        </a:solidFill>
                        <a:latin typeface="Calibri" panose="020F0502020204030204" pitchFamily="34" charset="0"/>
                        <a:ea typeface="Times New Roman"/>
                        <a:cs typeface="Calibri" panose="020F0502020204030204" pitchFamily="34" charset="0"/>
                        <a:sym typeface="Times New Roman"/>
                      </a:endParaRPr>
                    </a:p>
                  </a:txBody>
                  <a:tcPr marL="63500" marR="63500" marT="63500" marB="63500"/>
                </a:tc>
                <a:tc>
                  <a:txBody>
                    <a:bodyPr/>
                    <a:lstStyle/>
                    <a:p>
                      <a:pPr marL="0" lvl="0" indent="0" algn="ctr" rtl="0">
                        <a:spcBef>
                          <a:spcPts val="0"/>
                        </a:spcBef>
                        <a:spcAft>
                          <a:spcPts val="0"/>
                        </a:spcAft>
                        <a:buNone/>
                      </a:pPr>
                      <a:r>
                        <a:rPr lang="en" sz="1600" b="1" dirty="0">
                          <a:solidFill>
                            <a:schemeClr val="accent5">
                              <a:lumMod val="75000"/>
                            </a:schemeClr>
                          </a:solidFill>
                          <a:latin typeface="Calibri" panose="020F0502020204030204" pitchFamily="34" charset="0"/>
                          <a:ea typeface="Times New Roman"/>
                          <a:cs typeface="Calibri" panose="020F0502020204030204" pitchFamily="34" charset="0"/>
                          <a:sym typeface="Times New Roman"/>
                        </a:rPr>
                        <a:t>Name</a:t>
                      </a:r>
                      <a:endParaRPr sz="1600" b="1" dirty="0">
                        <a:solidFill>
                          <a:schemeClr val="accent5">
                            <a:lumMod val="75000"/>
                          </a:schemeClr>
                        </a:solidFill>
                        <a:latin typeface="Calibri" panose="020F0502020204030204" pitchFamily="34" charset="0"/>
                        <a:ea typeface="Times New Roman"/>
                        <a:cs typeface="Calibri" panose="020F0502020204030204" pitchFamily="34" charset="0"/>
                        <a:sym typeface="Times New Roman"/>
                      </a:endParaRPr>
                    </a:p>
                  </a:txBody>
                  <a:tcPr marL="63500" marR="63500" marT="63500" marB="63500"/>
                </a:tc>
              </a:tr>
              <a:tr h="497425">
                <a:tc>
                  <a:txBody>
                    <a:bodyPr/>
                    <a:lstStyle/>
                    <a:p>
                      <a:pPr marL="0" lvl="0" indent="0" rtl="0">
                        <a:spcBef>
                          <a:spcPts val="0"/>
                        </a:spcBef>
                        <a:spcAft>
                          <a:spcPts val="0"/>
                        </a:spcAft>
                        <a:buNone/>
                      </a:pPr>
                      <a:r>
                        <a:rPr lang="en" sz="1400" b="1" dirty="0">
                          <a:solidFill>
                            <a:schemeClr val="accent5"/>
                          </a:solidFill>
                          <a:latin typeface="Calibri" panose="020F0502020204030204" pitchFamily="34" charset="0"/>
                          <a:ea typeface="Times New Roman"/>
                          <a:cs typeface="Calibri" panose="020F0502020204030204" pitchFamily="34" charset="0"/>
                          <a:sym typeface="Times New Roman"/>
                        </a:rPr>
                        <a:t>User Management</a:t>
                      </a:r>
                      <a:endParaRPr sz="1400" b="1" dirty="0">
                        <a:solidFill>
                          <a:schemeClr val="accent5"/>
                        </a:solidFill>
                        <a:latin typeface="Calibri" panose="020F0502020204030204" pitchFamily="34" charset="0"/>
                        <a:ea typeface="Times New Roman"/>
                        <a:cs typeface="Calibri" panose="020F0502020204030204" pitchFamily="34" charset="0"/>
                        <a:sym typeface="Times New Roman"/>
                      </a:endParaRPr>
                    </a:p>
                  </a:txBody>
                  <a:tcPr marL="63500" marR="63500" marT="63500" marB="63500"/>
                </a:tc>
                <a:tc>
                  <a:txBody>
                    <a:bodyPr/>
                    <a:lstStyle/>
                    <a:p>
                      <a:pPr marL="0" lvl="0" indent="0" rtl="0">
                        <a:spcBef>
                          <a:spcPts val="300"/>
                        </a:spcBef>
                        <a:spcAft>
                          <a:spcPts val="300"/>
                        </a:spcAft>
                        <a:buNone/>
                      </a:pPr>
                      <a:r>
                        <a:rPr lang="en" sz="1400" b="1" dirty="0" smtClean="0">
                          <a:solidFill>
                            <a:schemeClr val="accent5"/>
                          </a:solidFill>
                          <a:latin typeface="Calibri" panose="020F0502020204030204" pitchFamily="34" charset="0"/>
                          <a:ea typeface="Times New Roman"/>
                          <a:cs typeface="Calibri" panose="020F0502020204030204" pitchFamily="34" charset="0"/>
                          <a:sym typeface="Times New Roman"/>
                        </a:rPr>
                        <a:t>IT17042352</a:t>
                      </a:r>
                      <a:endParaRPr sz="1400" b="1" dirty="0">
                        <a:solidFill>
                          <a:schemeClr val="accent5"/>
                        </a:solidFill>
                        <a:latin typeface="Calibri" panose="020F0502020204030204" pitchFamily="34" charset="0"/>
                        <a:ea typeface="Times New Roman"/>
                        <a:cs typeface="Calibri" panose="020F0502020204030204" pitchFamily="34" charset="0"/>
                        <a:sym typeface="Times New Roman"/>
                      </a:endParaRPr>
                    </a:p>
                  </a:txBody>
                  <a:tcPr marL="63500" marR="63500" marT="63500" marB="63500">
                    <a:solidFill>
                      <a:srgbClr val="FFFFFF"/>
                    </a:solidFill>
                  </a:tcPr>
                </a:tc>
                <a:tc>
                  <a:txBody>
                    <a:bodyPr/>
                    <a:lstStyle/>
                    <a:p>
                      <a:pPr marL="0" lvl="0" indent="0" rtl="0">
                        <a:spcBef>
                          <a:spcPts val="300"/>
                        </a:spcBef>
                        <a:spcAft>
                          <a:spcPts val="300"/>
                        </a:spcAft>
                        <a:buNone/>
                      </a:pPr>
                      <a:r>
                        <a:rPr lang="en" sz="1400" b="1" dirty="0">
                          <a:solidFill>
                            <a:schemeClr val="accent5"/>
                          </a:solidFill>
                          <a:latin typeface="Calibri" panose="020F0502020204030204" pitchFamily="34" charset="0"/>
                          <a:ea typeface="Times New Roman"/>
                          <a:cs typeface="Calibri" panose="020F0502020204030204" pitchFamily="34" charset="0"/>
                          <a:sym typeface="Times New Roman"/>
                        </a:rPr>
                        <a:t>P.P.G.S.H.A.Guruge</a:t>
                      </a:r>
                      <a:endParaRPr sz="1400" b="1" dirty="0">
                        <a:solidFill>
                          <a:schemeClr val="accent5"/>
                        </a:solidFill>
                        <a:latin typeface="Calibri" panose="020F0502020204030204" pitchFamily="34" charset="0"/>
                        <a:ea typeface="Times New Roman"/>
                        <a:cs typeface="Calibri" panose="020F0502020204030204" pitchFamily="34" charset="0"/>
                        <a:sym typeface="Times New Roman"/>
                      </a:endParaRPr>
                    </a:p>
                  </a:txBody>
                  <a:tcPr marL="63500" marR="63500" marT="63500" marB="63500">
                    <a:solidFill>
                      <a:srgbClr val="FFFFFF"/>
                    </a:solidFill>
                  </a:tcPr>
                </a:tc>
              </a:tr>
              <a:tr h="497425">
                <a:tc>
                  <a:txBody>
                    <a:bodyPr/>
                    <a:lstStyle/>
                    <a:p>
                      <a:pPr marL="0" lvl="0" indent="0" rtl="0">
                        <a:spcBef>
                          <a:spcPts val="0"/>
                        </a:spcBef>
                        <a:spcAft>
                          <a:spcPts val="0"/>
                        </a:spcAft>
                        <a:buNone/>
                      </a:pPr>
                      <a:r>
                        <a:rPr lang="en" sz="1400" b="1" dirty="0">
                          <a:solidFill>
                            <a:schemeClr val="accent5"/>
                          </a:solidFill>
                          <a:latin typeface="Calibri" panose="020F0502020204030204" pitchFamily="34" charset="0"/>
                          <a:ea typeface="Times New Roman"/>
                          <a:cs typeface="Calibri" panose="020F0502020204030204" pitchFamily="34" charset="0"/>
                          <a:sym typeface="Times New Roman"/>
                        </a:rPr>
                        <a:t>Stock Management, User login</a:t>
                      </a:r>
                      <a:endParaRPr sz="1400" b="1" dirty="0">
                        <a:solidFill>
                          <a:schemeClr val="accent5"/>
                        </a:solidFill>
                        <a:latin typeface="Calibri" panose="020F0502020204030204" pitchFamily="34" charset="0"/>
                        <a:ea typeface="Times New Roman"/>
                        <a:cs typeface="Calibri" panose="020F0502020204030204" pitchFamily="34" charset="0"/>
                        <a:sym typeface="Times New Roman"/>
                      </a:endParaRPr>
                    </a:p>
                  </a:txBody>
                  <a:tcPr marL="63500" marR="63500" marT="63500" marB="63500"/>
                </a:tc>
                <a:tc>
                  <a:txBody>
                    <a:bodyPr/>
                    <a:lstStyle/>
                    <a:p>
                      <a:pPr marL="0" lvl="0" indent="0" rtl="0">
                        <a:spcBef>
                          <a:spcPts val="300"/>
                        </a:spcBef>
                        <a:spcAft>
                          <a:spcPts val="300"/>
                        </a:spcAft>
                        <a:buNone/>
                      </a:pPr>
                      <a:r>
                        <a:rPr lang="en" sz="1400" b="1" dirty="0">
                          <a:solidFill>
                            <a:schemeClr val="accent5"/>
                          </a:solidFill>
                          <a:latin typeface="Calibri" panose="020F0502020204030204" pitchFamily="34" charset="0"/>
                          <a:ea typeface="Times New Roman"/>
                          <a:cs typeface="Calibri" panose="020F0502020204030204" pitchFamily="34" charset="0"/>
                          <a:sym typeface="Times New Roman"/>
                        </a:rPr>
                        <a:t>IT17052498</a:t>
                      </a:r>
                      <a:endParaRPr sz="1400" b="1" dirty="0">
                        <a:solidFill>
                          <a:schemeClr val="accent5"/>
                        </a:solidFill>
                        <a:latin typeface="Calibri" panose="020F0502020204030204" pitchFamily="34" charset="0"/>
                        <a:ea typeface="Times New Roman"/>
                        <a:cs typeface="Calibri" panose="020F0502020204030204" pitchFamily="34" charset="0"/>
                        <a:sym typeface="Times New Roman"/>
                      </a:endParaRPr>
                    </a:p>
                  </a:txBody>
                  <a:tcPr marL="63500" marR="63500" marT="63500" marB="63500">
                    <a:lnB w="9525" cap="flat" cmpd="sng">
                      <a:solidFill>
                        <a:srgbClr val="000000"/>
                      </a:solidFill>
                      <a:prstDash val="solid"/>
                      <a:round/>
                      <a:headEnd type="none" w="sm" len="sm"/>
                      <a:tailEnd type="none" w="sm" len="sm"/>
                    </a:lnB>
                  </a:tcPr>
                </a:tc>
                <a:tc>
                  <a:txBody>
                    <a:bodyPr/>
                    <a:lstStyle/>
                    <a:p>
                      <a:pPr marL="0" lvl="0" indent="0" rtl="0">
                        <a:spcBef>
                          <a:spcPts val="300"/>
                        </a:spcBef>
                        <a:spcAft>
                          <a:spcPts val="300"/>
                        </a:spcAft>
                        <a:buNone/>
                      </a:pPr>
                      <a:r>
                        <a:rPr lang="en" sz="1400" b="1">
                          <a:solidFill>
                            <a:schemeClr val="accent5"/>
                          </a:solidFill>
                          <a:latin typeface="Calibri" panose="020F0502020204030204" pitchFamily="34" charset="0"/>
                          <a:ea typeface="Times New Roman"/>
                          <a:cs typeface="Calibri" panose="020F0502020204030204" pitchFamily="34" charset="0"/>
                          <a:sym typeface="Times New Roman"/>
                        </a:rPr>
                        <a:t>Jayawardena J.K.S.L</a:t>
                      </a:r>
                      <a:endParaRPr sz="1400" b="1">
                        <a:solidFill>
                          <a:schemeClr val="accent5"/>
                        </a:solidFill>
                        <a:latin typeface="Calibri" panose="020F0502020204030204" pitchFamily="34" charset="0"/>
                        <a:ea typeface="Times New Roman"/>
                        <a:cs typeface="Calibri" panose="020F0502020204030204" pitchFamily="34" charset="0"/>
                        <a:sym typeface="Times New Roman"/>
                      </a:endParaRPr>
                    </a:p>
                  </a:txBody>
                  <a:tcPr marL="63500" marR="63500" marT="63500" marB="63500">
                    <a:lnB w="9525" cap="flat" cmpd="sng">
                      <a:solidFill>
                        <a:srgbClr val="000000"/>
                      </a:solidFill>
                      <a:prstDash val="solid"/>
                      <a:round/>
                      <a:headEnd type="none" w="sm" len="sm"/>
                      <a:tailEnd type="none" w="sm" len="sm"/>
                    </a:lnB>
                  </a:tcPr>
                </a:tc>
              </a:tr>
              <a:tr h="396250">
                <a:tc>
                  <a:txBody>
                    <a:bodyPr/>
                    <a:lstStyle/>
                    <a:p>
                      <a:pPr marL="0" lvl="0" indent="0" rtl="0">
                        <a:spcBef>
                          <a:spcPts val="0"/>
                        </a:spcBef>
                        <a:spcAft>
                          <a:spcPts val="0"/>
                        </a:spcAft>
                        <a:buNone/>
                      </a:pPr>
                      <a:r>
                        <a:rPr lang="en" sz="1400" b="1" dirty="0">
                          <a:solidFill>
                            <a:schemeClr val="accent5"/>
                          </a:solidFill>
                          <a:latin typeface="Calibri" panose="020F0502020204030204" pitchFamily="34" charset="0"/>
                          <a:ea typeface="Times New Roman"/>
                          <a:cs typeface="Calibri" panose="020F0502020204030204" pitchFamily="34" charset="0"/>
                          <a:sym typeface="Times New Roman"/>
                        </a:rPr>
                        <a:t>Product Management</a:t>
                      </a:r>
                      <a:endParaRPr sz="1400" b="1" dirty="0">
                        <a:solidFill>
                          <a:schemeClr val="accent5"/>
                        </a:solidFill>
                        <a:latin typeface="Calibri" panose="020F0502020204030204" pitchFamily="34" charset="0"/>
                        <a:ea typeface="Times New Roman"/>
                        <a:cs typeface="Calibri" panose="020F0502020204030204" pitchFamily="34" charset="0"/>
                        <a:sym typeface="Times New Roman"/>
                      </a:endParaRPr>
                    </a:p>
                  </a:txBody>
                  <a:tcPr marL="63500" marR="63500" marT="63500" marB="63500">
                    <a:lnR w="9525" cap="flat" cmpd="sng">
                      <a:solidFill>
                        <a:srgbClr val="000000"/>
                      </a:solidFill>
                      <a:prstDash val="solid"/>
                      <a:round/>
                      <a:headEnd type="none" w="sm" len="sm"/>
                      <a:tailEnd type="none" w="sm" len="sm"/>
                    </a:lnR>
                  </a:tcPr>
                </a:tc>
                <a:tc>
                  <a:txBody>
                    <a:bodyPr/>
                    <a:lstStyle/>
                    <a:p>
                      <a:pPr marL="0" lvl="0" indent="0" rtl="0">
                        <a:lnSpc>
                          <a:spcPct val="115000"/>
                        </a:lnSpc>
                        <a:spcBef>
                          <a:spcPts val="0"/>
                        </a:spcBef>
                        <a:spcAft>
                          <a:spcPts val="0"/>
                        </a:spcAft>
                        <a:buNone/>
                      </a:pPr>
                      <a:r>
                        <a:rPr lang="en" sz="1400" b="1" dirty="0">
                          <a:solidFill>
                            <a:schemeClr val="accent5"/>
                          </a:solidFill>
                          <a:latin typeface="Calibri" panose="020F0502020204030204" pitchFamily="34" charset="0"/>
                          <a:ea typeface="Times New Roman"/>
                          <a:cs typeface="Calibri" panose="020F0502020204030204" pitchFamily="34" charset="0"/>
                          <a:sym typeface="Times New Roman"/>
                        </a:rPr>
                        <a:t> IT17048088</a:t>
                      </a:r>
                      <a:endParaRPr sz="1400" b="1" dirty="0">
                        <a:solidFill>
                          <a:schemeClr val="accent5"/>
                        </a:solidFill>
                        <a:latin typeface="Calibri" panose="020F0502020204030204" pitchFamily="34" charset="0"/>
                        <a:ea typeface="Times New Roman"/>
                        <a:cs typeface="Calibri" panose="020F0502020204030204" pitchFamily="34" charset="0"/>
                        <a:sym typeface="Times New Roman"/>
                      </a:endParaRPr>
                    </a:p>
                  </a:txBody>
                  <a:tcPr marL="25400" marR="2540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sz="1400" b="1">
                          <a:solidFill>
                            <a:schemeClr val="accent5"/>
                          </a:solidFill>
                          <a:latin typeface="Calibri" panose="020F0502020204030204" pitchFamily="34" charset="0"/>
                          <a:ea typeface="Times New Roman"/>
                          <a:cs typeface="Calibri" panose="020F0502020204030204" pitchFamily="34" charset="0"/>
                          <a:sym typeface="Times New Roman"/>
                        </a:rPr>
                        <a:t> Nirathanka O.R.M</a:t>
                      </a:r>
                      <a:endParaRPr sz="1400" b="1">
                        <a:solidFill>
                          <a:schemeClr val="accent5"/>
                        </a:solidFill>
                        <a:latin typeface="Calibri" panose="020F0502020204030204" pitchFamily="34" charset="0"/>
                        <a:ea typeface="Times New Roman"/>
                        <a:cs typeface="Calibri" panose="020F0502020204030204" pitchFamily="34" charset="0"/>
                        <a:sym typeface="Times New Roman"/>
                      </a:endParaRPr>
                    </a:p>
                  </a:txBody>
                  <a:tcPr marL="25400" marR="2540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6250">
                <a:tc>
                  <a:txBody>
                    <a:bodyPr/>
                    <a:lstStyle/>
                    <a:p>
                      <a:pPr marL="0" lvl="0" indent="0" rtl="0">
                        <a:spcBef>
                          <a:spcPts val="0"/>
                        </a:spcBef>
                        <a:spcAft>
                          <a:spcPts val="0"/>
                        </a:spcAft>
                        <a:buNone/>
                      </a:pPr>
                      <a:r>
                        <a:rPr lang="en" sz="1400" b="1">
                          <a:solidFill>
                            <a:schemeClr val="accent5"/>
                          </a:solidFill>
                          <a:latin typeface="Calibri" panose="020F0502020204030204" pitchFamily="34" charset="0"/>
                          <a:ea typeface="Times New Roman"/>
                          <a:cs typeface="Calibri" panose="020F0502020204030204" pitchFamily="34" charset="0"/>
                          <a:sym typeface="Times New Roman"/>
                        </a:rPr>
                        <a:t>Sales Management</a:t>
                      </a:r>
                      <a:endParaRPr sz="1400" b="1">
                        <a:solidFill>
                          <a:schemeClr val="accent5"/>
                        </a:solidFill>
                        <a:latin typeface="Calibri" panose="020F0502020204030204" pitchFamily="34" charset="0"/>
                        <a:ea typeface="Times New Roman"/>
                        <a:cs typeface="Calibri" panose="020F0502020204030204" pitchFamily="34" charset="0"/>
                        <a:sym typeface="Times New Roman"/>
                      </a:endParaRPr>
                    </a:p>
                  </a:txBody>
                  <a:tcPr marL="63500" marR="63500" marT="63500" marB="63500">
                    <a:lnR w="9525" cap="flat" cmpd="sng">
                      <a:solidFill>
                        <a:srgbClr val="000000"/>
                      </a:solidFill>
                      <a:prstDash val="solid"/>
                      <a:round/>
                      <a:headEnd type="none" w="sm" len="sm"/>
                      <a:tailEnd type="none" w="sm" len="sm"/>
                    </a:lnR>
                  </a:tcPr>
                </a:tc>
                <a:tc>
                  <a:txBody>
                    <a:bodyPr/>
                    <a:lstStyle/>
                    <a:p>
                      <a:pPr marL="0" lvl="0" indent="0" rtl="0">
                        <a:lnSpc>
                          <a:spcPct val="115000"/>
                        </a:lnSpc>
                        <a:spcBef>
                          <a:spcPts val="0"/>
                        </a:spcBef>
                        <a:spcAft>
                          <a:spcPts val="0"/>
                        </a:spcAft>
                        <a:buNone/>
                      </a:pPr>
                      <a:r>
                        <a:rPr lang="en" sz="1400" b="1" dirty="0">
                          <a:solidFill>
                            <a:schemeClr val="accent5"/>
                          </a:solidFill>
                          <a:latin typeface="Calibri" panose="020F0502020204030204" pitchFamily="34" charset="0"/>
                          <a:ea typeface="Times New Roman"/>
                          <a:cs typeface="Calibri" panose="020F0502020204030204" pitchFamily="34" charset="0"/>
                          <a:sym typeface="Times New Roman"/>
                        </a:rPr>
                        <a:t> IT17051644</a:t>
                      </a:r>
                      <a:endParaRPr sz="1400" b="1" dirty="0">
                        <a:solidFill>
                          <a:schemeClr val="accent5"/>
                        </a:solidFill>
                        <a:latin typeface="Calibri" panose="020F0502020204030204" pitchFamily="34" charset="0"/>
                        <a:ea typeface="Times New Roman"/>
                        <a:cs typeface="Calibri" panose="020F0502020204030204" pitchFamily="34" charset="0"/>
                        <a:sym typeface="Times New Roman"/>
                      </a:endParaRPr>
                    </a:p>
                  </a:txBody>
                  <a:tcPr marL="25400" marR="2540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sz="1400" b="1">
                          <a:solidFill>
                            <a:schemeClr val="accent5"/>
                          </a:solidFill>
                          <a:latin typeface="Calibri" panose="020F0502020204030204" pitchFamily="34" charset="0"/>
                          <a:ea typeface="Times New Roman"/>
                          <a:cs typeface="Calibri" panose="020F0502020204030204" pitchFamily="34" charset="0"/>
                          <a:sym typeface="Times New Roman"/>
                        </a:rPr>
                        <a:t> Illandara T.S</a:t>
                      </a:r>
                      <a:endParaRPr sz="1400" b="1">
                        <a:solidFill>
                          <a:schemeClr val="accent5"/>
                        </a:solidFill>
                        <a:latin typeface="Calibri" panose="020F0502020204030204" pitchFamily="34" charset="0"/>
                        <a:ea typeface="Times New Roman"/>
                        <a:cs typeface="Calibri" panose="020F0502020204030204" pitchFamily="34" charset="0"/>
                        <a:sym typeface="Times New Roman"/>
                      </a:endParaRPr>
                    </a:p>
                  </a:txBody>
                  <a:tcPr marL="25400" marR="2540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6250">
                <a:tc>
                  <a:txBody>
                    <a:bodyPr/>
                    <a:lstStyle/>
                    <a:p>
                      <a:pPr marL="0" lvl="0" indent="0" rtl="0">
                        <a:spcBef>
                          <a:spcPts val="0"/>
                        </a:spcBef>
                        <a:spcAft>
                          <a:spcPts val="0"/>
                        </a:spcAft>
                        <a:buNone/>
                      </a:pPr>
                      <a:r>
                        <a:rPr lang="en" sz="1400" b="1">
                          <a:solidFill>
                            <a:schemeClr val="accent5"/>
                          </a:solidFill>
                          <a:latin typeface="Calibri" panose="020F0502020204030204" pitchFamily="34" charset="0"/>
                          <a:ea typeface="Times New Roman"/>
                          <a:cs typeface="Calibri" panose="020F0502020204030204" pitchFamily="34" charset="0"/>
                          <a:sym typeface="Times New Roman"/>
                        </a:rPr>
                        <a:t>Employee Salary Management</a:t>
                      </a:r>
                      <a:endParaRPr sz="1400" b="1">
                        <a:solidFill>
                          <a:schemeClr val="accent5"/>
                        </a:solidFill>
                        <a:latin typeface="Calibri" panose="020F0502020204030204" pitchFamily="34" charset="0"/>
                        <a:ea typeface="Times New Roman"/>
                        <a:cs typeface="Calibri" panose="020F0502020204030204" pitchFamily="34" charset="0"/>
                        <a:sym typeface="Times New Roman"/>
                      </a:endParaRPr>
                    </a:p>
                  </a:txBody>
                  <a:tcPr marL="63500" marR="63500" marT="63500" marB="63500">
                    <a:lnR w="9525" cap="flat" cmpd="sng">
                      <a:solidFill>
                        <a:srgbClr val="000000"/>
                      </a:solidFill>
                      <a:prstDash val="solid"/>
                      <a:round/>
                      <a:headEnd type="none" w="sm" len="sm"/>
                      <a:tailEnd type="none" w="sm" len="sm"/>
                    </a:lnR>
                  </a:tcPr>
                </a:tc>
                <a:tc>
                  <a:txBody>
                    <a:bodyPr/>
                    <a:lstStyle/>
                    <a:p>
                      <a:pPr marL="0" lvl="0" indent="0" rtl="0">
                        <a:lnSpc>
                          <a:spcPct val="115000"/>
                        </a:lnSpc>
                        <a:spcBef>
                          <a:spcPts val="0"/>
                        </a:spcBef>
                        <a:spcAft>
                          <a:spcPts val="0"/>
                        </a:spcAft>
                        <a:buNone/>
                      </a:pPr>
                      <a:r>
                        <a:rPr lang="en" sz="1400" b="1" dirty="0">
                          <a:solidFill>
                            <a:schemeClr val="accent5"/>
                          </a:solidFill>
                          <a:latin typeface="Calibri" panose="020F0502020204030204" pitchFamily="34" charset="0"/>
                          <a:ea typeface="Times New Roman"/>
                          <a:cs typeface="Calibri" panose="020F0502020204030204" pitchFamily="34" charset="0"/>
                          <a:sym typeface="Times New Roman"/>
                        </a:rPr>
                        <a:t> IT17024464</a:t>
                      </a:r>
                      <a:endParaRPr sz="1400" b="1" dirty="0">
                        <a:solidFill>
                          <a:schemeClr val="accent5"/>
                        </a:solidFill>
                        <a:latin typeface="Calibri" panose="020F0502020204030204" pitchFamily="34" charset="0"/>
                        <a:ea typeface="Times New Roman"/>
                        <a:cs typeface="Calibri" panose="020F0502020204030204" pitchFamily="34" charset="0"/>
                        <a:sym typeface="Times New Roman"/>
                      </a:endParaRPr>
                    </a:p>
                  </a:txBody>
                  <a:tcPr marL="25400" marR="2540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sz="1400" b="1" dirty="0">
                          <a:solidFill>
                            <a:schemeClr val="accent5"/>
                          </a:solidFill>
                          <a:latin typeface="Calibri" panose="020F0502020204030204" pitchFamily="34" charset="0"/>
                          <a:ea typeface="Times New Roman"/>
                          <a:cs typeface="Calibri" panose="020F0502020204030204" pitchFamily="34" charset="0"/>
                          <a:sym typeface="Times New Roman"/>
                        </a:rPr>
                        <a:t> Perera D.J.R</a:t>
                      </a:r>
                      <a:endParaRPr sz="1400" b="1" dirty="0">
                        <a:solidFill>
                          <a:schemeClr val="accent5"/>
                        </a:solidFill>
                        <a:latin typeface="Calibri" panose="020F0502020204030204" pitchFamily="34" charset="0"/>
                        <a:ea typeface="Times New Roman"/>
                        <a:cs typeface="Calibri" panose="020F0502020204030204" pitchFamily="34" charset="0"/>
                        <a:sym typeface="Times New Roman"/>
                      </a:endParaRPr>
                    </a:p>
                  </a:txBody>
                  <a:tcPr marL="25400" marR="2540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6250">
                <a:tc>
                  <a:txBody>
                    <a:bodyPr/>
                    <a:lstStyle/>
                    <a:p>
                      <a:pPr marL="0" lvl="0" indent="0" rtl="0">
                        <a:spcBef>
                          <a:spcPts val="0"/>
                        </a:spcBef>
                        <a:spcAft>
                          <a:spcPts val="0"/>
                        </a:spcAft>
                        <a:buNone/>
                      </a:pPr>
                      <a:r>
                        <a:rPr lang="en" sz="1400" b="1">
                          <a:solidFill>
                            <a:schemeClr val="accent5"/>
                          </a:solidFill>
                          <a:latin typeface="Calibri" panose="020F0502020204030204" pitchFamily="34" charset="0"/>
                          <a:ea typeface="Times New Roman"/>
                          <a:cs typeface="Calibri" panose="020F0502020204030204" pitchFamily="34" charset="0"/>
                          <a:sym typeface="Times New Roman"/>
                        </a:rPr>
                        <a:t>Employee Management</a:t>
                      </a:r>
                      <a:endParaRPr sz="1400" b="1">
                        <a:solidFill>
                          <a:schemeClr val="accent5"/>
                        </a:solidFill>
                        <a:latin typeface="Calibri" panose="020F0502020204030204" pitchFamily="34" charset="0"/>
                        <a:ea typeface="Times New Roman"/>
                        <a:cs typeface="Calibri" panose="020F0502020204030204" pitchFamily="34" charset="0"/>
                        <a:sym typeface="Times New Roman"/>
                      </a:endParaRPr>
                    </a:p>
                  </a:txBody>
                  <a:tcPr marL="63500" marR="63500" marT="63500" marB="63500">
                    <a:lnR w="9525" cap="flat" cmpd="sng">
                      <a:solidFill>
                        <a:srgbClr val="000000"/>
                      </a:solidFill>
                      <a:prstDash val="solid"/>
                      <a:round/>
                      <a:headEnd type="none" w="sm" len="sm"/>
                      <a:tailEnd type="none" w="sm" len="sm"/>
                    </a:lnR>
                  </a:tcPr>
                </a:tc>
                <a:tc>
                  <a:txBody>
                    <a:bodyPr/>
                    <a:lstStyle/>
                    <a:p>
                      <a:pPr marL="0" lvl="0" indent="0" rtl="0">
                        <a:lnSpc>
                          <a:spcPct val="115000"/>
                        </a:lnSpc>
                        <a:spcBef>
                          <a:spcPts val="0"/>
                        </a:spcBef>
                        <a:spcAft>
                          <a:spcPts val="0"/>
                        </a:spcAft>
                        <a:buNone/>
                      </a:pPr>
                      <a:r>
                        <a:rPr lang="en" sz="1400" b="1" dirty="0">
                          <a:solidFill>
                            <a:schemeClr val="accent5"/>
                          </a:solidFill>
                          <a:latin typeface="Calibri" panose="020F0502020204030204" pitchFamily="34" charset="0"/>
                          <a:ea typeface="Times New Roman"/>
                          <a:cs typeface="Calibri" panose="020F0502020204030204" pitchFamily="34" charset="0"/>
                          <a:sym typeface="Times New Roman"/>
                        </a:rPr>
                        <a:t> IT16037816</a:t>
                      </a:r>
                      <a:endParaRPr sz="1400" b="1" dirty="0">
                        <a:solidFill>
                          <a:schemeClr val="accent5"/>
                        </a:solidFill>
                        <a:latin typeface="Calibri" panose="020F0502020204030204" pitchFamily="34" charset="0"/>
                        <a:ea typeface="Times New Roman"/>
                        <a:cs typeface="Calibri" panose="020F0502020204030204" pitchFamily="34" charset="0"/>
                        <a:sym typeface="Times New Roman"/>
                      </a:endParaRPr>
                    </a:p>
                  </a:txBody>
                  <a:tcPr marL="25400" marR="2540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sz="1400" b="1" dirty="0">
                          <a:solidFill>
                            <a:schemeClr val="accent5"/>
                          </a:solidFill>
                          <a:latin typeface="Calibri" panose="020F0502020204030204" pitchFamily="34" charset="0"/>
                          <a:ea typeface="Times New Roman"/>
                          <a:cs typeface="Calibri" panose="020F0502020204030204" pitchFamily="34" charset="0"/>
                          <a:sym typeface="Times New Roman"/>
                        </a:rPr>
                        <a:t> Weerasooriya M.N.H</a:t>
                      </a:r>
                      <a:endParaRPr sz="1400" b="1" dirty="0">
                        <a:solidFill>
                          <a:schemeClr val="accent5"/>
                        </a:solidFill>
                        <a:latin typeface="Calibri" panose="020F0502020204030204" pitchFamily="34" charset="0"/>
                        <a:ea typeface="Times New Roman"/>
                        <a:cs typeface="Calibri" panose="020F0502020204030204" pitchFamily="34" charset="0"/>
                        <a:sym typeface="Times New Roman"/>
                      </a:endParaRPr>
                    </a:p>
                  </a:txBody>
                  <a:tcPr marL="25400" marR="2540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97425">
                <a:tc>
                  <a:txBody>
                    <a:bodyPr/>
                    <a:lstStyle/>
                    <a:p>
                      <a:pPr marL="0" lvl="0" indent="0" rtl="0">
                        <a:spcBef>
                          <a:spcPts val="300"/>
                        </a:spcBef>
                        <a:spcAft>
                          <a:spcPts val="300"/>
                        </a:spcAft>
                        <a:buNone/>
                      </a:pPr>
                      <a:r>
                        <a:rPr lang="en" sz="1400" b="1">
                          <a:solidFill>
                            <a:schemeClr val="accent5"/>
                          </a:solidFill>
                          <a:latin typeface="Calibri" panose="020F0502020204030204" pitchFamily="34" charset="0"/>
                          <a:ea typeface="Times New Roman"/>
                          <a:cs typeface="Calibri" panose="020F0502020204030204" pitchFamily="34" charset="0"/>
                          <a:sym typeface="Times New Roman"/>
                        </a:rPr>
                        <a:t>Supplier Information Management</a:t>
                      </a:r>
                      <a:endParaRPr sz="1400" b="1" u="sng">
                        <a:solidFill>
                          <a:schemeClr val="accent5"/>
                        </a:solidFill>
                        <a:latin typeface="Calibri" panose="020F0502020204030204" pitchFamily="34" charset="0"/>
                        <a:ea typeface="Times New Roman"/>
                        <a:cs typeface="Calibri" panose="020F0502020204030204" pitchFamily="34" charset="0"/>
                        <a:sym typeface="Times New Roman"/>
                      </a:endParaRPr>
                    </a:p>
                  </a:txBody>
                  <a:tcPr marL="63500" marR="63500" marT="63500" marB="63500">
                    <a:lnR w="9525" cap="flat" cmpd="sng">
                      <a:solidFill>
                        <a:srgbClr val="000000"/>
                      </a:solidFill>
                      <a:prstDash val="solid"/>
                      <a:round/>
                      <a:headEnd type="none" w="sm" len="sm"/>
                      <a:tailEnd type="none" w="sm" len="sm"/>
                    </a:lnR>
                  </a:tcPr>
                </a:tc>
                <a:tc>
                  <a:txBody>
                    <a:bodyPr/>
                    <a:lstStyle/>
                    <a:p>
                      <a:pPr marL="0" lvl="0" indent="0" rtl="0">
                        <a:lnSpc>
                          <a:spcPct val="115000"/>
                        </a:lnSpc>
                        <a:spcBef>
                          <a:spcPts val="0"/>
                        </a:spcBef>
                        <a:spcAft>
                          <a:spcPts val="0"/>
                        </a:spcAft>
                        <a:buNone/>
                      </a:pPr>
                      <a:r>
                        <a:rPr lang="en" sz="1400" b="1">
                          <a:solidFill>
                            <a:schemeClr val="accent5"/>
                          </a:solidFill>
                          <a:latin typeface="Calibri" panose="020F0502020204030204" pitchFamily="34" charset="0"/>
                          <a:ea typeface="Times New Roman"/>
                          <a:cs typeface="Calibri" panose="020F0502020204030204" pitchFamily="34" charset="0"/>
                          <a:sym typeface="Times New Roman"/>
                        </a:rPr>
                        <a:t> IT16003606</a:t>
                      </a:r>
                      <a:endParaRPr sz="1400" b="1">
                        <a:solidFill>
                          <a:schemeClr val="accent5"/>
                        </a:solidFill>
                        <a:latin typeface="Calibri" panose="020F0502020204030204" pitchFamily="34" charset="0"/>
                        <a:ea typeface="Times New Roman"/>
                        <a:cs typeface="Calibri" panose="020F0502020204030204" pitchFamily="34" charset="0"/>
                        <a:sym typeface="Times New Roman"/>
                      </a:endParaRPr>
                    </a:p>
                  </a:txBody>
                  <a:tcPr marL="25400" marR="2540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sz="1400" b="1" dirty="0">
                          <a:solidFill>
                            <a:schemeClr val="accent5"/>
                          </a:solidFill>
                          <a:latin typeface="Calibri" panose="020F0502020204030204" pitchFamily="34" charset="0"/>
                          <a:ea typeface="Times New Roman"/>
                          <a:cs typeface="Calibri" panose="020F0502020204030204" pitchFamily="34" charset="0"/>
                          <a:sym typeface="Times New Roman"/>
                        </a:rPr>
                        <a:t> Serasinghe N.H</a:t>
                      </a:r>
                      <a:endParaRPr sz="1400" b="1" dirty="0">
                        <a:solidFill>
                          <a:schemeClr val="accent5"/>
                        </a:solidFill>
                        <a:latin typeface="Calibri" panose="020F0502020204030204" pitchFamily="34" charset="0"/>
                        <a:ea typeface="Times New Roman"/>
                        <a:cs typeface="Calibri" panose="020F0502020204030204" pitchFamily="34" charset="0"/>
                        <a:sym typeface="Times New Roman"/>
                      </a:endParaRPr>
                    </a:p>
                  </a:txBody>
                  <a:tcPr marL="25400" marR="2540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97425">
                <a:tc>
                  <a:txBody>
                    <a:bodyPr/>
                    <a:lstStyle/>
                    <a:p>
                      <a:pPr marL="0" lvl="0" indent="0" rtl="0">
                        <a:spcBef>
                          <a:spcPts val="300"/>
                        </a:spcBef>
                        <a:spcAft>
                          <a:spcPts val="300"/>
                        </a:spcAft>
                        <a:buNone/>
                      </a:pPr>
                      <a:r>
                        <a:rPr lang="en" sz="1400" b="1">
                          <a:solidFill>
                            <a:schemeClr val="accent5"/>
                          </a:solidFill>
                          <a:latin typeface="Calibri" panose="020F0502020204030204" pitchFamily="34" charset="0"/>
                          <a:ea typeface="Times New Roman"/>
                          <a:cs typeface="Calibri" panose="020F0502020204030204" pitchFamily="34" charset="0"/>
                          <a:sym typeface="Times New Roman"/>
                        </a:rPr>
                        <a:t>Order Management</a:t>
                      </a:r>
                      <a:endParaRPr sz="1400" b="1" u="sng">
                        <a:solidFill>
                          <a:schemeClr val="accent5"/>
                        </a:solidFill>
                        <a:latin typeface="Calibri" panose="020F0502020204030204" pitchFamily="34" charset="0"/>
                        <a:ea typeface="Times New Roman"/>
                        <a:cs typeface="Calibri" panose="020F0502020204030204" pitchFamily="34" charset="0"/>
                        <a:sym typeface="Times New Roman"/>
                      </a:endParaRPr>
                    </a:p>
                  </a:txBody>
                  <a:tcPr marL="63500" marR="63500" marT="63500" marB="63500">
                    <a:lnR w="9525" cap="flat" cmpd="sng">
                      <a:solidFill>
                        <a:srgbClr val="000000"/>
                      </a:solidFill>
                      <a:prstDash val="solid"/>
                      <a:round/>
                      <a:headEnd type="none" w="sm" len="sm"/>
                      <a:tailEnd type="none" w="sm" len="sm"/>
                    </a:lnR>
                  </a:tcPr>
                </a:tc>
                <a:tc>
                  <a:txBody>
                    <a:bodyPr/>
                    <a:lstStyle/>
                    <a:p>
                      <a:pPr marL="0" lvl="0" indent="0" rtl="0">
                        <a:spcBef>
                          <a:spcPts val="300"/>
                        </a:spcBef>
                        <a:spcAft>
                          <a:spcPts val="300"/>
                        </a:spcAft>
                        <a:buNone/>
                      </a:pPr>
                      <a:r>
                        <a:rPr lang="en" sz="1400" b="1">
                          <a:solidFill>
                            <a:schemeClr val="accent5"/>
                          </a:solidFill>
                          <a:latin typeface="Calibri" panose="020F0502020204030204" pitchFamily="34" charset="0"/>
                          <a:ea typeface="Times New Roman"/>
                          <a:cs typeface="Calibri" panose="020F0502020204030204" pitchFamily="34" charset="0"/>
                          <a:sym typeface="Times New Roman"/>
                        </a:rPr>
                        <a:t>IT17028288</a:t>
                      </a:r>
                      <a:endParaRPr sz="1400" b="1">
                        <a:solidFill>
                          <a:schemeClr val="accent5"/>
                        </a:solidFill>
                        <a:latin typeface="Calibri" panose="020F0502020204030204" pitchFamily="34" charset="0"/>
                        <a:ea typeface="Times New Roman"/>
                        <a:cs typeface="Calibri" panose="020F0502020204030204" pitchFamily="34" charset="0"/>
                        <a:sym typeface="Times New Roman"/>
                      </a:endParaRPr>
                    </a:p>
                  </a:txBody>
                  <a:tcPr marL="25400" marR="2540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300"/>
                        </a:spcBef>
                        <a:spcAft>
                          <a:spcPts val="300"/>
                        </a:spcAft>
                        <a:buNone/>
                      </a:pPr>
                      <a:r>
                        <a:rPr lang="en" sz="1400" b="1" dirty="0">
                          <a:solidFill>
                            <a:schemeClr val="accent5"/>
                          </a:solidFill>
                          <a:latin typeface="Calibri" panose="020F0502020204030204" pitchFamily="34" charset="0"/>
                          <a:ea typeface="Times New Roman"/>
                          <a:cs typeface="Calibri" panose="020F0502020204030204" pitchFamily="34" charset="0"/>
                          <a:sym typeface="Times New Roman"/>
                        </a:rPr>
                        <a:t>Gunatileka B.R.I.S</a:t>
                      </a:r>
                      <a:endParaRPr sz="1400" b="1" dirty="0">
                        <a:solidFill>
                          <a:schemeClr val="accent5"/>
                        </a:solidFill>
                        <a:latin typeface="Calibri" panose="020F0502020204030204" pitchFamily="34" charset="0"/>
                        <a:ea typeface="Times New Roman"/>
                        <a:cs typeface="Calibri" panose="020F0502020204030204" pitchFamily="34" charset="0"/>
                        <a:sym typeface="Times New Roman"/>
                      </a:endParaRPr>
                    </a:p>
                  </a:txBody>
                  <a:tcPr marL="25400" marR="2540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2" name="Rectangle 1"/>
          <p:cNvSpPr/>
          <p:nvPr/>
        </p:nvSpPr>
        <p:spPr>
          <a:xfrm>
            <a:off x="3168513" y="197176"/>
            <a:ext cx="3182281" cy="461665"/>
          </a:xfrm>
          <a:prstGeom prst="rect">
            <a:avLst/>
          </a:prstGeom>
        </p:spPr>
        <p:txBody>
          <a:bodyPr wrap="none">
            <a:spAutoFit/>
          </a:bodyPr>
          <a:lstStyle/>
          <a:p>
            <a:pPr algn="ctr"/>
            <a:r>
              <a:rPr lang="en" sz="2400" b="1" dirty="0" smtClean="0">
                <a:solidFill>
                  <a:schemeClr val="accent5">
                    <a:lumMod val="75000"/>
                  </a:schemeClr>
                </a:solidFill>
                <a:latin typeface="Calibri" panose="020F0502020204030204" pitchFamily="34" charset="0"/>
                <a:cs typeface="Calibri" panose="020F0502020204030204" pitchFamily="34" charset="0"/>
              </a:rPr>
              <a:t>Work Breakdown Chart</a:t>
            </a:r>
            <a:endParaRPr lang="en-US" sz="24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9"/>
                                        </p:tgtEl>
                                        <p:attrNameLst>
                                          <p:attrName>style.visibility</p:attrName>
                                        </p:attrNameLst>
                                      </p:cBhvr>
                                      <p:to>
                                        <p:strVal val="visible"/>
                                      </p:to>
                                    </p:set>
                                    <p:animEffect transition="in" filter="fade">
                                      <p:cBhvr>
                                        <p:cTn id="11" dur="10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5" name="TextBox 4"/>
          <p:cNvSpPr txBox="1"/>
          <p:nvPr/>
        </p:nvSpPr>
        <p:spPr>
          <a:xfrm>
            <a:off x="1616529" y="3299214"/>
            <a:ext cx="6122189" cy="1107996"/>
          </a:xfrm>
          <a:prstGeom prst="rect">
            <a:avLst/>
          </a:prstGeom>
          <a:noFill/>
        </p:spPr>
        <p:txBody>
          <a:bodyPr wrap="none" rtlCol="0">
            <a:spAutoFit/>
          </a:bodyPr>
          <a:lstStyle/>
          <a:p>
            <a:r>
              <a:rPr lang="en-US" sz="6600" b="1" dirty="0" smtClean="0">
                <a:solidFill>
                  <a:schemeClr val="accent5">
                    <a:lumMod val="75000"/>
                  </a:schemeClr>
                </a:solidFill>
                <a:latin typeface="Calibri" panose="020F0502020204030204" pitchFamily="34" charset="0"/>
                <a:cs typeface="Calibri" panose="020F0502020204030204" pitchFamily="34" charset="0"/>
              </a:rPr>
              <a:t>Q &amp; A Session…..</a:t>
            </a:r>
            <a:endParaRPr lang="en-US" sz="6600" b="1" dirty="0">
              <a:solidFill>
                <a:schemeClr val="accent5">
                  <a:lumMod val="75000"/>
                </a:schemeClr>
              </a:solidFill>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3891" y="630695"/>
            <a:ext cx="3897734" cy="1883905"/>
          </a:xfrm>
          <a:prstGeom prst="rect">
            <a:avLst/>
          </a:prstGeom>
        </p:spPr>
      </p:pic>
      <p:sp>
        <p:nvSpPr>
          <p:cNvPr id="3" name="TextBox 2"/>
          <p:cNvSpPr txBox="1"/>
          <p:nvPr/>
        </p:nvSpPr>
        <p:spPr>
          <a:xfrm>
            <a:off x="1652814" y="3320983"/>
            <a:ext cx="6122189" cy="1107996"/>
          </a:xfrm>
          <a:prstGeom prst="rect">
            <a:avLst/>
          </a:prstGeom>
          <a:noFill/>
        </p:spPr>
        <p:txBody>
          <a:bodyPr wrap="none" rtlCol="0">
            <a:spAutoFit/>
          </a:bodyPr>
          <a:lstStyle/>
          <a:p>
            <a:r>
              <a:rPr lang="en-US" sz="6600" b="1" dirty="0" smtClean="0">
                <a:solidFill>
                  <a:srgbClr val="00B0F0"/>
                </a:solidFill>
                <a:latin typeface="Calibri" panose="020F0502020204030204" pitchFamily="34" charset="0"/>
                <a:cs typeface="Calibri" panose="020F0502020204030204" pitchFamily="34" charset="0"/>
              </a:rPr>
              <a:t>Q &amp; A Session…..</a:t>
            </a:r>
            <a:endParaRPr lang="en-US" sz="6600" b="1" dirty="0">
              <a:solidFill>
                <a:srgbClr val="00B0F0"/>
              </a:solidFill>
              <a:latin typeface="Calibri" panose="020F0502020204030204" pitchFamily="34" charset="0"/>
              <a:cs typeface="Calibri" panose="020F050202020403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childTnLst>
                                </p:cTn>
                              </p:par>
                            </p:childTnLst>
                          </p:cTn>
                        </p:par>
                        <p:par>
                          <p:cTn id="12" fill="hold">
                            <p:stCondLst>
                              <p:cond delay="4000"/>
                            </p:stCondLst>
                            <p:childTnLst>
                              <p:par>
                                <p:cTn id="13" presetID="10" presetClass="entr" presetSubtype="0" repeatCount="indefinite"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4" name="Rectangle 3"/>
          <p:cNvSpPr/>
          <p:nvPr/>
        </p:nvSpPr>
        <p:spPr>
          <a:xfrm>
            <a:off x="2782889" y="1409118"/>
            <a:ext cx="4350884" cy="1200329"/>
          </a:xfrm>
          <a:prstGeom prst="rect">
            <a:avLst/>
          </a:prstGeom>
        </p:spPr>
        <p:txBody>
          <a:bodyPr wrap="square">
            <a:spAutoFit/>
          </a:bodyPr>
          <a:lstStyle/>
          <a:p>
            <a:r>
              <a:rPr lang="en-US" sz="7200" b="1" dirty="0" smtClean="0">
                <a:solidFill>
                  <a:schemeClr val="accent5">
                    <a:lumMod val="75000"/>
                  </a:schemeClr>
                </a:solidFill>
                <a:latin typeface="Calibri" panose="020F0502020204030204" pitchFamily="34" charset="0"/>
                <a:cs typeface="Calibri" panose="020F0502020204030204" pitchFamily="34" charset="0"/>
              </a:rPr>
              <a:t>The END</a:t>
            </a:r>
            <a:endParaRPr lang="en-US" sz="7200" b="1" dirty="0">
              <a:solidFill>
                <a:schemeClr val="accent5">
                  <a:lumMod val="75000"/>
                </a:schemeClr>
              </a:solidFill>
              <a:latin typeface="Calibri" panose="020F0502020204030204" pitchFamily="34" charset="0"/>
              <a:cs typeface="Calibri" panose="020F0502020204030204" pitchFamily="34" charset="0"/>
            </a:endParaRPr>
          </a:p>
        </p:txBody>
      </p:sp>
      <p:sp>
        <p:nvSpPr>
          <p:cNvPr id="2" name="Rectangle 1"/>
          <p:cNvSpPr/>
          <p:nvPr/>
        </p:nvSpPr>
        <p:spPr>
          <a:xfrm>
            <a:off x="2732088" y="1387348"/>
            <a:ext cx="4350884" cy="1200329"/>
          </a:xfrm>
          <a:prstGeom prst="rect">
            <a:avLst/>
          </a:prstGeom>
        </p:spPr>
        <p:txBody>
          <a:bodyPr wrap="square">
            <a:spAutoFit/>
          </a:bodyPr>
          <a:lstStyle/>
          <a:p>
            <a:r>
              <a:rPr lang="en-US" sz="7200" b="1" dirty="0" smtClean="0">
                <a:solidFill>
                  <a:srgbClr val="00B0F0"/>
                </a:solidFill>
                <a:latin typeface="Calibri" panose="020F0502020204030204" pitchFamily="34" charset="0"/>
                <a:cs typeface="Calibri" panose="020F0502020204030204" pitchFamily="34" charset="0"/>
              </a:rPr>
              <a:t>The END</a:t>
            </a:r>
            <a:endParaRPr lang="en-US" sz="7200" b="1" dirty="0">
              <a:solidFill>
                <a:srgbClr val="00B0F0"/>
              </a:solidFill>
              <a:latin typeface="Calibri" panose="020F0502020204030204" pitchFamily="34" charset="0"/>
              <a:cs typeface="Calibri" panose="020F0502020204030204" pitchFamily="34" charset="0"/>
            </a:endParaRPr>
          </a:p>
        </p:txBody>
      </p:sp>
      <p:sp>
        <p:nvSpPr>
          <p:cNvPr id="5" name="Rectangle 4"/>
          <p:cNvSpPr/>
          <p:nvPr/>
        </p:nvSpPr>
        <p:spPr>
          <a:xfrm>
            <a:off x="2594202" y="2587677"/>
            <a:ext cx="5214483" cy="1015663"/>
          </a:xfrm>
          <a:prstGeom prst="rect">
            <a:avLst/>
          </a:prstGeom>
        </p:spPr>
        <p:txBody>
          <a:bodyPr wrap="square">
            <a:spAutoFit/>
          </a:bodyPr>
          <a:lstStyle/>
          <a:p>
            <a:r>
              <a:rPr lang="en-US" sz="6000" b="1" dirty="0" smtClean="0">
                <a:solidFill>
                  <a:srgbClr val="00B0F0"/>
                </a:solidFill>
                <a:latin typeface="Calibri" panose="020F0502020204030204" pitchFamily="34" charset="0"/>
                <a:cs typeface="Calibri" panose="020F0502020204030204" pitchFamily="34" charset="0"/>
              </a:rPr>
              <a:t>Thank You!</a:t>
            </a:r>
            <a:endParaRPr lang="en-US" sz="6000" b="1" dirty="0">
              <a:solidFill>
                <a:srgbClr val="00B0F0"/>
              </a:solidFill>
              <a:latin typeface="Calibri" panose="020F0502020204030204" pitchFamily="34" charset="0"/>
              <a:cs typeface="Calibri" panose="020F050202020403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266" y="3249680"/>
            <a:ext cx="4155468" cy="1731446"/>
          </a:xfrm>
          <a:prstGeom prst="rect">
            <a:avLst/>
          </a:prstGeom>
        </p:spPr>
      </p:pic>
      <p:sp>
        <p:nvSpPr>
          <p:cNvPr id="3" name="Text Placeholder 2"/>
          <p:cNvSpPr>
            <a:spLocks noGrp="1"/>
          </p:cNvSpPr>
          <p:nvPr>
            <p:ph type="body" idx="1"/>
          </p:nvPr>
        </p:nvSpPr>
        <p:spPr>
          <a:xfrm>
            <a:off x="311700" y="308225"/>
            <a:ext cx="8520600" cy="4260650"/>
          </a:xfrm>
        </p:spPr>
        <p:txBody>
          <a:bodyPr/>
          <a:lstStyle/>
          <a:p>
            <a:r>
              <a:rPr lang="en-US" sz="2600" b="1" dirty="0">
                <a:solidFill>
                  <a:srgbClr val="00B0F0"/>
                </a:solidFill>
                <a:latin typeface="Calibri" panose="020F0502020204030204" pitchFamily="34" charset="0"/>
                <a:cs typeface="Calibri" panose="020F0502020204030204" pitchFamily="34" charset="0"/>
              </a:rPr>
              <a:t>Company finds difficulty in handling their work manually. </a:t>
            </a:r>
          </a:p>
          <a:p>
            <a:endParaRPr lang="en-US" sz="2600" b="1" dirty="0" smtClean="0">
              <a:solidFill>
                <a:srgbClr val="00B0F0"/>
              </a:solidFill>
              <a:latin typeface="Calibri" panose="020F0502020204030204" pitchFamily="34" charset="0"/>
              <a:cs typeface="Calibri" panose="020F0502020204030204" pitchFamily="34" charset="0"/>
            </a:endParaRPr>
          </a:p>
          <a:p>
            <a:r>
              <a:rPr lang="en-US" sz="2600" b="1" dirty="0" smtClean="0">
                <a:solidFill>
                  <a:srgbClr val="00B0F0"/>
                </a:solidFill>
                <a:latin typeface="Calibri" panose="020F0502020204030204" pitchFamily="34" charset="0"/>
                <a:cs typeface="Calibri" panose="020F0502020204030204" pitchFamily="34" charset="0"/>
              </a:rPr>
              <a:t>The company have 4 sales reps. </a:t>
            </a:r>
          </a:p>
          <a:p>
            <a:endParaRPr lang="en-US" sz="2600" b="1" dirty="0">
              <a:solidFill>
                <a:srgbClr val="00B0F0"/>
              </a:solidFill>
              <a:latin typeface="Calibri" panose="020F0502020204030204" pitchFamily="34" charset="0"/>
              <a:cs typeface="Calibri" panose="020F0502020204030204" pitchFamily="34" charset="0"/>
            </a:endParaRPr>
          </a:p>
          <a:p>
            <a:r>
              <a:rPr lang="en-US" sz="2600" b="1" dirty="0" smtClean="0">
                <a:solidFill>
                  <a:srgbClr val="00B0F0"/>
                </a:solidFill>
                <a:latin typeface="Calibri" panose="020F0502020204030204" pitchFamily="34" charset="0"/>
                <a:cs typeface="Calibri" panose="020F0502020204030204" pitchFamily="34" charset="0"/>
              </a:rPr>
              <a:t>At the end of the day, the reps need to update the client (owner) with daily sales details.</a:t>
            </a:r>
            <a:endParaRPr lang="en-US" sz="2600" b="1" dirty="0">
              <a:solidFill>
                <a:srgbClr val="00B0F0"/>
              </a:solidFill>
              <a:latin typeface="Calibri" panose="020F0502020204030204" pitchFamily="34" charset="0"/>
              <a:cs typeface="Calibri" panose="020F0502020204030204" pitchFamily="34" charset="0"/>
            </a:endParaRPr>
          </a:p>
          <a:p>
            <a:endParaRPr lang="en-US" b="1" dirty="0">
              <a:solidFill>
                <a:srgbClr val="00B0F0"/>
              </a:solidFill>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3283838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272" y="126048"/>
            <a:ext cx="8520600" cy="572700"/>
          </a:xfrm>
        </p:spPr>
        <p:txBody>
          <a:bodyPr/>
          <a:lstStyle/>
          <a:p>
            <a:pPr algn="ctr"/>
            <a:r>
              <a:rPr lang="en" sz="3200" b="1" dirty="0" smtClean="0">
                <a:solidFill>
                  <a:schemeClr val="accent5">
                    <a:lumMod val="75000"/>
                  </a:schemeClr>
                </a:solidFill>
                <a:latin typeface="Calibri" panose="020F0502020204030204" pitchFamily="34" charset="0"/>
                <a:cs typeface="Calibri" panose="020F0502020204030204" pitchFamily="34" charset="0"/>
                <a:sym typeface="Pacifico"/>
              </a:rPr>
              <a:t>What do they need?</a:t>
            </a:r>
            <a:endParaRPr lang="en-US" sz="3200" b="1" dirty="0"/>
          </a:p>
        </p:txBody>
      </p:sp>
      <p:sp>
        <p:nvSpPr>
          <p:cNvPr id="3" name="Text Placeholder 2"/>
          <p:cNvSpPr>
            <a:spLocks noGrp="1"/>
          </p:cNvSpPr>
          <p:nvPr>
            <p:ph type="body" idx="1"/>
          </p:nvPr>
        </p:nvSpPr>
        <p:spPr>
          <a:xfrm>
            <a:off x="396760" y="805071"/>
            <a:ext cx="8520600" cy="4341084"/>
          </a:xfrm>
        </p:spPr>
        <p:txBody>
          <a:bodyPr/>
          <a:lstStyle/>
          <a:p>
            <a:pPr marL="114300" indent="0">
              <a:buNone/>
            </a:pPr>
            <a:r>
              <a:rPr lang="en-US" sz="2600" b="1" dirty="0">
                <a:solidFill>
                  <a:schemeClr val="accent5"/>
                </a:solidFill>
                <a:latin typeface="Calibri" panose="020F0502020204030204" pitchFamily="34" charset="0"/>
                <a:cs typeface="Calibri" panose="020F0502020204030204" pitchFamily="34" charset="0"/>
              </a:rPr>
              <a:t>In order to succeed with their expansion, </a:t>
            </a:r>
            <a:r>
              <a:rPr lang="en-US" sz="2600" b="1" dirty="0" err="1">
                <a:solidFill>
                  <a:schemeClr val="accent5"/>
                </a:solidFill>
                <a:latin typeface="Calibri" panose="020F0502020204030204" pitchFamily="34" charset="0"/>
                <a:cs typeface="Calibri" panose="020F0502020204030204" pitchFamily="34" charset="0"/>
              </a:rPr>
              <a:t>Orocare</a:t>
            </a:r>
            <a:r>
              <a:rPr lang="en-US" sz="2600" b="1" dirty="0">
                <a:solidFill>
                  <a:schemeClr val="accent5"/>
                </a:solidFill>
                <a:latin typeface="Calibri" panose="020F0502020204030204" pitchFamily="34" charset="0"/>
                <a:cs typeface="Calibri" panose="020F0502020204030204" pitchFamily="34" charset="0"/>
              </a:rPr>
              <a:t> is in a </a:t>
            </a:r>
            <a:r>
              <a:rPr lang="en-US" sz="2600" b="1">
                <a:solidFill>
                  <a:schemeClr val="accent5"/>
                </a:solidFill>
                <a:latin typeface="Calibri" panose="020F0502020204030204" pitchFamily="34" charset="0"/>
                <a:cs typeface="Calibri" panose="020F0502020204030204" pitchFamily="34" charset="0"/>
              </a:rPr>
              <a:t>need </a:t>
            </a:r>
            <a:r>
              <a:rPr lang="en-US" sz="2600" b="1" smtClean="0">
                <a:solidFill>
                  <a:schemeClr val="accent5"/>
                </a:solidFill>
                <a:latin typeface="Calibri" panose="020F0502020204030204" pitchFamily="34" charset="0"/>
                <a:cs typeface="Calibri" panose="020F0502020204030204" pitchFamily="34" charset="0"/>
              </a:rPr>
              <a:t>for an </a:t>
            </a:r>
            <a:r>
              <a:rPr lang="en-US" sz="2600" b="1" dirty="0">
                <a:solidFill>
                  <a:schemeClr val="accent5"/>
                </a:solidFill>
                <a:latin typeface="Calibri" panose="020F0502020204030204" pitchFamily="34" charset="0"/>
                <a:cs typeface="Calibri" panose="020F0502020204030204" pitchFamily="34" charset="0"/>
              </a:rPr>
              <a:t>automated system and is looking for IT services firm to perform the following</a:t>
            </a:r>
            <a:r>
              <a:rPr lang="en-US" sz="2600" b="1" dirty="0" smtClean="0">
                <a:solidFill>
                  <a:schemeClr val="accent5"/>
                </a:solidFill>
                <a:latin typeface="Calibri" panose="020F0502020204030204" pitchFamily="34" charset="0"/>
                <a:cs typeface="Calibri" panose="020F0502020204030204" pitchFamily="34" charset="0"/>
              </a:rPr>
              <a:t>:</a:t>
            </a:r>
          </a:p>
          <a:p>
            <a:pPr marL="114300" indent="0">
              <a:buNone/>
            </a:pPr>
            <a:endParaRPr lang="en-US" sz="2300" b="1" dirty="0">
              <a:solidFill>
                <a:schemeClr val="accent5"/>
              </a:solidFill>
              <a:latin typeface="Calibri" panose="020F0502020204030204" pitchFamily="34" charset="0"/>
              <a:cs typeface="Calibri" panose="020F0502020204030204" pitchFamily="34" charset="0"/>
            </a:endParaRPr>
          </a:p>
          <a:p>
            <a:pPr fontAlgn="base"/>
            <a:r>
              <a:rPr lang="en-US" sz="2600" b="1" dirty="0">
                <a:solidFill>
                  <a:srgbClr val="00B0F0"/>
                </a:solidFill>
                <a:latin typeface="Calibri" panose="020F0502020204030204" pitchFamily="34" charset="0"/>
                <a:cs typeface="Calibri" panose="020F0502020204030204" pitchFamily="34" charset="0"/>
              </a:rPr>
              <a:t>Automate company’s employees details</a:t>
            </a:r>
            <a:r>
              <a:rPr lang="en-US" sz="2600" b="1" dirty="0" smtClean="0">
                <a:solidFill>
                  <a:srgbClr val="00B0F0"/>
                </a:solidFill>
                <a:latin typeface="Calibri" panose="020F0502020204030204" pitchFamily="34" charset="0"/>
                <a:cs typeface="Calibri" panose="020F0502020204030204" pitchFamily="34" charset="0"/>
              </a:rPr>
              <a:t>.</a:t>
            </a:r>
          </a:p>
          <a:p>
            <a:pPr fontAlgn="base"/>
            <a:endParaRPr lang="en-US" sz="2600" b="1" dirty="0">
              <a:solidFill>
                <a:srgbClr val="00B0F0"/>
              </a:solidFill>
              <a:latin typeface="Calibri" panose="020F0502020204030204" pitchFamily="34" charset="0"/>
              <a:cs typeface="Calibri" panose="020F0502020204030204" pitchFamily="34" charset="0"/>
            </a:endParaRPr>
          </a:p>
          <a:p>
            <a:pPr fontAlgn="base"/>
            <a:r>
              <a:rPr lang="en-US" sz="2600" b="1" dirty="0">
                <a:solidFill>
                  <a:srgbClr val="00B0F0"/>
                </a:solidFill>
                <a:latin typeface="Calibri" panose="020F0502020204030204" pitchFamily="34" charset="0"/>
                <a:cs typeface="Calibri" panose="020F0502020204030204" pitchFamily="34" charset="0"/>
              </a:rPr>
              <a:t>Automate company’s products details</a:t>
            </a:r>
            <a:r>
              <a:rPr lang="en-US" sz="2600" b="1" dirty="0" smtClean="0">
                <a:solidFill>
                  <a:srgbClr val="00B0F0"/>
                </a:solidFill>
                <a:latin typeface="Calibri" panose="020F0502020204030204" pitchFamily="34" charset="0"/>
                <a:cs typeface="Calibri" panose="020F0502020204030204" pitchFamily="34" charset="0"/>
              </a:rPr>
              <a:t>.</a:t>
            </a:r>
          </a:p>
          <a:p>
            <a:pPr fontAlgn="base"/>
            <a:endParaRPr lang="en-US" sz="2600" b="1" dirty="0">
              <a:solidFill>
                <a:srgbClr val="00B0F0"/>
              </a:solidFill>
              <a:latin typeface="Calibri" panose="020F0502020204030204" pitchFamily="34" charset="0"/>
              <a:cs typeface="Calibri" panose="020F0502020204030204" pitchFamily="34" charset="0"/>
            </a:endParaRPr>
          </a:p>
          <a:p>
            <a:pPr fontAlgn="base"/>
            <a:r>
              <a:rPr lang="en-US" sz="2600" b="1" dirty="0">
                <a:solidFill>
                  <a:srgbClr val="00B0F0"/>
                </a:solidFill>
                <a:latin typeface="Calibri" panose="020F0502020204030204" pitchFamily="34" charset="0"/>
                <a:cs typeface="Calibri" panose="020F0502020204030204" pitchFamily="34" charset="0"/>
              </a:rPr>
              <a:t>Automate company’s suppliers details.</a:t>
            </a:r>
          </a:p>
          <a:p>
            <a:endParaRPr lang="en-US" sz="2300" b="1" dirty="0">
              <a:solidFill>
                <a:srgbClr val="00B0F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1509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3610" y="911270"/>
            <a:ext cx="3370390" cy="2100876"/>
          </a:xfrm>
          <a:prstGeom prst="rect">
            <a:avLst/>
          </a:prstGeom>
        </p:spPr>
      </p:pic>
      <p:sp>
        <p:nvSpPr>
          <p:cNvPr id="3" name="Text Placeholder 2"/>
          <p:cNvSpPr>
            <a:spLocks noGrp="1"/>
          </p:cNvSpPr>
          <p:nvPr>
            <p:ph type="body" idx="1"/>
          </p:nvPr>
        </p:nvSpPr>
        <p:spPr>
          <a:xfrm>
            <a:off x="0" y="0"/>
            <a:ext cx="8520600" cy="5252484"/>
          </a:xfrm>
        </p:spPr>
        <p:txBody>
          <a:bodyPr/>
          <a:lstStyle/>
          <a:p>
            <a:pPr fontAlgn="base"/>
            <a:r>
              <a:rPr lang="en-US" sz="2600" b="1" dirty="0">
                <a:solidFill>
                  <a:srgbClr val="00B0F0"/>
                </a:solidFill>
                <a:latin typeface="Calibri" panose="020F0502020204030204" pitchFamily="34" charset="0"/>
                <a:cs typeface="Calibri" panose="020F0502020204030204" pitchFamily="34" charset="0"/>
              </a:rPr>
              <a:t>Automate company’s stocks details</a:t>
            </a:r>
            <a:r>
              <a:rPr lang="en-US" sz="2600" b="1" dirty="0" smtClean="0">
                <a:solidFill>
                  <a:srgbClr val="00B0F0"/>
                </a:solidFill>
                <a:latin typeface="Calibri" panose="020F0502020204030204" pitchFamily="34" charset="0"/>
                <a:cs typeface="Calibri" panose="020F0502020204030204" pitchFamily="34" charset="0"/>
              </a:rPr>
              <a:t>.</a:t>
            </a:r>
          </a:p>
          <a:p>
            <a:pPr fontAlgn="base"/>
            <a:endParaRPr lang="en-US" sz="2600" b="1" dirty="0">
              <a:solidFill>
                <a:srgbClr val="00B0F0"/>
              </a:solidFill>
              <a:latin typeface="Calibri" panose="020F0502020204030204" pitchFamily="34" charset="0"/>
              <a:cs typeface="Calibri" panose="020F0502020204030204" pitchFamily="34" charset="0"/>
            </a:endParaRPr>
          </a:p>
          <a:p>
            <a:pPr fontAlgn="base"/>
            <a:r>
              <a:rPr lang="en-US" sz="2600" b="1" dirty="0">
                <a:solidFill>
                  <a:srgbClr val="00B0F0"/>
                </a:solidFill>
                <a:latin typeface="Calibri" panose="020F0502020204030204" pitchFamily="34" charset="0"/>
                <a:cs typeface="Calibri" panose="020F0502020204030204" pitchFamily="34" charset="0"/>
              </a:rPr>
              <a:t>Automate company’s salaries details</a:t>
            </a:r>
            <a:r>
              <a:rPr lang="en-US" sz="2600" b="1" dirty="0" smtClean="0">
                <a:solidFill>
                  <a:srgbClr val="00B0F0"/>
                </a:solidFill>
                <a:latin typeface="Calibri" panose="020F0502020204030204" pitchFamily="34" charset="0"/>
                <a:cs typeface="Calibri" panose="020F0502020204030204" pitchFamily="34" charset="0"/>
              </a:rPr>
              <a:t>.</a:t>
            </a:r>
          </a:p>
          <a:p>
            <a:pPr fontAlgn="base"/>
            <a:endParaRPr lang="en-US" sz="2600" b="1" dirty="0">
              <a:solidFill>
                <a:srgbClr val="00B0F0"/>
              </a:solidFill>
              <a:latin typeface="Calibri" panose="020F0502020204030204" pitchFamily="34" charset="0"/>
              <a:cs typeface="Calibri" panose="020F0502020204030204" pitchFamily="34" charset="0"/>
            </a:endParaRPr>
          </a:p>
          <a:p>
            <a:pPr fontAlgn="base"/>
            <a:r>
              <a:rPr lang="en-US" sz="2600" b="1" dirty="0">
                <a:solidFill>
                  <a:srgbClr val="00B0F0"/>
                </a:solidFill>
                <a:latin typeface="Calibri" panose="020F0502020204030204" pitchFamily="34" charset="0"/>
                <a:cs typeface="Calibri" panose="020F0502020204030204" pitchFamily="34" charset="0"/>
              </a:rPr>
              <a:t>Automate company’s orders details</a:t>
            </a:r>
            <a:r>
              <a:rPr lang="en-US" sz="2600" b="1" dirty="0" smtClean="0">
                <a:solidFill>
                  <a:srgbClr val="00B0F0"/>
                </a:solidFill>
                <a:latin typeface="Calibri" panose="020F0502020204030204" pitchFamily="34" charset="0"/>
                <a:cs typeface="Calibri" panose="020F0502020204030204" pitchFamily="34" charset="0"/>
              </a:rPr>
              <a:t>.</a:t>
            </a:r>
          </a:p>
          <a:p>
            <a:pPr fontAlgn="base"/>
            <a:endParaRPr lang="en-US" sz="2600" b="1" dirty="0">
              <a:solidFill>
                <a:srgbClr val="00B0F0"/>
              </a:solidFill>
              <a:latin typeface="Calibri" panose="020F0502020204030204" pitchFamily="34" charset="0"/>
              <a:cs typeface="Calibri" panose="020F0502020204030204" pitchFamily="34" charset="0"/>
            </a:endParaRPr>
          </a:p>
          <a:p>
            <a:pPr fontAlgn="base"/>
            <a:r>
              <a:rPr lang="en-US" sz="2600" b="1" dirty="0">
                <a:solidFill>
                  <a:srgbClr val="00B0F0"/>
                </a:solidFill>
                <a:latin typeface="Calibri" panose="020F0502020204030204" pitchFamily="34" charset="0"/>
                <a:cs typeface="Calibri" panose="020F0502020204030204" pitchFamily="34" charset="0"/>
              </a:rPr>
              <a:t>Automate company’s sales details</a:t>
            </a:r>
            <a:r>
              <a:rPr lang="en-US" sz="2600" b="1" dirty="0" smtClean="0">
                <a:solidFill>
                  <a:srgbClr val="00B0F0"/>
                </a:solidFill>
                <a:latin typeface="Calibri" panose="020F0502020204030204" pitchFamily="34" charset="0"/>
                <a:cs typeface="Calibri" panose="020F0502020204030204" pitchFamily="34" charset="0"/>
              </a:rPr>
              <a:t>.</a:t>
            </a:r>
          </a:p>
          <a:p>
            <a:pPr fontAlgn="base"/>
            <a:endParaRPr lang="en-US" sz="2600" b="1" dirty="0">
              <a:solidFill>
                <a:srgbClr val="00B0F0"/>
              </a:solidFill>
              <a:latin typeface="Calibri" panose="020F0502020204030204" pitchFamily="34" charset="0"/>
              <a:cs typeface="Calibri" panose="020F0502020204030204" pitchFamily="34" charset="0"/>
            </a:endParaRPr>
          </a:p>
          <a:p>
            <a:pPr marL="114300" indent="0" algn="ctr" fontAlgn="base">
              <a:buNone/>
            </a:pPr>
            <a:r>
              <a:rPr lang="en-US" sz="2000" b="1" dirty="0">
                <a:solidFill>
                  <a:srgbClr val="00B0F0"/>
                </a:solidFill>
                <a:latin typeface="Calibri" panose="020F0502020204030204" pitchFamily="34" charset="0"/>
                <a:cs typeface="Calibri" panose="020F0502020204030204" pitchFamily="34" charset="0"/>
              </a:rPr>
              <a:t>	</a:t>
            </a:r>
            <a:r>
              <a:rPr lang="en-US" sz="2000" b="1" dirty="0" smtClean="0">
                <a:solidFill>
                  <a:schemeClr val="accent5"/>
                </a:solidFill>
                <a:latin typeface="Calibri" panose="020F0502020204030204" pitchFamily="34" charset="0"/>
                <a:cs typeface="Calibri" panose="020F0502020204030204" pitchFamily="34" charset="0"/>
              </a:rPr>
              <a:t>So </a:t>
            </a:r>
            <a:r>
              <a:rPr lang="en-US" sz="2000" b="1" dirty="0">
                <a:solidFill>
                  <a:schemeClr val="accent5"/>
                </a:solidFill>
                <a:latin typeface="Calibri" panose="020F0502020204030204" pitchFamily="34" charset="0"/>
                <a:cs typeface="Calibri" panose="020F0502020204030204" pitchFamily="34" charset="0"/>
              </a:rPr>
              <a:t>t</a:t>
            </a:r>
            <a:r>
              <a:rPr lang="en-US" sz="2000" b="1" dirty="0" smtClean="0">
                <a:solidFill>
                  <a:schemeClr val="accent5"/>
                </a:solidFill>
                <a:latin typeface="Calibri" panose="020F0502020204030204" pitchFamily="34" charset="0"/>
                <a:cs typeface="Calibri" panose="020F0502020204030204" pitchFamily="34" charset="0"/>
              </a:rPr>
              <a:t>he </a:t>
            </a:r>
            <a:r>
              <a:rPr lang="en-US" sz="2000" b="1" dirty="0">
                <a:solidFill>
                  <a:schemeClr val="accent5"/>
                </a:solidFill>
                <a:latin typeface="Calibri" panose="020F0502020204030204" pitchFamily="34" charset="0"/>
                <a:cs typeface="Calibri" panose="020F0502020204030204" pitchFamily="34" charset="0"/>
              </a:rPr>
              <a:t>solution proposed by us as IT students is to develop a </a:t>
            </a:r>
            <a:r>
              <a:rPr lang="en-US" sz="2000" b="1" dirty="0" smtClean="0">
                <a:solidFill>
                  <a:schemeClr val="accent5"/>
                </a:solidFill>
                <a:latin typeface="Calibri" panose="020F0502020204030204" pitchFamily="34" charset="0"/>
                <a:cs typeface="Calibri" panose="020F0502020204030204" pitchFamily="34" charset="0"/>
              </a:rPr>
              <a:t>system, </a:t>
            </a:r>
            <a:r>
              <a:rPr lang="en-US" sz="2000" b="1" dirty="0">
                <a:solidFill>
                  <a:schemeClr val="accent5"/>
                </a:solidFill>
                <a:latin typeface="Calibri" panose="020F0502020204030204" pitchFamily="34" charset="0"/>
                <a:cs typeface="Calibri" panose="020F0502020204030204" pitchFamily="34" charset="0"/>
              </a:rPr>
              <a:t>that fulfills main aspects of the company’s management. </a:t>
            </a:r>
            <a:endParaRPr lang="en-US" sz="2000" b="1" dirty="0" smtClean="0">
              <a:solidFill>
                <a:schemeClr val="accent5"/>
              </a:solidFill>
              <a:latin typeface="Calibri" panose="020F0502020204030204" pitchFamily="34" charset="0"/>
              <a:cs typeface="Calibri" panose="020F0502020204030204" pitchFamily="34" charset="0"/>
            </a:endParaRPr>
          </a:p>
          <a:p>
            <a:pPr marL="114300" indent="0" algn="ctr" fontAlgn="base">
              <a:buNone/>
            </a:pPr>
            <a:r>
              <a:rPr lang="en-US" sz="2000" b="1" dirty="0" smtClean="0">
                <a:solidFill>
                  <a:schemeClr val="accent5"/>
                </a:solidFill>
                <a:latin typeface="Calibri" panose="020F0502020204030204" pitchFamily="34" charset="0"/>
                <a:cs typeface="Calibri" panose="020F0502020204030204" pitchFamily="34" charset="0"/>
              </a:rPr>
              <a:t>The </a:t>
            </a:r>
            <a:r>
              <a:rPr lang="en-US" sz="2000" b="1" dirty="0">
                <a:solidFill>
                  <a:schemeClr val="accent5"/>
                </a:solidFill>
                <a:latin typeface="Calibri" panose="020F0502020204030204" pitchFamily="34" charset="0"/>
                <a:cs typeface="Calibri" panose="020F0502020204030204" pitchFamily="34" charset="0"/>
              </a:rPr>
              <a:t>proposed </a:t>
            </a:r>
            <a:r>
              <a:rPr lang="en-US" sz="2000" b="1" dirty="0" smtClean="0">
                <a:solidFill>
                  <a:schemeClr val="accent5"/>
                </a:solidFill>
                <a:latin typeface="Calibri" panose="020F0502020204030204" pitchFamily="34" charset="0"/>
                <a:cs typeface="Calibri" panose="020F0502020204030204" pitchFamily="34" charset="0"/>
              </a:rPr>
              <a:t>system </a:t>
            </a:r>
            <a:r>
              <a:rPr lang="en-US" sz="2000" b="1" dirty="0">
                <a:solidFill>
                  <a:schemeClr val="accent5"/>
                </a:solidFill>
                <a:latin typeface="Calibri" panose="020F0502020204030204" pitchFamily="34" charset="0"/>
                <a:cs typeface="Calibri" panose="020F0502020204030204" pitchFamily="34" charset="0"/>
              </a:rPr>
              <a:t>consist of </a:t>
            </a:r>
            <a:r>
              <a:rPr lang="en-US" sz="2000" b="1" dirty="0" smtClean="0">
                <a:solidFill>
                  <a:schemeClr val="accent5"/>
                </a:solidFill>
                <a:latin typeface="Calibri" panose="020F0502020204030204" pitchFamily="34" charset="0"/>
                <a:cs typeface="Calibri" panose="020F0502020204030204" pitchFamily="34" charset="0"/>
              </a:rPr>
              <a:t>following 8 </a:t>
            </a:r>
            <a:r>
              <a:rPr lang="en-US" sz="2000" b="1" dirty="0">
                <a:solidFill>
                  <a:schemeClr val="accent5"/>
                </a:solidFill>
                <a:latin typeface="Calibri" panose="020F0502020204030204" pitchFamily="34" charset="0"/>
                <a:cs typeface="Calibri" panose="020F0502020204030204" pitchFamily="34" charset="0"/>
              </a:rPr>
              <a:t>management systems</a:t>
            </a:r>
          </a:p>
          <a:p>
            <a:endParaRPr lang="en-US" sz="2600" b="1" dirty="0">
              <a:solidFill>
                <a:schemeClr val="accent5"/>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17689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20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3023"/>
            <a:ext cx="8520600" cy="572700"/>
          </a:xfrm>
        </p:spPr>
        <p:txBody>
          <a:bodyPr/>
          <a:lstStyle/>
          <a:p>
            <a:pPr algn="ctr"/>
            <a:r>
              <a:rPr lang="en" sz="3600" b="1" dirty="0" smtClean="0">
                <a:solidFill>
                  <a:schemeClr val="accent5">
                    <a:lumMod val="75000"/>
                  </a:schemeClr>
                </a:solidFill>
                <a:latin typeface="Calibri" panose="020F0502020204030204" pitchFamily="34" charset="0"/>
                <a:cs typeface="Calibri" panose="020F0502020204030204" pitchFamily="34" charset="0"/>
                <a:sym typeface="Pacifico"/>
              </a:rPr>
              <a:t>Main Functionalities </a:t>
            </a:r>
            <a:endParaRPr lang="en-US" sz="3600" b="1" dirty="0"/>
          </a:p>
        </p:txBody>
      </p:sp>
      <p:sp>
        <p:nvSpPr>
          <p:cNvPr id="23" name="Flowchart: Direct Access Storage 22"/>
          <p:cNvSpPr/>
          <p:nvPr/>
        </p:nvSpPr>
        <p:spPr>
          <a:xfrm>
            <a:off x="173476" y="869303"/>
            <a:ext cx="2069992" cy="1216771"/>
          </a:xfrm>
          <a:prstGeom prst="flowChartMagneticDrum">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4" name="TextBox 23"/>
          <p:cNvSpPr txBox="1"/>
          <p:nvPr/>
        </p:nvSpPr>
        <p:spPr>
          <a:xfrm>
            <a:off x="205375" y="1185300"/>
            <a:ext cx="1482715" cy="584775"/>
          </a:xfrm>
          <a:prstGeom prst="rect">
            <a:avLst/>
          </a:prstGeom>
          <a:noFill/>
        </p:spPr>
        <p:txBody>
          <a:bodyPr wrap="square" rtlCol="0">
            <a:spAutoFit/>
          </a:bodyPr>
          <a:lstStyle/>
          <a:p>
            <a:r>
              <a:rPr lang="en-US" sz="1600" b="1" dirty="0" smtClean="0">
                <a:solidFill>
                  <a:schemeClr val="bg1"/>
                </a:solidFill>
                <a:latin typeface="Calibri" panose="020F0502020204030204" pitchFamily="34" charset="0"/>
                <a:cs typeface="Calibri" panose="020F0502020204030204" pitchFamily="34" charset="0"/>
              </a:rPr>
              <a:t>Order</a:t>
            </a:r>
          </a:p>
          <a:p>
            <a:r>
              <a:rPr lang="en-US" sz="1600" b="1" dirty="0" smtClean="0">
                <a:solidFill>
                  <a:schemeClr val="bg1"/>
                </a:solidFill>
                <a:latin typeface="Calibri" panose="020F0502020204030204" pitchFamily="34" charset="0"/>
                <a:cs typeface="Calibri" panose="020F0502020204030204" pitchFamily="34" charset="0"/>
              </a:rPr>
              <a:t>Management</a:t>
            </a:r>
            <a:endParaRPr lang="en-US" sz="1600" b="1" dirty="0">
              <a:solidFill>
                <a:schemeClr val="bg1"/>
              </a:solidFill>
              <a:latin typeface="Calibri" panose="020F0502020204030204" pitchFamily="34" charset="0"/>
              <a:cs typeface="Calibri" panose="020F0502020204030204" pitchFamily="34" charset="0"/>
            </a:endParaRPr>
          </a:p>
        </p:txBody>
      </p:sp>
      <p:sp>
        <p:nvSpPr>
          <p:cNvPr id="26" name="TextBox 25"/>
          <p:cNvSpPr txBox="1"/>
          <p:nvPr/>
        </p:nvSpPr>
        <p:spPr>
          <a:xfrm>
            <a:off x="4646240" y="1208896"/>
            <a:ext cx="1482715" cy="584775"/>
          </a:xfrm>
          <a:prstGeom prst="rect">
            <a:avLst/>
          </a:prstGeom>
          <a:noFill/>
        </p:spPr>
        <p:txBody>
          <a:bodyPr wrap="square" rtlCol="0">
            <a:spAutoFit/>
          </a:bodyPr>
          <a:lstStyle/>
          <a:p>
            <a:r>
              <a:rPr lang="en-US" sz="1600" b="1" dirty="0" smtClean="0">
                <a:solidFill>
                  <a:schemeClr val="bg1"/>
                </a:solidFill>
                <a:latin typeface="Calibri" panose="020F0502020204030204" pitchFamily="34" charset="0"/>
                <a:cs typeface="Calibri" panose="020F0502020204030204" pitchFamily="34" charset="0"/>
              </a:rPr>
              <a:t>Order</a:t>
            </a:r>
          </a:p>
          <a:p>
            <a:r>
              <a:rPr lang="en-US" sz="1600" b="1" dirty="0" smtClean="0">
                <a:solidFill>
                  <a:schemeClr val="bg1"/>
                </a:solidFill>
                <a:latin typeface="Calibri" panose="020F0502020204030204" pitchFamily="34" charset="0"/>
                <a:cs typeface="Calibri" panose="020F0502020204030204" pitchFamily="34" charset="0"/>
              </a:rPr>
              <a:t>Management</a:t>
            </a:r>
            <a:endParaRPr lang="en-US" sz="1600" b="1" dirty="0">
              <a:solidFill>
                <a:schemeClr val="bg1"/>
              </a:solidFill>
              <a:latin typeface="Calibri" panose="020F0502020204030204" pitchFamily="34" charset="0"/>
              <a:cs typeface="Calibri" panose="020F0502020204030204" pitchFamily="34" charset="0"/>
            </a:endParaRPr>
          </a:p>
        </p:txBody>
      </p:sp>
      <p:sp>
        <p:nvSpPr>
          <p:cNvPr id="27" name="Flowchart: Direct Access Storage 26"/>
          <p:cNvSpPr/>
          <p:nvPr/>
        </p:nvSpPr>
        <p:spPr>
          <a:xfrm>
            <a:off x="173476" y="2501184"/>
            <a:ext cx="2069992" cy="1216771"/>
          </a:xfrm>
          <a:prstGeom prst="flowChartMagneticDrum">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8" name="TextBox 27"/>
          <p:cNvSpPr txBox="1"/>
          <p:nvPr/>
        </p:nvSpPr>
        <p:spPr>
          <a:xfrm>
            <a:off x="237274" y="2710854"/>
            <a:ext cx="1482715" cy="830997"/>
          </a:xfrm>
          <a:prstGeom prst="rect">
            <a:avLst/>
          </a:prstGeom>
          <a:noFill/>
        </p:spPr>
        <p:txBody>
          <a:bodyPr wrap="square" rtlCol="0">
            <a:spAutoFit/>
          </a:bodyPr>
          <a:lstStyle/>
          <a:p>
            <a:r>
              <a:rPr lang="en-US" sz="1600" b="1" dirty="0" smtClean="0">
                <a:solidFill>
                  <a:schemeClr val="bg1"/>
                </a:solidFill>
                <a:latin typeface="Calibri" panose="020F0502020204030204" pitchFamily="34" charset="0"/>
                <a:cs typeface="Calibri" panose="020F0502020204030204" pitchFamily="34" charset="0"/>
              </a:rPr>
              <a:t>Employee</a:t>
            </a:r>
          </a:p>
          <a:p>
            <a:r>
              <a:rPr lang="en-US" sz="1600" b="1" dirty="0" smtClean="0">
                <a:solidFill>
                  <a:schemeClr val="bg1"/>
                </a:solidFill>
                <a:latin typeface="Calibri" panose="020F0502020204030204" pitchFamily="34" charset="0"/>
                <a:cs typeface="Calibri" panose="020F0502020204030204" pitchFamily="34" charset="0"/>
              </a:rPr>
              <a:t>Salary</a:t>
            </a:r>
          </a:p>
          <a:p>
            <a:r>
              <a:rPr lang="en-US" sz="1600" b="1" dirty="0" smtClean="0">
                <a:solidFill>
                  <a:schemeClr val="bg1"/>
                </a:solidFill>
                <a:latin typeface="Calibri" panose="020F0502020204030204" pitchFamily="34" charset="0"/>
                <a:cs typeface="Calibri" panose="020F0502020204030204" pitchFamily="34" charset="0"/>
              </a:rPr>
              <a:t>Management</a:t>
            </a:r>
            <a:endParaRPr lang="en-US" sz="1600" b="1" dirty="0">
              <a:solidFill>
                <a:schemeClr val="bg1"/>
              </a:solidFill>
              <a:latin typeface="Calibri" panose="020F0502020204030204" pitchFamily="34" charset="0"/>
              <a:cs typeface="Calibri" panose="020F0502020204030204" pitchFamily="34" charset="0"/>
            </a:endParaRPr>
          </a:p>
        </p:txBody>
      </p:sp>
      <p:sp>
        <p:nvSpPr>
          <p:cNvPr id="29" name="Flowchart: Direct Access Storage 28"/>
          <p:cNvSpPr/>
          <p:nvPr/>
        </p:nvSpPr>
        <p:spPr>
          <a:xfrm>
            <a:off x="2409858" y="877607"/>
            <a:ext cx="2069992" cy="1216771"/>
          </a:xfrm>
          <a:prstGeom prst="flowChartMagneticDrum">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30" name="TextBox 29"/>
          <p:cNvSpPr txBox="1"/>
          <p:nvPr/>
        </p:nvSpPr>
        <p:spPr>
          <a:xfrm>
            <a:off x="2441757" y="1193604"/>
            <a:ext cx="1482715" cy="584775"/>
          </a:xfrm>
          <a:prstGeom prst="rect">
            <a:avLst/>
          </a:prstGeom>
          <a:noFill/>
        </p:spPr>
        <p:txBody>
          <a:bodyPr wrap="square" rtlCol="0">
            <a:spAutoFit/>
          </a:bodyPr>
          <a:lstStyle/>
          <a:p>
            <a:r>
              <a:rPr lang="en-US" sz="1600" b="1" dirty="0" smtClean="0">
                <a:solidFill>
                  <a:schemeClr val="bg1"/>
                </a:solidFill>
                <a:latin typeface="Calibri" panose="020F0502020204030204" pitchFamily="34" charset="0"/>
                <a:cs typeface="Calibri" panose="020F0502020204030204" pitchFamily="34" charset="0"/>
              </a:rPr>
              <a:t>Product	</a:t>
            </a:r>
          </a:p>
          <a:p>
            <a:r>
              <a:rPr lang="en-US" sz="1600" b="1" dirty="0" smtClean="0">
                <a:solidFill>
                  <a:schemeClr val="bg1"/>
                </a:solidFill>
                <a:latin typeface="Calibri" panose="020F0502020204030204" pitchFamily="34" charset="0"/>
                <a:cs typeface="Calibri" panose="020F0502020204030204" pitchFamily="34" charset="0"/>
              </a:rPr>
              <a:t>Management</a:t>
            </a:r>
            <a:endParaRPr lang="en-US" sz="1600" b="1" dirty="0">
              <a:solidFill>
                <a:schemeClr val="bg1"/>
              </a:solidFill>
              <a:latin typeface="Calibri" panose="020F0502020204030204" pitchFamily="34" charset="0"/>
              <a:cs typeface="Calibri" panose="020F0502020204030204" pitchFamily="34" charset="0"/>
            </a:endParaRPr>
          </a:p>
        </p:txBody>
      </p:sp>
      <p:sp>
        <p:nvSpPr>
          <p:cNvPr id="31" name="Flowchart: Direct Access Storage 30"/>
          <p:cNvSpPr/>
          <p:nvPr/>
        </p:nvSpPr>
        <p:spPr>
          <a:xfrm>
            <a:off x="2409858" y="2509488"/>
            <a:ext cx="2069992" cy="1216771"/>
          </a:xfrm>
          <a:prstGeom prst="flowChartMagneticDrum">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32" name="TextBox 31"/>
          <p:cNvSpPr txBox="1"/>
          <p:nvPr/>
        </p:nvSpPr>
        <p:spPr>
          <a:xfrm>
            <a:off x="2441757" y="2825485"/>
            <a:ext cx="1482715" cy="584775"/>
          </a:xfrm>
          <a:prstGeom prst="rect">
            <a:avLst/>
          </a:prstGeom>
          <a:noFill/>
        </p:spPr>
        <p:txBody>
          <a:bodyPr wrap="square" rtlCol="0">
            <a:spAutoFit/>
          </a:bodyPr>
          <a:lstStyle/>
          <a:p>
            <a:r>
              <a:rPr lang="en-US" sz="1600" b="1" dirty="0" smtClean="0">
                <a:solidFill>
                  <a:schemeClr val="bg1"/>
                </a:solidFill>
                <a:latin typeface="Calibri" panose="020F0502020204030204" pitchFamily="34" charset="0"/>
                <a:cs typeface="Calibri" panose="020F0502020204030204" pitchFamily="34" charset="0"/>
              </a:rPr>
              <a:t>User</a:t>
            </a:r>
          </a:p>
          <a:p>
            <a:r>
              <a:rPr lang="en-US" sz="1600" b="1" dirty="0" smtClean="0">
                <a:solidFill>
                  <a:schemeClr val="bg1"/>
                </a:solidFill>
                <a:latin typeface="Calibri" panose="020F0502020204030204" pitchFamily="34" charset="0"/>
                <a:cs typeface="Calibri" panose="020F0502020204030204" pitchFamily="34" charset="0"/>
              </a:rPr>
              <a:t>Management</a:t>
            </a:r>
            <a:endParaRPr lang="en-US" sz="1600" b="1" dirty="0">
              <a:solidFill>
                <a:schemeClr val="bg1"/>
              </a:solidFill>
              <a:latin typeface="Calibri" panose="020F0502020204030204" pitchFamily="34" charset="0"/>
              <a:cs typeface="Calibri" panose="020F0502020204030204" pitchFamily="34" charset="0"/>
            </a:endParaRPr>
          </a:p>
        </p:txBody>
      </p:sp>
      <p:sp>
        <p:nvSpPr>
          <p:cNvPr id="33" name="Flowchart: Direct Access Storage 32"/>
          <p:cNvSpPr/>
          <p:nvPr/>
        </p:nvSpPr>
        <p:spPr>
          <a:xfrm>
            <a:off x="4646240" y="869303"/>
            <a:ext cx="2069992" cy="1216771"/>
          </a:xfrm>
          <a:prstGeom prst="flowChartMagneticDrum">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34" name="TextBox 33"/>
          <p:cNvSpPr txBox="1"/>
          <p:nvPr/>
        </p:nvSpPr>
        <p:spPr>
          <a:xfrm>
            <a:off x="4678139" y="1185300"/>
            <a:ext cx="1482715" cy="584775"/>
          </a:xfrm>
          <a:prstGeom prst="rect">
            <a:avLst/>
          </a:prstGeom>
          <a:noFill/>
        </p:spPr>
        <p:txBody>
          <a:bodyPr wrap="square" rtlCol="0">
            <a:spAutoFit/>
          </a:bodyPr>
          <a:lstStyle/>
          <a:p>
            <a:r>
              <a:rPr lang="en-US" sz="1600" b="1" dirty="0" smtClean="0">
                <a:solidFill>
                  <a:schemeClr val="bg1"/>
                </a:solidFill>
                <a:latin typeface="Calibri" panose="020F0502020204030204" pitchFamily="34" charset="0"/>
                <a:cs typeface="Calibri" panose="020F0502020204030204" pitchFamily="34" charset="0"/>
              </a:rPr>
              <a:t>Employee</a:t>
            </a:r>
          </a:p>
          <a:p>
            <a:r>
              <a:rPr lang="en-US" sz="1600" b="1" dirty="0" smtClean="0">
                <a:solidFill>
                  <a:schemeClr val="bg1"/>
                </a:solidFill>
                <a:latin typeface="Calibri" panose="020F0502020204030204" pitchFamily="34" charset="0"/>
                <a:cs typeface="Calibri" panose="020F0502020204030204" pitchFamily="34" charset="0"/>
              </a:rPr>
              <a:t>Management</a:t>
            </a:r>
            <a:endParaRPr lang="en-US" sz="1600" b="1" dirty="0">
              <a:solidFill>
                <a:schemeClr val="bg1"/>
              </a:solidFill>
              <a:latin typeface="Calibri" panose="020F0502020204030204" pitchFamily="34" charset="0"/>
              <a:cs typeface="Calibri" panose="020F0502020204030204" pitchFamily="34" charset="0"/>
            </a:endParaRPr>
          </a:p>
        </p:txBody>
      </p:sp>
      <p:sp>
        <p:nvSpPr>
          <p:cNvPr id="35" name="Flowchart: Direct Access Storage 34"/>
          <p:cNvSpPr/>
          <p:nvPr/>
        </p:nvSpPr>
        <p:spPr>
          <a:xfrm>
            <a:off x="4646240" y="2501184"/>
            <a:ext cx="2069992" cy="1216771"/>
          </a:xfrm>
          <a:prstGeom prst="flowChartMagneticDrum">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36" name="TextBox 35"/>
          <p:cNvSpPr txBox="1"/>
          <p:nvPr/>
        </p:nvSpPr>
        <p:spPr>
          <a:xfrm>
            <a:off x="4678139" y="2817181"/>
            <a:ext cx="1482715" cy="584775"/>
          </a:xfrm>
          <a:prstGeom prst="rect">
            <a:avLst/>
          </a:prstGeom>
          <a:noFill/>
        </p:spPr>
        <p:txBody>
          <a:bodyPr wrap="square" rtlCol="0">
            <a:spAutoFit/>
          </a:bodyPr>
          <a:lstStyle/>
          <a:p>
            <a:r>
              <a:rPr lang="en-US" sz="1600" b="1" dirty="0" smtClean="0">
                <a:solidFill>
                  <a:schemeClr val="bg1"/>
                </a:solidFill>
                <a:latin typeface="Calibri" panose="020F0502020204030204" pitchFamily="34" charset="0"/>
                <a:cs typeface="Calibri" panose="020F0502020204030204" pitchFamily="34" charset="0"/>
              </a:rPr>
              <a:t>Supplier</a:t>
            </a:r>
          </a:p>
          <a:p>
            <a:r>
              <a:rPr lang="en-US" sz="1600" b="1" dirty="0" smtClean="0">
                <a:solidFill>
                  <a:schemeClr val="bg1"/>
                </a:solidFill>
                <a:latin typeface="Calibri" panose="020F0502020204030204" pitchFamily="34" charset="0"/>
                <a:cs typeface="Calibri" panose="020F0502020204030204" pitchFamily="34" charset="0"/>
              </a:rPr>
              <a:t>Management</a:t>
            </a:r>
            <a:endParaRPr lang="en-US" sz="1600" b="1" dirty="0">
              <a:solidFill>
                <a:schemeClr val="bg1"/>
              </a:solidFill>
              <a:latin typeface="Calibri" panose="020F0502020204030204" pitchFamily="34" charset="0"/>
              <a:cs typeface="Calibri" panose="020F0502020204030204" pitchFamily="34" charset="0"/>
            </a:endParaRPr>
          </a:p>
        </p:txBody>
      </p:sp>
      <p:sp>
        <p:nvSpPr>
          <p:cNvPr id="37" name="Flowchart: Direct Access Storage 36"/>
          <p:cNvSpPr/>
          <p:nvPr/>
        </p:nvSpPr>
        <p:spPr>
          <a:xfrm>
            <a:off x="6882622" y="877607"/>
            <a:ext cx="2069992" cy="1216771"/>
          </a:xfrm>
          <a:prstGeom prst="flowChartMagneticDrum">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38" name="TextBox 37"/>
          <p:cNvSpPr txBox="1"/>
          <p:nvPr/>
        </p:nvSpPr>
        <p:spPr>
          <a:xfrm>
            <a:off x="6914521" y="1193604"/>
            <a:ext cx="1482715" cy="584775"/>
          </a:xfrm>
          <a:prstGeom prst="rect">
            <a:avLst/>
          </a:prstGeom>
          <a:noFill/>
        </p:spPr>
        <p:txBody>
          <a:bodyPr wrap="square" rtlCol="0">
            <a:spAutoFit/>
          </a:bodyPr>
          <a:lstStyle/>
          <a:p>
            <a:r>
              <a:rPr lang="en-US" sz="1600" b="1" dirty="0" smtClean="0">
                <a:solidFill>
                  <a:schemeClr val="bg1"/>
                </a:solidFill>
                <a:latin typeface="Calibri" panose="020F0502020204030204" pitchFamily="34" charset="0"/>
                <a:cs typeface="Calibri" panose="020F0502020204030204" pitchFamily="34" charset="0"/>
              </a:rPr>
              <a:t>Sales</a:t>
            </a:r>
          </a:p>
          <a:p>
            <a:r>
              <a:rPr lang="en-US" sz="1600" b="1" dirty="0" smtClean="0">
                <a:solidFill>
                  <a:schemeClr val="bg1"/>
                </a:solidFill>
                <a:latin typeface="Calibri" panose="020F0502020204030204" pitchFamily="34" charset="0"/>
                <a:cs typeface="Calibri" panose="020F0502020204030204" pitchFamily="34" charset="0"/>
              </a:rPr>
              <a:t>Management</a:t>
            </a:r>
            <a:endParaRPr lang="en-US" sz="1600" b="1" dirty="0">
              <a:solidFill>
                <a:schemeClr val="bg1"/>
              </a:solidFill>
              <a:latin typeface="Calibri" panose="020F0502020204030204" pitchFamily="34" charset="0"/>
              <a:cs typeface="Calibri" panose="020F0502020204030204" pitchFamily="34" charset="0"/>
            </a:endParaRPr>
          </a:p>
        </p:txBody>
      </p:sp>
      <p:sp>
        <p:nvSpPr>
          <p:cNvPr id="39" name="Flowchart: Direct Access Storage 38"/>
          <p:cNvSpPr/>
          <p:nvPr/>
        </p:nvSpPr>
        <p:spPr>
          <a:xfrm>
            <a:off x="6882622" y="2509488"/>
            <a:ext cx="2069992" cy="1216771"/>
          </a:xfrm>
          <a:prstGeom prst="flowChartMagneticDrum">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0" name="TextBox 39"/>
          <p:cNvSpPr txBox="1"/>
          <p:nvPr/>
        </p:nvSpPr>
        <p:spPr>
          <a:xfrm>
            <a:off x="6914521" y="2825485"/>
            <a:ext cx="1482715" cy="584775"/>
          </a:xfrm>
          <a:prstGeom prst="rect">
            <a:avLst/>
          </a:prstGeom>
          <a:noFill/>
        </p:spPr>
        <p:txBody>
          <a:bodyPr wrap="square" rtlCol="0">
            <a:spAutoFit/>
          </a:bodyPr>
          <a:lstStyle/>
          <a:p>
            <a:r>
              <a:rPr lang="en-US" sz="1600" b="1" smtClean="0">
                <a:solidFill>
                  <a:schemeClr val="bg1"/>
                </a:solidFill>
                <a:latin typeface="Calibri" panose="020F0502020204030204" pitchFamily="34" charset="0"/>
                <a:cs typeface="Calibri" panose="020F0502020204030204" pitchFamily="34" charset="0"/>
              </a:rPr>
              <a:t>Stock</a:t>
            </a:r>
            <a:endParaRPr lang="en-US" sz="1600" b="1" dirty="0" smtClean="0">
              <a:solidFill>
                <a:schemeClr val="bg1"/>
              </a:solidFill>
              <a:latin typeface="Calibri" panose="020F0502020204030204" pitchFamily="34" charset="0"/>
              <a:cs typeface="Calibri" panose="020F0502020204030204" pitchFamily="34" charset="0"/>
            </a:endParaRPr>
          </a:p>
          <a:p>
            <a:r>
              <a:rPr lang="en-US" sz="1600" b="1" dirty="0" smtClean="0">
                <a:solidFill>
                  <a:schemeClr val="bg1"/>
                </a:solidFill>
                <a:latin typeface="Calibri" panose="020F0502020204030204" pitchFamily="34" charset="0"/>
                <a:cs typeface="Calibri" panose="020F0502020204030204" pitchFamily="34" charset="0"/>
              </a:rPr>
              <a:t>Management</a:t>
            </a:r>
            <a:endParaRPr lang="en-US" sz="1600" b="1" dirty="0">
              <a:solidFill>
                <a:schemeClr val="bg1"/>
              </a:solidFill>
              <a:latin typeface="Calibri" panose="020F0502020204030204" pitchFamily="34" charset="0"/>
              <a:cs typeface="Calibri" panose="020F0502020204030204" pitchFamily="34" charset="0"/>
            </a:endParaRPr>
          </a:p>
        </p:txBody>
      </p:sp>
      <p:sp>
        <p:nvSpPr>
          <p:cNvPr id="3" name="Rectangle 2"/>
          <p:cNvSpPr/>
          <p:nvPr/>
        </p:nvSpPr>
        <p:spPr>
          <a:xfrm>
            <a:off x="397876" y="3927625"/>
            <a:ext cx="8496728" cy="1631216"/>
          </a:xfrm>
          <a:prstGeom prst="rect">
            <a:avLst/>
          </a:prstGeom>
        </p:spPr>
        <p:txBody>
          <a:bodyPr wrap="square">
            <a:spAutoFit/>
          </a:bodyPr>
          <a:lstStyle/>
          <a:p>
            <a:r>
              <a:rPr lang="en-US" sz="2000" b="1" dirty="0">
                <a:solidFill>
                  <a:schemeClr val="accent5"/>
                </a:solidFill>
                <a:latin typeface="Calibri" panose="020F0502020204030204" pitchFamily="34" charset="0"/>
                <a:cs typeface="Calibri" panose="020F0502020204030204" pitchFamily="34" charset="0"/>
              </a:rPr>
              <a:t>The following management systems ensures that the company’s details are managed, manipulated </a:t>
            </a:r>
            <a:r>
              <a:rPr lang="en-US" sz="2000" b="1" dirty="0" err="1" smtClean="0">
                <a:solidFill>
                  <a:schemeClr val="accent5"/>
                </a:solidFill>
                <a:latin typeface="Calibri" panose="020F0502020204030204" pitchFamily="34" charset="0"/>
                <a:cs typeface="Calibri" panose="020F0502020204030204" pitchFamily="34" charset="0"/>
              </a:rPr>
              <a:t>automatedly</a:t>
            </a:r>
            <a:r>
              <a:rPr lang="en-US" sz="2000" b="1" dirty="0" smtClean="0">
                <a:solidFill>
                  <a:schemeClr val="accent5"/>
                </a:solidFill>
                <a:latin typeface="Calibri" panose="020F0502020204030204" pitchFamily="34" charset="0"/>
                <a:cs typeface="Calibri" panose="020F0502020204030204" pitchFamily="34" charset="0"/>
              </a:rPr>
              <a:t>. </a:t>
            </a:r>
            <a:r>
              <a:rPr lang="en-US" sz="2000" b="1" dirty="0">
                <a:solidFill>
                  <a:schemeClr val="accent5"/>
                </a:solidFill>
                <a:latin typeface="Calibri" panose="020F0502020204030204" pitchFamily="34" charset="0"/>
                <a:cs typeface="Calibri" panose="020F0502020204030204" pitchFamily="34" charset="0"/>
              </a:rPr>
              <a:t>Specially the system will keep the staff frequently </a:t>
            </a:r>
            <a:r>
              <a:rPr lang="en-US" sz="2000" b="1" dirty="0" smtClean="0">
                <a:solidFill>
                  <a:schemeClr val="accent5"/>
                </a:solidFill>
                <a:latin typeface="Calibri" panose="020F0502020204030204" pitchFamily="34" charset="0"/>
                <a:cs typeface="Calibri" panose="020F0502020204030204" pitchFamily="34" charset="0"/>
              </a:rPr>
              <a:t>updated…</a:t>
            </a:r>
            <a:endParaRPr lang="en-US" sz="2000" b="1" dirty="0">
              <a:solidFill>
                <a:schemeClr val="accent5"/>
              </a:solidFill>
              <a:latin typeface="Calibri" panose="020F0502020204030204" pitchFamily="34" charset="0"/>
              <a:cs typeface="Calibri" panose="020F0502020204030204" pitchFamily="34" charset="0"/>
            </a:endParaRPr>
          </a:p>
          <a:p>
            <a:r>
              <a:rPr lang="en-US" sz="2000" b="1" dirty="0">
                <a:solidFill>
                  <a:schemeClr val="accent5"/>
                </a:solidFill>
              </a:rPr>
              <a:t/>
            </a:r>
            <a:br>
              <a:rPr lang="en-US" sz="2000" b="1" dirty="0">
                <a:solidFill>
                  <a:schemeClr val="accent5"/>
                </a:solidFill>
              </a:rPr>
            </a:br>
            <a:endParaRPr lang="en-US" sz="2000" b="1" dirty="0">
              <a:solidFill>
                <a:schemeClr val="accent5"/>
              </a:solidFill>
            </a:endParaRPr>
          </a:p>
        </p:txBody>
      </p:sp>
    </p:spTree>
    <p:extLst>
      <p:ext uri="{BB962C8B-B14F-4D97-AF65-F5344CB8AC3E}">
        <p14:creationId xmlns:p14="http://schemas.microsoft.com/office/powerpoint/2010/main" val="19718325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1000"/>
                                        <p:tgtEl>
                                          <p:spTgt spid="24"/>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childTnLst>
                                </p:cTn>
                              </p:par>
                            </p:childTnLst>
                          </p:cTn>
                        </p:par>
                        <p:par>
                          <p:cTn id="23" fill="hold">
                            <p:stCondLst>
                              <p:cond delay="3000"/>
                            </p:stCondLst>
                            <p:childTnLst>
                              <p:par>
                                <p:cTn id="24" presetID="10" presetClass="entr" presetSubtype="0"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1000"/>
                                        <p:tgtEl>
                                          <p:spTgt spid="3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1000"/>
                                        <p:tgtEl>
                                          <p:spTgt spid="34"/>
                                        </p:tgtEl>
                                      </p:cBhvr>
                                    </p:animEffect>
                                  </p:childTnLst>
                                </p:cTn>
                              </p:par>
                            </p:childTnLst>
                          </p:cTn>
                        </p:par>
                        <p:par>
                          <p:cTn id="30" fill="hold">
                            <p:stCondLst>
                              <p:cond delay="4000"/>
                            </p:stCondLst>
                            <p:childTnLst>
                              <p:par>
                                <p:cTn id="31" presetID="10" presetClass="entr" presetSubtype="0" fill="hold" grpId="0"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1000"/>
                                        <p:tgtEl>
                                          <p:spTgt spid="3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1000"/>
                                        <p:tgtEl>
                                          <p:spTgt spid="38"/>
                                        </p:tgtEl>
                                      </p:cBhvr>
                                    </p:animEffect>
                                  </p:childTnLst>
                                </p:cTn>
                              </p:par>
                            </p:childTnLst>
                          </p:cTn>
                        </p:par>
                        <p:par>
                          <p:cTn id="37" fill="hold">
                            <p:stCondLst>
                              <p:cond delay="5000"/>
                            </p:stCondLst>
                            <p:childTnLst>
                              <p:par>
                                <p:cTn id="38" presetID="10" presetClass="entr" presetSubtype="0" fill="hold" grpId="0"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10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1000"/>
                                        <p:tgtEl>
                                          <p:spTgt spid="28"/>
                                        </p:tgtEl>
                                      </p:cBhvr>
                                    </p:animEffect>
                                  </p:childTnLst>
                                </p:cTn>
                              </p:par>
                            </p:childTnLst>
                          </p:cTn>
                        </p:par>
                        <p:par>
                          <p:cTn id="44" fill="hold">
                            <p:stCondLst>
                              <p:cond delay="6000"/>
                            </p:stCondLst>
                            <p:childTnLst>
                              <p:par>
                                <p:cTn id="45" presetID="10" presetClass="entr" presetSubtype="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1000"/>
                                        <p:tgtEl>
                                          <p:spTgt spid="32"/>
                                        </p:tgtEl>
                                      </p:cBhvr>
                                    </p:animEffect>
                                  </p:childTnLst>
                                </p:cTn>
                              </p:par>
                            </p:childTnLst>
                          </p:cTn>
                        </p:par>
                        <p:par>
                          <p:cTn id="51" fill="hold">
                            <p:stCondLst>
                              <p:cond delay="7000"/>
                            </p:stCondLst>
                            <p:childTnLst>
                              <p:par>
                                <p:cTn id="52" presetID="10" presetClass="entr" presetSubtype="0" fill="hold" grpId="0"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1000"/>
                                        <p:tgtEl>
                                          <p:spTgt spid="3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1000"/>
                                        <p:tgtEl>
                                          <p:spTgt spid="36"/>
                                        </p:tgtEl>
                                      </p:cBhvr>
                                    </p:animEffect>
                                  </p:childTnLst>
                                </p:cTn>
                              </p:par>
                            </p:childTnLst>
                          </p:cTn>
                        </p:par>
                        <p:par>
                          <p:cTn id="58" fill="hold">
                            <p:stCondLst>
                              <p:cond delay="8000"/>
                            </p:stCondLst>
                            <p:childTnLst>
                              <p:par>
                                <p:cTn id="59" presetID="10" presetClass="entr" presetSubtype="0" fill="hold" grpId="0" nodeType="after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1000"/>
                                        <p:tgtEl>
                                          <p:spTgt spid="3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000"/>
                                        <p:tgtEl>
                                          <p:spTgt spid="40"/>
                                        </p:tgtEl>
                                      </p:cBhvr>
                                    </p:animEffect>
                                  </p:childTnLst>
                                </p:cTn>
                              </p:par>
                            </p:childTnLst>
                          </p:cTn>
                        </p:par>
                        <p:par>
                          <p:cTn id="65" fill="hold">
                            <p:stCondLst>
                              <p:cond delay="9000"/>
                            </p:stCondLst>
                            <p:childTnLst>
                              <p:par>
                                <p:cTn id="66" presetID="10" presetClass="entr" presetSubtype="0" fill="hold" nodeType="afterEffect">
                                  <p:stCondLst>
                                    <p:cond delay="0"/>
                                  </p:stCondLst>
                                  <p:childTnLst>
                                    <p:set>
                                      <p:cBhvr>
                                        <p:cTn id="67" dur="1" fill="hold">
                                          <p:stCondLst>
                                            <p:cond delay="0"/>
                                          </p:stCondLst>
                                        </p:cTn>
                                        <p:tgtEl>
                                          <p:spTgt spid="3">
                                            <p:txEl>
                                              <p:pRg st="0" end="0"/>
                                            </p:txEl>
                                          </p:spTgt>
                                        </p:tgtEl>
                                        <p:attrNameLst>
                                          <p:attrName>style.visibility</p:attrName>
                                        </p:attrNameLst>
                                      </p:cBhvr>
                                      <p:to>
                                        <p:strVal val="visible"/>
                                      </p:to>
                                    </p:set>
                                    <p:animEffect transition="in" filter="fade">
                                      <p:cBhvr>
                                        <p:cTn id="68"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p:bldP spid="27" grpId="0" animBg="1"/>
      <p:bldP spid="28" grpId="0"/>
      <p:bldP spid="29" grpId="0" animBg="1"/>
      <p:bldP spid="30" grpId="0"/>
      <p:bldP spid="31" grpId="0" animBg="1"/>
      <p:bldP spid="32" grpId="0"/>
      <p:bldP spid="33" grpId="0" animBg="1"/>
      <p:bldP spid="34" grpId="0"/>
      <p:bldP spid="35" grpId="0" animBg="1"/>
      <p:bldP spid="36" grpId="0"/>
      <p:bldP spid="37" grpId="0" animBg="1"/>
      <p:bldP spid="38" grpId="0"/>
      <p:bldP spid="39" grpId="0" animBg="1"/>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9074" y="1401648"/>
            <a:ext cx="5137657" cy="3417325"/>
          </a:xfrm>
          <a:prstGeom prst="rect">
            <a:avLst/>
          </a:prstGeom>
        </p:spPr>
      </p:pic>
      <p:sp>
        <p:nvSpPr>
          <p:cNvPr id="3" name="Text Placeholder 2"/>
          <p:cNvSpPr>
            <a:spLocks noGrp="1"/>
          </p:cNvSpPr>
          <p:nvPr>
            <p:ph type="body" idx="1"/>
          </p:nvPr>
        </p:nvSpPr>
        <p:spPr>
          <a:xfrm>
            <a:off x="311699" y="986317"/>
            <a:ext cx="8520600" cy="4243226"/>
          </a:xfrm>
        </p:spPr>
        <p:txBody>
          <a:bodyPr/>
          <a:lstStyle/>
          <a:p>
            <a:pPr fontAlgn="base"/>
            <a:r>
              <a:rPr lang="en-US" sz="2600" b="1" dirty="0">
                <a:solidFill>
                  <a:srgbClr val="00B0F0"/>
                </a:solidFill>
                <a:latin typeface="Calibri" panose="020F0502020204030204" pitchFamily="34" charset="0"/>
                <a:cs typeface="Calibri" panose="020F0502020204030204" pitchFamily="34" charset="0"/>
              </a:rPr>
              <a:t>The client receives frequent sales information about his </a:t>
            </a:r>
            <a:r>
              <a:rPr lang="en-US" sz="2600" b="1" dirty="0" smtClean="0">
                <a:solidFill>
                  <a:srgbClr val="00B0F0"/>
                </a:solidFill>
                <a:latin typeface="Calibri" panose="020F0502020204030204" pitchFamily="34" charset="0"/>
                <a:cs typeface="Calibri" panose="020F0502020204030204" pitchFamily="34" charset="0"/>
              </a:rPr>
              <a:t>company</a:t>
            </a:r>
          </a:p>
          <a:p>
            <a:pPr marL="114300" indent="0" fontAlgn="base">
              <a:buNone/>
            </a:pPr>
            <a:r>
              <a:rPr lang="en-US" sz="2600" b="1" dirty="0" smtClean="0">
                <a:solidFill>
                  <a:srgbClr val="00B0F0"/>
                </a:solidFill>
                <a:latin typeface="Calibri" panose="020F0502020204030204" pitchFamily="34" charset="0"/>
                <a:cs typeface="Calibri" panose="020F0502020204030204" pitchFamily="34" charset="0"/>
              </a:rPr>
              <a:t> </a:t>
            </a:r>
            <a:endParaRPr lang="en-US" sz="2600" b="1" dirty="0">
              <a:solidFill>
                <a:srgbClr val="00B0F0"/>
              </a:solidFill>
              <a:latin typeface="Calibri" panose="020F0502020204030204" pitchFamily="34" charset="0"/>
              <a:cs typeface="Calibri" panose="020F0502020204030204" pitchFamily="34" charset="0"/>
            </a:endParaRPr>
          </a:p>
          <a:p>
            <a:pPr fontAlgn="base"/>
            <a:r>
              <a:rPr lang="en-US" sz="2600" b="1" dirty="0" smtClean="0">
                <a:solidFill>
                  <a:srgbClr val="00B0F0"/>
                </a:solidFill>
                <a:latin typeface="Calibri" panose="020F0502020204030204" pitchFamily="34" charset="0"/>
                <a:cs typeface="Calibri" panose="020F0502020204030204" pitchFamily="34" charset="0"/>
              </a:rPr>
              <a:t>Concurrent access to database and real time information</a:t>
            </a:r>
          </a:p>
          <a:p>
            <a:pPr fontAlgn="base"/>
            <a:endParaRPr lang="en-US" sz="2600" b="1" dirty="0">
              <a:solidFill>
                <a:srgbClr val="00B0F0"/>
              </a:solidFill>
              <a:latin typeface="Calibri" panose="020F0502020204030204" pitchFamily="34" charset="0"/>
              <a:cs typeface="Calibri" panose="020F0502020204030204" pitchFamily="34" charset="0"/>
            </a:endParaRPr>
          </a:p>
          <a:p>
            <a:pPr fontAlgn="base"/>
            <a:r>
              <a:rPr lang="en-US" sz="2600" b="1" dirty="0">
                <a:solidFill>
                  <a:srgbClr val="00B0F0"/>
                </a:solidFill>
                <a:latin typeface="Calibri" panose="020F0502020204030204" pitchFamily="34" charset="0"/>
                <a:cs typeface="Calibri" panose="020F0502020204030204" pitchFamily="34" charset="0"/>
              </a:rPr>
              <a:t>Reduction of duplicated </a:t>
            </a:r>
            <a:r>
              <a:rPr lang="en-US" sz="2600" b="1" dirty="0" smtClean="0">
                <a:solidFill>
                  <a:srgbClr val="00B0F0"/>
                </a:solidFill>
                <a:latin typeface="Calibri" panose="020F0502020204030204" pitchFamily="34" charset="0"/>
                <a:cs typeface="Calibri" panose="020F0502020204030204" pitchFamily="34" charset="0"/>
              </a:rPr>
              <a:t>data</a:t>
            </a:r>
          </a:p>
          <a:p>
            <a:pPr fontAlgn="base"/>
            <a:endParaRPr lang="en-US" sz="2600" b="1" dirty="0">
              <a:solidFill>
                <a:srgbClr val="00B0F0"/>
              </a:solidFill>
              <a:latin typeface="Calibri" panose="020F0502020204030204" pitchFamily="34" charset="0"/>
              <a:cs typeface="Calibri" panose="020F0502020204030204" pitchFamily="34" charset="0"/>
            </a:endParaRPr>
          </a:p>
          <a:p>
            <a:pPr fontAlgn="base"/>
            <a:r>
              <a:rPr lang="en-US" sz="2600" b="1" dirty="0" smtClean="0">
                <a:solidFill>
                  <a:srgbClr val="00B0F0"/>
                </a:solidFill>
                <a:latin typeface="Calibri" panose="020F0502020204030204" pitchFamily="34" charset="0"/>
                <a:cs typeface="Calibri" panose="020F0502020204030204" pitchFamily="34" charset="0"/>
              </a:rPr>
              <a:t>All the company’s work is fully automated</a:t>
            </a:r>
          </a:p>
          <a:p>
            <a:pPr fontAlgn="base"/>
            <a:endParaRPr lang="en-US" sz="2600" b="1" dirty="0">
              <a:solidFill>
                <a:srgbClr val="00B0F0"/>
              </a:solidFill>
              <a:latin typeface="Calibri" panose="020F0502020204030204" pitchFamily="34" charset="0"/>
              <a:cs typeface="Calibri" panose="020F0502020204030204" pitchFamily="34" charset="0"/>
            </a:endParaRPr>
          </a:p>
          <a:p>
            <a:endParaRPr lang="en-US" dirty="0"/>
          </a:p>
        </p:txBody>
      </p:sp>
      <p:sp>
        <p:nvSpPr>
          <p:cNvPr id="7" name="Title 1"/>
          <p:cNvSpPr>
            <a:spLocks noGrp="1"/>
          </p:cNvSpPr>
          <p:nvPr>
            <p:ph type="title"/>
          </p:nvPr>
        </p:nvSpPr>
        <p:spPr>
          <a:xfrm>
            <a:off x="311699" y="159486"/>
            <a:ext cx="8520600" cy="555368"/>
          </a:xfrm>
        </p:spPr>
        <p:txBody>
          <a:bodyPr/>
          <a:lstStyle/>
          <a:p>
            <a:pPr algn="ctr"/>
            <a:r>
              <a:rPr lang="en" sz="4000" b="1" dirty="0" smtClean="0">
                <a:solidFill>
                  <a:schemeClr val="accent5">
                    <a:lumMod val="75000"/>
                  </a:schemeClr>
                </a:solidFill>
                <a:latin typeface="Calibri" panose="020F0502020204030204" pitchFamily="34" charset="0"/>
                <a:cs typeface="Calibri" panose="020F0502020204030204" pitchFamily="34" charset="0"/>
                <a:sym typeface="Pacifico"/>
              </a:rPr>
              <a:t>So, what are the benefits ?</a:t>
            </a:r>
            <a:endParaRPr lang="en-US" sz="4000" b="1"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63" name="Rectangle 62"/>
          <p:cNvSpPr/>
          <p:nvPr/>
        </p:nvSpPr>
        <p:spPr>
          <a:xfrm>
            <a:off x="5837391" y="821933"/>
            <a:ext cx="3255239" cy="407884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5" name="Rectangle 54"/>
          <p:cNvSpPr/>
          <p:nvPr/>
        </p:nvSpPr>
        <p:spPr>
          <a:xfrm>
            <a:off x="1106096" y="821933"/>
            <a:ext cx="4739391" cy="407884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Title 1"/>
          <p:cNvSpPr>
            <a:spLocks noGrp="1"/>
          </p:cNvSpPr>
          <p:nvPr>
            <p:ph type="title"/>
          </p:nvPr>
        </p:nvSpPr>
        <p:spPr>
          <a:xfrm>
            <a:off x="157588" y="-19336"/>
            <a:ext cx="8520600" cy="572700"/>
          </a:xfrm>
        </p:spPr>
        <p:txBody>
          <a:bodyPr/>
          <a:lstStyle/>
          <a:p>
            <a:pPr algn="ctr"/>
            <a:r>
              <a:rPr lang="en" sz="3600" b="1" dirty="0" smtClean="0">
                <a:solidFill>
                  <a:schemeClr val="accent5">
                    <a:lumMod val="75000"/>
                  </a:schemeClr>
                </a:solidFill>
                <a:latin typeface="Calibri" panose="020F0502020204030204" pitchFamily="34" charset="0"/>
                <a:cs typeface="Calibri" panose="020F0502020204030204" pitchFamily="34" charset="0"/>
                <a:sym typeface="Pacifico"/>
              </a:rPr>
              <a:t>System Overview</a:t>
            </a:r>
            <a:endParaRPr lang="en-US" sz="3600"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79" y="3587846"/>
            <a:ext cx="805188" cy="648743"/>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08" y="3703311"/>
            <a:ext cx="288225" cy="288225"/>
          </a:xfrm>
          <a:prstGeom prst="rect">
            <a:avLst/>
          </a:prstGeom>
        </p:spPr>
      </p:pic>
      <p:sp>
        <p:nvSpPr>
          <p:cNvPr id="5" name="Round Same Side Corner Rectangle 4"/>
          <p:cNvSpPr/>
          <p:nvPr/>
        </p:nvSpPr>
        <p:spPr>
          <a:xfrm>
            <a:off x="1510314" y="2512448"/>
            <a:ext cx="1102179" cy="507676"/>
          </a:xfrm>
          <a:prstGeom prst="round2SameRect">
            <a:avLst/>
          </a:prstGeom>
          <a:ln w="28575"/>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7" name="TextBox 6"/>
          <p:cNvSpPr txBox="1"/>
          <p:nvPr/>
        </p:nvSpPr>
        <p:spPr>
          <a:xfrm>
            <a:off x="1453805" y="2558458"/>
            <a:ext cx="1273995" cy="461665"/>
          </a:xfrm>
          <a:prstGeom prst="rect">
            <a:avLst/>
          </a:prstGeom>
          <a:noFill/>
        </p:spPr>
        <p:txBody>
          <a:bodyPr wrap="square" rtlCol="0">
            <a:spAutoFit/>
          </a:bodyPr>
          <a:lstStyle/>
          <a:p>
            <a:pPr algn="ctr"/>
            <a:r>
              <a:rPr lang="en-US" sz="1200" b="1" dirty="0" smtClean="0">
                <a:solidFill>
                  <a:schemeClr val="bg1"/>
                </a:solidFill>
                <a:latin typeface="Calibri" panose="020F0502020204030204" pitchFamily="34" charset="0"/>
                <a:cs typeface="Calibri" panose="020F0502020204030204" pitchFamily="34" charset="0"/>
              </a:rPr>
              <a:t>User Interface</a:t>
            </a:r>
          </a:p>
          <a:p>
            <a:pPr algn="ctr"/>
            <a:r>
              <a:rPr lang="en-US" sz="1200" b="1" dirty="0" smtClean="0">
                <a:solidFill>
                  <a:schemeClr val="bg1"/>
                </a:solidFill>
                <a:latin typeface="Calibri" panose="020F0502020204030204" pitchFamily="34" charset="0"/>
                <a:cs typeface="Calibri" panose="020F0502020204030204" pitchFamily="34" charset="0"/>
              </a:rPr>
              <a:t>(JAVA)</a:t>
            </a:r>
            <a:endParaRPr lang="en-US" sz="1200" b="1" dirty="0">
              <a:solidFill>
                <a:schemeClr val="bg1"/>
              </a:solidFill>
              <a:latin typeface="Calibri" panose="020F0502020204030204" pitchFamily="34" charset="0"/>
              <a:cs typeface="Calibri" panose="020F0502020204030204" pitchFamily="34" charset="0"/>
            </a:endParaRPr>
          </a:p>
        </p:txBody>
      </p:sp>
      <p:cxnSp>
        <p:nvCxnSpPr>
          <p:cNvPr id="13" name="Straight Arrow Connector 12"/>
          <p:cNvCxnSpPr/>
          <p:nvPr/>
        </p:nvCxnSpPr>
        <p:spPr>
          <a:xfrm>
            <a:off x="934454" y="1726055"/>
            <a:ext cx="486863" cy="465913"/>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944727" y="3445725"/>
            <a:ext cx="476590" cy="456456"/>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16218" y="2809840"/>
            <a:ext cx="505099" cy="18013"/>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164454" y="1428105"/>
            <a:ext cx="1119883" cy="493156"/>
          </a:xfrm>
          <a:prstGeom prst="roundRect">
            <a:avLst/>
          </a:prstGeom>
          <a:ln w="19050"/>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5" name="Rounded Rectangle 24"/>
          <p:cNvSpPr/>
          <p:nvPr/>
        </p:nvSpPr>
        <p:spPr>
          <a:xfrm>
            <a:off x="3169590" y="2193230"/>
            <a:ext cx="1119883" cy="493156"/>
          </a:xfrm>
          <a:prstGeom prst="roundRect">
            <a:avLst/>
          </a:prstGeom>
          <a:ln w="19050"/>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6" name="Rounded Rectangle 25"/>
          <p:cNvSpPr/>
          <p:nvPr/>
        </p:nvSpPr>
        <p:spPr>
          <a:xfrm>
            <a:off x="3164453" y="2984496"/>
            <a:ext cx="1119883" cy="493156"/>
          </a:xfrm>
          <a:prstGeom prst="roundRect">
            <a:avLst/>
          </a:prstGeom>
          <a:ln w="19050"/>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7" name="Rounded Rectangle 26"/>
          <p:cNvSpPr/>
          <p:nvPr/>
        </p:nvSpPr>
        <p:spPr>
          <a:xfrm>
            <a:off x="3164453" y="3749621"/>
            <a:ext cx="1119883" cy="493156"/>
          </a:xfrm>
          <a:prstGeom prst="roundRect">
            <a:avLst/>
          </a:prstGeom>
          <a:ln w="19050"/>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8" name="Rounded Rectangle 27"/>
          <p:cNvSpPr/>
          <p:nvPr/>
        </p:nvSpPr>
        <p:spPr>
          <a:xfrm>
            <a:off x="4549782" y="1428105"/>
            <a:ext cx="1119883" cy="493156"/>
          </a:xfrm>
          <a:prstGeom prst="roundRect">
            <a:avLst/>
          </a:prstGeom>
          <a:ln w="19050"/>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9" name="Rounded Rectangle 28"/>
          <p:cNvSpPr/>
          <p:nvPr/>
        </p:nvSpPr>
        <p:spPr>
          <a:xfrm>
            <a:off x="4554918" y="2193230"/>
            <a:ext cx="1119883" cy="493156"/>
          </a:xfrm>
          <a:prstGeom prst="roundRect">
            <a:avLst/>
          </a:prstGeom>
          <a:ln w="19050"/>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30" name="Rounded Rectangle 29"/>
          <p:cNvSpPr/>
          <p:nvPr/>
        </p:nvSpPr>
        <p:spPr>
          <a:xfrm>
            <a:off x="4549781" y="2984496"/>
            <a:ext cx="1119883" cy="493156"/>
          </a:xfrm>
          <a:prstGeom prst="roundRect">
            <a:avLst/>
          </a:prstGeom>
          <a:ln w="19050"/>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31" name="Rounded Rectangle 30"/>
          <p:cNvSpPr/>
          <p:nvPr/>
        </p:nvSpPr>
        <p:spPr>
          <a:xfrm>
            <a:off x="4549781" y="3749621"/>
            <a:ext cx="1119883" cy="493156"/>
          </a:xfrm>
          <a:prstGeom prst="roundRect">
            <a:avLst/>
          </a:prstGeom>
          <a:ln w="19050"/>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cxnSp>
        <p:nvCxnSpPr>
          <p:cNvPr id="32" name="Straight Arrow Connector 31"/>
          <p:cNvCxnSpPr/>
          <p:nvPr/>
        </p:nvCxnSpPr>
        <p:spPr>
          <a:xfrm flipV="1">
            <a:off x="2727793" y="2827853"/>
            <a:ext cx="527876" cy="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715791" y="2641793"/>
            <a:ext cx="169379" cy="282200"/>
          </a:xfrm>
          <a:prstGeom prst="rect">
            <a:avLst/>
          </a:prstGeom>
          <a:noFill/>
        </p:spPr>
        <p:txBody>
          <a:bodyPr wrap="square" rtlCol="0">
            <a:spAutoFit/>
          </a:bodyPr>
          <a:lstStyle/>
          <a:p>
            <a:endParaRPr lang="en-US" dirty="0"/>
          </a:p>
        </p:txBody>
      </p:sp>
      <p:sp>
        <p:nvSpPr>
          <p:cNvPr id="36" name="TextBox 35"/>
          <p:cNvSpPr txBox="1"/>
          <p:nvPr/>
        </p:nvSpPr>
        <p:spPr>
          <a:xfrm>
            <a:off x="3087396" y="1436968"/>
            <a:ext cx="1273995" cy="461665"/>
          </a:xfrm>
          <a:prstGeom prst="rect">
            <a:avLst/>
          </a:prstGeom>
          <a:noFill/>
        </p:spPr>
        <p:txBody>
          <a:bodyPr wrap="square" rtlCol="0">
            <a:spAutoFit/>
          </a:bodyPr>
          <a:lstStyle/>
          <a:p>
            <a:pPr algn="ctr"/>
            <a:r>
              <a:rPr lang="en-US" sz="1200" b="1" dirty="0" smtClean="0">
                <a:solidFill>
                  <a:schemeClr val="bg1"/>
                </a:solidFill>
                <a:latin typeface="Calibri" panose="020F0502020204030204" pitchFamily="34" charset="0"/>
                <a:cs typeface="Calibri" panose="020F0502020204030204" pitchFamily="34" charset="0"/>
              </a:rPr>
              <a:t>Order</a:t>
            </a:r>
          </a:p>
          <a:p>
            <a:pPr algn="ctr"/>
            <a:r>
              <a:rPr lang="en-US" sz="1200" b="1" dirty="0" smtClean="0">
                <a:solidFill>
                  <a:schemeClr val="bg1"/>
                </a:solidFill>
                <a:latin typeface="Calibri" panose="020F0502020204030204" pitchFamily="34" charset="0"/>
                <a:cs typeface="Calibri" panose="020F0502020204030204" pitchFamily="34" charset="0"/>
              </a:rPr>
              <a:t>Management</a:t>
            </a:r>
            <a:endParaRPr lang="en-US" sz="1200" b="1" dirty="0">
              <a:solidFill>
                <a:schemeClr val="bg1"/>
              </a:solidFill>
              <a:latin typeface="Calibri" panose="020F0502020204030204" pitchFamily="34" charset="0"/>
              <a:cs typeface="Calibri" panose="020F0502020204030204" pitchFamily="34" charset="0"/>
            </a:endParaRPr>
          </a:p>
        </p:txBody>
      </p:sp>
      <p:sp>
        <p:nvSpPr>
          <p:cNvPr id="37" name="TextBox 36"/>
          <p:cNvSpPr txBox="1"/>
          <p:nvPr/>
        </p:nvSpPr>
        <p:spPr>
          <a:xfrm>
            <a:off x="3087396" y="2208498"/>
            <a:ext cx="1273995" cy="461665"/>
          </a:xfrm>
          <a:prstGeom prst="rect">
            <a:avLst/>
          </a:prstGeom>
          <a:noFill/>
        </p:spPr>
        <p:txBody>
          <a:bodyPr wrap="square" rtlCol="0">
            <a:spAutoFit/>
          </a:bodyPr>
          <a:lstStyle/>
          <a:p>
            <a:pPr algn="ctr"/>
            <a:r>
              <a:rPr lang="en-US" sz="1200" b="1" dirty="0" smtClean="0">
                <a:solidFill>
                  <a:schemeClr val="bg1"/>
                </a:solidFill>
                <a:latin typeface="Calibri" panose="020F0502020204030204" pitchFamily="34" charset="0"/>
                <a:cs typeface="Calibri" panose="020F0502020204030204" pitchFamily="34" charset="0"/>
              </a:rPr>
              <a:t>Stock</a:t>
            </a:r>
          </a:p>
          <a:p>
            <a:pPr algn="ctr"/>
            <a:r>
              <a:rPr lang="en-US" sz="1200" b="1" dirty="0" smtClean="0">
                <a:solidFill>
                  <a:schemeClr val="bg1"/>
                </a:solidFill>
                <a:latin typeface="Calibri" panose="020F0502020204030204" pitchFamily="34" charset="0"/>
                <a:cs typeface="Calibri" panose="020F0502020204030204" pitchFamily="34" charset="0"/>
              </a:rPr>
              <a:t>Management</a:t>
            </a:r>
            <a:endParaRPr lang="en-US" sz="1200" b="1" dirty="0">
              <a:solidFill>
                <a:schemeClr val="bg1"/>
              </a:solidFill>
              <a:latin typeface="Calibri" panose="020F0502020204030204" pitchFamily="34" charset="0"/>
              <a:cs typeface="Calibri" panose="020F0502020204030204" pitchFamily="34" charset="0"/>
            </a:endParaRPr>
          </a:p>
        </p:txBody>
      </p:sp>
      <p:sp>
        <p:nvSpPr>
          <p:cNvPr id="38" name="TextBox 37"/>
          <p:cNvSpPr txBox="1"/>
          <p:nvPr/>
        </p:nvSpPr>
        <p:spPr>
          <a:xfrm>
            <a:off x="3086829" y="2987171"/>
            <a:ext cx="1273995" cy="461665"/>
          </a:xfrm>
          <a:prstGeom prst="rect">
            <a:avLst/>
          </a:prstGeom>
          <a:noFill/>
        </p:spPr>
        <p:txBody>
          <a:bodyPr wrap="square" rtlCol="0">
            <a:spAutoFit/>
          </a:bodyPr>
          <a:lstStyle/>
          <a:p>
            <a:pPr algn="ctr"/>
            <a:r>
              <a:rPr lang="en-US" sz="1200" b="1" dirty="0" err="1" smtClean="0">
                <a:solidFill>
                  <a:schemeClr val="bg1"/>
                </a:solidFill>
                <a:latin typeface="Calibri" panose="020F0502020204030204" pitchFamily="34" charset="0"/>
                <a:cs typeface="Calibri" panose="020F0502020204030204" pitchFamily="34" charset="0"/>
              </a:rPr>
              <a:t>Emp</a:t>
            </a:r>
            <a:r>
              <a:rPr lang="en-US" sz="1200" b="1" dirty="0" smtClean="0">
                <a:solidFill>
                  <a:schemeClr val="bg1"/>
                </a:solidFill>
                <a:latin typeface="Calibri" panose="020F0502020204030204" pitchFamily="34" charset="0"/>
                <a:cs typeface="Calibri" panose="020F0502020204030204" pitchFamily="34" charset="0"/>
              </a:rPr>
              <a:t> Salary</a:t>
            </a:r>
          </a:p>
          <a:p>
            <a:pPr algn="ctr"/>
            <a:r>
              <a:rPr lang="en-US" sz="1200" b="1" dirty="0" smtClean="0">
                <a:solidFill>
                  <a:schemeClr val="bg1"/>
                </a:solidFill>
                <a:latin typeface="Calibri" panose="020F0502020204030204" pitchFamily="34" charset="0"/>
                <a:cs typeface="Calibri" panose="020F0502020204030204" pitchFamily="34" charset="0"/>
              </a:rPr>
              <a:t>Management</a:t>
            </a:r>
            <a:endParaRPr lang="en-US" sz="1200" b="1" dirty="0">
              <a:solidFill>
                <a:schemeClr val="bg1"/>
              </a:solidFill>
              <a:latin typeface="Calibri" panose="020F0502020204030204" pitchFamily="34" charset="0"/>
              <a:cs typeface="Calibri" panose="020F0502020204030204" pitchFamily="34" charset="0"/>
            </a:endParaRPr>
          </a:p>
        </p:txBody>
      </p:sp>
      <p:sp>
        <p:nvSpPr>
          <p:cNvPr id="39" name="TextBox 38"/>
          <p:cNvSpPr txBox="1"/>
          <p:nvPr/>
        </p:nvSpPr>
        <p:spPr>
          <a:xfrm>
            <a:off x="3086828" y="3774924"/>
            <a:ext cx="1273995" cy="461665"/>
          </a:xfrm>
          <a:prstGeom prst="rect">
            <a:avLst/>
          </a:prstGeom>
          <a:noFill/>
        </p:spPr>
        <p:txBody>
          <a:bodyPr wrap="square" rtlCol="0">
            <a:spAutoFit/>
          </a:bodyPr>
          <a:lstStyle/>
          <a:p>
            <a:pPr algn="ctr"/>
            <a:r>
              <a:rPr lang="en-US" sz="1200" b="1" dirty="0" smtClean="0">
                <a:solidFill>
                  <a:schemeClr val="bg1"/>
                </a:solidFill>
                <a:latin typeface="Calibri" panose="020F0502020204030204" pitchFamily="34" charset="0"/>
                <a:cs typeface="Calibri" panose="020F0502020204030204" pitchFamily="34" charset="0"/>
              </a:rPr>
              <a:t>Employee</a:t>
            </a:r>
          </a:p>
          <a:p>
            <a:pPr algn="ctr"/>
            <a:r>
              <a:rPr lang="en-US" sz="1200" b="1" dirty="0" smtClean="0">
                <a:solidFill>
                  <a:schemeClr val="bg1"/>
                </a:solidFill>
                <a:latin typeface="Calibri" panose="020F0502020204030204" pitchFamily="34" charset="0"/>
                <a:cs typeface="Calibri" panose="020F0502020204030204" pitchFamily="34" charset="0"/>
              </a:rPr>
              <a:t>Management</a:t>
            </a:r>
            <a:endParaRPr lang="en-US" sz="1200" b="1" dirty="0">
              <a:solidFill>
                <a:schemeClr val="bg1"/>
              </a:solidFill>
              <a:latin typeface="Calibri" panose="020F0502020204030204" pitchFamily="34" charset="0"/>
              <a:cs typeface="Calibri" panose="020F0502020204030204" pitchFamily="34" charset="0"/>
            </a:endParaRPr>
          </a:p>
        </p:txBody>
      </p:sp>
      <p:sp>
        <p:nvSpPr>
          <p:cNvPr id="40" name="TextBox 39"/>
          <p:cNvSpPr txBox="1"/>
          <p:nvPr/>
        </p:nvSpPr>
        <p:spPr>
          <a:xfrm>
            <a:off x="4544642" y="1432719"/>
            <a:ext cx="1273995" cy="461665"/>
          </a:xfrm>
          <a:prstGeom prst="rect">
            <a:avLst/>
          </a:prstGeom>
          <a:noFill/>
        </p:spPr>
        <p:txBody>
          <a:bodyPr wrap="square" rtlCol="0">
            <a:spAutoFit/>
          </a:bodyPr>
          <a:lstStyle/>
          <a:p>
            <a:pPr algn="ctr"/>
            <a:r>
              <a:rPr lang="en-US" sz="1200" b="1" dirty="0" smtClean="0">
                <a:solidFill>
                  <a:schemeClr val="bg1"/>
                </a:solidFill>
                <a:latin typeface="Calibri" panose="020F0502020204030204" pitchFamily="34" charset="0"/>
                <a:cs typeface="Calibri" panose="020F0502020204030204" pitchFamily="34" charset="0"/>
              </a:rPr>
              <a:t>User</a:t>
            </a:r>
          </a:p>
          <a:p>
            <a:pPr algn="ctr"/>
            <a:r>
              <a:rPr lang="en-US" sz="1200" b="1" dirty="0" smtClean="0">
                <a:solidFill>
                  <a:schemeClr val="bg1"/>
                </a:solidFill>
                <a:latin typeface="Calibri" panose="020F0502020204030204" pitchFamily="34" charset="0"/>
                <a:cs typeface="Calibri" panose="020F0502020204030204" pitchFamily="34" charset="0"/>
              </a:rPr>
              <a:t>Management</a:t>
            </a:r>
            <a:endParaRPr lang="en-US" sz="1200" b="1" dirty="0">
              <a:solidFill>
                <a:schemeClr val="bg1"/>
              </a:solidFill>
              <a:latin typeface="Calibri" panose="020F0502020204030204" pitchFamily="34" charset="0"/>
              <a:cs typeface="Calibri" panose="020F0502020204030204" pitchFamily="34" charset="0"/>
            </a:endParaRPr>
          </a:p>
        </p:txBody>
      </p:sp>
      <p:sp>
        <p:nvSpPr>
          <p:cNvPr id="41" name="TextBox 40"/>
          <p:cNvSpPr txBox="1"/>
          <p:nvPr/>
        </p:nvSpPr>
        <p:spPr>
          <a:xfrm>
            <a:off x="4530909" y="2192494"/>
            <a:ext cx="1273995" cy="461665"/>
          </a:xfrm>
          <a:prstGeom prst="rect">
            <a:avLst/>
          </a:prstGeom>
          <a:noFill/>
        </p:spPr>
        <p:txBody>
          <a:bodyPr wrap="square" rtlCol="0">
            <a:spAutoFit/>
          </a:bodyPr>
          <a:lstStyle/>
          <a:p>
            <a:pPr algn="ctr"/>
            <a:r>
              <a:rPr lang="en-US" sz="1200" b="1" dirty="0" smtClean="0">
                <a:solidFill>
                  <a:schemeClr val="bg1"/>
                </a:solidFill>
                <a:latin typeface="Calibri" panose="020F0502020204030204" pitchFamily="34" charset="0"/>
                <a:cs typeface="Calibri" panose="020F0502020204030204" pitchFamily="34" charset="0"/>
              </a:rPr>
              <a:t>Sales</a:t>
            </a:r>
          </a:p>
          <a:p>
            <a:pPr algn="ctr"/>
            <a:r>
              <a:rPr lang="en-US" sz="1200" b="1" dirty="0" smtClean="0">
                <a:solidFill>
                  <a:schemeClr val="bg1"/>
                </a:solidFill>
                <a:latin typeface="Calibri" panose="020F0502020204030204" pitchFamily="34" charset="0"/>
                <a:cs typeface="Calibri" panose="020F0502020204030204" pitchFamily="34" charset="0"/>
              </a:rPr>
              <a:t>Management</a:t>
            </a:r>
            <a:endParaRPr lang="en-US" sz="1200" b="1" dirty="0">
              <a:solidFill>
                <a:schemeClr val="bg1"/>
              </a:solidFill>
              <a:latin typeface="Calibri" panose="020F0502020204030204" pitchFamily="34" charset="0"/>
              <a:cs typeface="Calibri" panose="020F0502020204030204" pitchFamily="34" charset="0"/>
            </a:endParaRPr>
          </a:p>
        </p:txBody>
      </p:sp>
      <p:sp>
        <p:nvSpPr>
          <p:cNvPr id="42" name="TextBox 41"/>
          <p:cNvSpPr txBox="1"/>
          <p:nvPr/>
        </p:nvSpPr>
        <p:spPr>
          <a:xfrm>
            <a:off x="4544641" y="2984060"/>
            <a:ext cx="1273995" cy="461665"/>
          </a:xfrm>
          <a:prstGeom prst="rect">
            <a:avLst/>
          </a:prstGeom>
          <a:noFill/>
        </p:spPr>
        <p:txBody>
          <a:bodyPr wrap="square" rtlCol="0">
            <a:spAutoFit/>
          </a:bodyPr>
          <a:lstStyle/>
          <a:p>
            <a:pPr algn="ctr"/>
            <a:r>
              <a:rPr lang="en-US" sz="1200" b="1" dirty="0" smtClean="0">
                <a:solidFill>
                  <a:schemeClr val="bg1"/>
                </a:solidFill>
                <a:latin typeface="Calibri" panose="020F0502020204030204" pitchFamily="34" charset="0"/>
                <a:cs typeface="Calibri" panose="020F0502020204030204" pitchFamily="34" charset="0"/>
              </a:rPr>
              <a:t>Product</a:t>
            </a:r>
          </a:p>
          <a:p>
            <a:pPr algn="ctr"/>
            <a:r>
              <a:rPr lang="en-US" sz="1200" b="1" dirty="0" smtClean="0">
                <a:solidFill>
                  <a:schemeClr val="bg1"/>
                </a:solidFill>
                <a:latin typeface="Calibri" panose="020F0502020204030204" pitchFamily="34" charset="0"/>
                <a:cs typeface="Calibri" panose="020F0502020204030204" pitchFamily="34" charset="0"/>
              </a:rPr>
              <a:t>Management</a:t>
            </a:r>
            <a:endParaRPr lang="en-US" sz="1200" b="1" dirty="0">
              <a:solidFill>
                <a:schemeClr val="bg1"/>
              </a:solidFill>
              <a:latin typeface="Calibri" panose="020F0502020204030204" pitchFamily="34" charset="0"/>
              <a:cs typeface="Calibri" panose="020F0502020204030204" pitchFamily="34" charset="0"/>
            </a:endParaRPr>
          </a:p>
        </p:txBody>
      </p:sp>
      <p:sp>
        <p:nvSpPr>
          <p:cNvPr id="43" name="TextBox 42"/>
          <p:cNvSpPr txBox="1"/>
          <p:nvPr/>
        </p:nvSpPr>
        <p:spPr>
          <a:xfrm>
            <a:off x="4530909" y="3762504"/>
            <a:ext cx="1273995" cy="461665"/>
          </a:xfrm>
          <a:prstGeom prst="rect">
            <a:avLst/>
          </a:prstGeom>
          <a:noFill/>
        </p:spPr>
        <p:txBody>
          <a:bodyPr wrap="square" rtlCol="0">
            <a:spAutoFit/>
          </a:bodyPr>
          <a:lstStyle/>
          <a:p>
            <a:pPr algn="ctr"/>
            <a:r>
              <a:rPr lang="en-US" sz="1200" b="1" dirty="0" smtClean="0">
                <a:solidFill>
                  <a:schemeClr val="bg1"/>
                </a:solidFill>
                <a:latin typeface="Calibri" panose="020F0502020204030204" pitchFamily="34" charset="0"/>
                <a:cs typeface="Calibri" panose="020F0502020204030204" pitchFamily="34" charset="0"/>
              </a:rPr>
              <a:t>Supplier Info</a:t>
            </a:r>
          </a:p>
          <a:p>
            <a:pPr algn="ctr"/>
            <a:r>
              <a:rPr lang="en-US" sz="1200" b="1" dirty="0" smtClean="0">
                <a:solidFill>
                  <a:schemeClr val="bg1"/>
                </a:solidFill>
                <a:latin typeface="Calibri" panose="020F0502020204030204" pitchFamily="34" charset="0"/>
                <a:cs typeface="Calibri" panose="020F0502020204030204" pitchFamily="34" charset="0"/>
              </a:rPr>
              <a:t>Management</a:t>
            </a:r>
            <a:endParaRPr lang="en-US" sz="1200" b="1" dirty="0">
              <a:solidFill>
                <a:schemeClr val="bg1"/>
              </a:solidFill>
              <a:latin typeface="Calibri" panose="020F0502020204030204" pitchFamily="34" charset="0"/>
              <a:cs typeface="Calibri" panose="020F0502020204030204" pitchFamily="34" charset="0"/>
            </a:endParaRPr>
          </a:p>
        </p:txBody>
      </p:sp>
      <p:sp>
        <p:nvSpPr>
          <p:cNvPr id="44" name="Round Same Side Corner Rectangle 43"/>
          <p:cNvSpPr/>
          <p:nvPr/>
        </p:nvSpPr>
        <p:spPr>
          <a:xfrm>
            <a:off x="6188502" y="2528080"/>
            <a:ext cx="1000739" cy="553689"/>
          </a:xfrm>
          <a:prstGeom prst="round2SameRect">
            <a:avLst/>
          </a:prstGeom>
          <a:ln w="28575"/>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5" name="TextBox 44"/>
          <p:cNvSpPr txBox="1"/>
          <p:nvPr/>
        </p:nvSpPr>
        <p:spPr>
          <a:xfrm>
            <a:off x="6049801" y="2686579"/>
            <a:ext cx="1273995" cy="276999"/>
          </a:xfrm>
          <a:prstGeom prst="rect">
            <a:avLst/>
          </a:prstGeom>
          <a:noFill/>
        </p:spPr>
        <p:txBody>
          <a:bodyPr wrap="square" rtlCol="0">
            <a:spAutoFit/>
          </a:bodyPr>
          <a:lstStyle/>
          <a:p>
            <a:pPr algn="ctr"/>
            <a:r>
              <a:rPr lang="en-US" sz="1200" b="1" dirty="0" smtClean="0">
                <a:solidFill>
                  <a:schemeClr val="bg1"/>
                </a:solidFill>
                <a:latin typeface="Calibri" panose="020F0502020204030204" pitchFamily="34" charset="0"/>
                <a:cs typeface="Calibri" panose="020F0502020204030204" pitchFamily="34" charset="0"/>
              </a:rPr>
              <a:t>SQL ,</a:t>
            </a:r>
            <a:r>
              <a:rPr lang="en-US" sz="1200" b="1" dirty="0">
                <a:solidFill>
                  <a:schemeClr val="bg1"/>
                </a:solidFill>
                <a:latin typeface="Calibri" panose="020F0502020204030204" pitchFamily="34" charset="0"/>
                <a:cs typeface="Calibri" panose="020F0502020204030204" pitchFamily="34" charset="0"/>
              </a:rPr>
              <a:t> </a:t>
            </a:r>
            <a:r>
              <a:rPr lang="en-US" sz="1200" b="1" dirty="0" smtClean="0">
                <a:solidFill>
                  <a:schemeClr val="bg1"/>
                </a:solidFill>
                <a:latin typeface="Calibri" panose="020F0502020204030204" pitchFamily="34" charset="0"/>
                <a:cs typeface="Calibri" panose="020F0502020204030204" pitchFamily="34" charset="0"/>
              </a:rPr>
              <a:t>JAVA</a:t>
            </a:r>
            <a:endParaRPr lang="en-US" sz="1200" b="1" dirty="0">
              <a:solidFill>
                <a:schemeClr val="bg1"/>
              </a:solidFill>
              <a:latin typeface="Calibri" panose="020F0502020204030204" pitchFamily="34" charset="0"/>
              <a:cs typeface="Calibri" panose="020F0502020204030204" pitchFamily="34" charset="0"/>
            </a:endParaRPr>
          </a:p>
        </p:txBody>
      </p:sp>
      <p:sp>
        <p:nvSpPr>
          <p:cNvPr id="46" name="TextBox 45"/>
          <p:cNvSpPr txBox="1"/>
          <p:nvPr/>
        </p:nvSpPr>
        <p:spPr>
          <a:xfrm>
            <a:off x="6352883" y="2657425"/>
            <a:ext cx="184731" cy="307777"/>
          </a:xfrm>
          <a:prstGeom prst="rect">
            <a:avLst/>
          </a:prstGeom>
          <a:noFill/>
        </p:spPr>
        <p:txBody>
          <a:bodyPr wrap="none" rtlCol="0">
            <a:spAutoFit/>
          </a:bodyPr>
          <a:lstStyle/>
          <a:p>
            <a:endParaRPr lang="en-US" dirty="0"/>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79" y="2530997"/>
            <a:ext cx="805188" cy="648743"/>
          </a:xfrm>
          <a:prstGeom prst="rect">
            <a:avLst/>
          </a:prstGeom>
        </p:spPr>
      </p:pic>
      <p:pic>
        <p:nvPicPr>
          <p:cNvPr id="48" name="Picture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08" y="2646462"/>
            <a:ext cx="288225" cy="288225"/>
          </a:xfrm>
          <a:prstGeom prst="rect">
            <a:avLst/>
          </a:prstGeom>
        </p:spPr>
      </p:pic>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79" y="1453646"/>
            <a:ext cx="805188" cy="648743"/>
          </a:xfrm>
          <a:prstGeom prst="rect">
            <a:avLst/>
          </a:prstGeom>
        </p:spPr>
      </p:pic>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08" y="1569111"/>
            <a:ext cx="288225" cy="288225"/>
          </a:xfrm>
          <a:prstGeom prst="rect">
            <a:avLst/>
          </a:prstGeom>
        </p:spPr>
      </p:pic>
      <p:cxnSp>
        <p:nvCxnSpPr>
          <p:cNvPr id="57" name="Straight Arrow Connector 56"/>
          <p:cNvCxnSpPr/>
          <p:nvPr/>
        </p:nvCxnSpPr>
        <p:spPr>
          <a:xfrm>
            <a:off x="5541180" y="2859463"/>
            <a:ext cx="611990" cy="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4" name="Flowchart: Magnetic Disk 53"/>
          <p:cNvSpPr/>
          <p:nvPr/>
        </p:nvSpPr>
        <p:spPr>
          <a:xfrm>
            <a:off x="7980329" y="2161932"/>
            <a:ext cx="982846" cy="1298761"/>
          </a:xfrm>
          <a:prstGeom prst="flowChartMagneticDisk">
            <a:avLst/>
          </a:prstGeom>
          <a:ln w="28575"/>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60" name="TextBox 59"/>
          <p:cNvSpPr txBox="1"/>
          <p:nvPr/>
        </p:nvSpPr>
        <p:spPr>
          <a:xfrm>
            <a:off x="7832417" y="2710238"/>
            <a:ext cx="1273995" cy="461665"/>
          </a:xfrm>
          <a:prstGeom prst="rect">
            <a:avLst/>
          </a:prstGeom>
          <a:noFill/>
        </p:spPr>
        <p:txBody>
          <a:bodyPr wrap="square" rtlCol="0">
            <a:spAutoFit/>
          </a:bodyPr>
          <a:lstStyle/>
          <a:p>
            <a:pPr algn="ctr"/>
            <a:r>
              <a:rPr lang="en-US" sz="1200" b="1" dirty="0" smtClean="0">
                <a:solidFill>
                  <a:schemeClr val="bg1"/>
                </a:solidFill>
                <a:latin typeface="Calibri" panose="020F0502020204030204" pitchFamily="34" charset="0"/>
                <a:cs typeface="Calibri" panose="020F0502020204030204" pitchFamily="34" charset="0"/>
              </a:rPr>
              <a:t>MYSQL</a:t>
            </a:r>
          </a:p>
          <a:p>
            <a:pPr algn="ctr"/>
            <a:r>
              <a:rPr lang="en-US" sz="1200" b="1" dirty="0" smtClean="0">
                <a:solidFill>
                  <a:schemeClr val="bg1"/>
                </a:solidFill>
                <a:latin typeface="Calibri" panose="020F0502020204030204" pitchFamily="34" charset="0"/>
                <a:cs typeface="Calibri" panose="020F0502020204030204" pitchFamily="34" charset="0"/>
              </a:rPr>
              <a:t>Database</a:t>
            </a:r>
            <a:endParaRPr lang="en-US" sz="1200" b="1" dirty="0">
              <a:solidFill>
                <a:schemeClr val="bg1"/>
              </a:solidFill>
              <a:latin typeface="Calibri" panose="020F0502020204030204" pitchFamily="34" charset="0"/>
              <a:cs typeface="Calibri" panose="020F0502020204030204" pitchFamily="34" charset="0"/>
            </a:endParaRPr>
          </a:p>
        </p:txBody>
      </p:sp>
      <p:cxnSp>
        <p:nvCxnSpPr>
          <p:cNvPr id="61" name="Straight Arrow Connector 60"/>
          <p:cNvCxnSpPr/>
          <p:nvPr/>
        </p:nvCxnSpPr>
        <p:spPr>
          <a:xfrm flipV="1">
            <a:off x="7297484" y="2859463"/>
            <a:ext cx="607419" cy="2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838793" y="886528"/>
            <a:ext cx="1273995" cy="400110"/>
          </a:xfrm>
          <a:prstGeom prst="rect">
            <a:avLst/>
          </a:prstGeom>
          <a:noFill/>
        </p:spPr>
        <p:txBody>
          <a:bodyPr wrap="square" rtlCol="0">
            <a:spAutoFit/>
          </a:bodyPr>
          <a:lstStyle/>
          <a:p>
            <a:pPr algn="ctr"/>
            <a:r>
              <a:rPr lang="en-US" sz="2000" b="1" dirty="0" smtClean="0">
                <a:solidFill>
                  <a:srgbClr val="00B0F0"/>
                </a:solidFill>
                <a:latin typeface="Calibri" panose="020F0502020204030204" pitchFamily="34" charset="0"/>
                <a:cs typeface="Calibri" panose="020F0502020204030204" pitchFamily="34" charset="0"/>
              </a:rPr>
              <a:t>Front End</a:t>
            </a:r>
            <a:endParaRPr lang="en-US" sz="2000" b="1" dirty="0">
              <a:solidFill>
                <a:srgbClr val="00B0F0"/>
              </a:solidFill>
              <a:latin typeface="Calibri" panose="020F0502020204030204" pitchFamily="34" charset="0"/>
              <a:cs typeface="Calibri" panose="020F0502020204030204" pitchFamily="34" charset="0"/>
            </a:endParaRPr>
          </a:p>
        </p:txBody>
      </p:sp>
      <p:sp>
        <p:nvSpPr>
          <p:cNvPr id="69" name="TextBox 68"/>
          <p:cNvSpPr txBox="1"/>
          <p:nvPr/>
        </p:nvSpPr>
        <p:spPr>
          <a:xfrm>
            <a:off x="6850105" y="886528"/>
            <a:ext cx="1273995" cy="400110"/>
          </a:xfrm>
          <a:prstGeom prst="rect">
            <a:avLst/>
          </a:prstGeom>
          <a:noFill/>
        </p:spPr>
        <p:txBody>
          <a:bodyPr wrap="square" rtlCol="0">
            <a:spAutoFit/>
          </a:bodyPr>
          <a:lstStyle/>
          <a:p>
            <a:pPr algn="ctr"/>
            <a:r>
              <a:rPr lang="en-US" sz="2000" b="1" dirty="0" smtClean="0">
                <a:solidFill>
                  <a:srgbClr val="00B0F0"/>
                </a:solidFill>
                <a:latin typeface="Calibri" panose="020F0502020204030204" pitchFamily="34" charset="0"/>
                <a:cs typeface="Calibri" panose="020F0502020204030204" pitchFamily="34" charset="0"/>
              </a:rPr>
              <a:t>Back End</a:t>
            </a:r>
            <a:endParaRPr lang="en-US" sz="2000" b="1" dirty="0">
              <a:solidFill>
                <a:srgbClr val="00B0F0"/>
              </a:solidFill>
              <a:latin typeface="Calibri" panose="020F0502020204030204" pitchFamily="34" charset="0"/>
              <a:cs typeface="Calibri" panose="020F050202020403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wipe(left)">
                                      <p:cBhvr>
                                        <p:cTn id="12" dur="2000"/>
                                        <p:tgtEl>
                                          <p:spTgt spid="6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2000"/>
                                        <p:tgtEl>
                                          <p:spTgt spid="55"/>
                                        </p:tgtEl>
                                      </p:cBhvr>
                                    </p:animEffect>
                                  </p:childTnLst>
                                </p:cTn>
                              </p:par>
                              <p:par>
                                <p:cTn id="16" presetID="22" presetClass="entr" presetSubtype="8"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2000"/>
                                        <p:tgtEl>
                                          <p:spTgt spid="11"/>
                                        </p:tgtEl>
                                      </p:cBhvr>
                                    </p:animEffect>
                                  </p:childTnLst>
                                </p:cTn>
                              </p:par>
                              <p:par>
                                <p:cTn id="19" presetID="22" presetClass="entr" presetSubtype="8"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2000"/>
                                        <p:tgtEl>
                                          <p:spTgt spid="12"/>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2000"/>
                                        <p:tgtEl>
                                          <p:spTgt spid="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2000"/>
                                        <p:tgtEl>
                                          <p:spTgt spid="7"/>
                                        </p:tgtEl>
                                      </p:cBhvr>
                                    </p:animEffect>
                                  </p:childTnLst>
                                </p:cTn>
                              </p:par>
                              <p:par>
                                <p:cTn id="28" presetID="22" presetClass="entr" presetSubtype="8"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2000"/>
                                        <p:tgtEl>
                                          <p:spTgt spid="13"/>
                                        </p:tgtEl>
                                      </p:cBhvr>
                                    </p:animEffect>
                                  </p:childTnLst>
                                </p:cTn>
                              </p:par>
                              <p:par>
                                <p:cTn id="31" presetID="22" presetClass="entr" presetSubtype="8"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2000"/>
                                        <p:tgtEl>
                                          <p:spTgt spid="17"/>
                                        </p:tgtEl>
                                      </p:cBhvr>
                                    </p:animEffect>
                                  </p:childTnLst>
                                </p:cTn>
                              </p:par>
                              <p:par>
                                <p:cTn id="34" presetID="22" presetClass="entr" presetSubtype="8"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20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2000"/>
                                        <p:tgtEl>
                                          <p:spTgt spid="20"/>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2000"/>
                                        <p:tgtEl>
                                          <p:spTgt spid="25"/>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2000"/>
                                        <p:tgtEl>
                                          <p:spTgt spid="26"/>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left)">
                                      <p:cBhvr>
                                        <p:cTn id="48" dur="2000"/>
                                        <p:tgtEl>
                                          <p:spTgt spid="27"/>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left)">
                                      <p:cBhvr>
                                        <p:cTn id="51" dur="2000"/>
                                        <p:tgtEl>
                                          <p:spTgt spid="28"/>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left)">
                                      <p:cBhvr>
                                        <p:cTn id="54" dur="2000"/>
                                        <p:tgtEl>
                                          <p:spTgt spid="2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left)">
                                      <p:cBhvr>
                                        <p:cTn id="57" dur="2000"/>
                                        <p:tgtEl>
                                          <p:spTgt spid="3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2000"/>
                                        <p:tgtEl>
                                          <p:spTgt spid="31"/>
                                        </p:tgtEl>
                                      </p:cBhvr>
                                    </p:animEffect>
                                  </p:childTnLst>
                                </p:cTn>
                              </p:par>
                              <p:par>
                                <p:cTn id="61" presetID="22" presetClass="entr" presetSubtype="8"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left)">
                                      <p:cBhvr>
                                        <p:cTn id="63" dur="2000"/>
                                        <p:tgtEl>
                                          <p:spTgt spid="32"/>
                                        </p:tgtEl>
                                      </p:cBhvr>
                                    </p:animEffect>
                                  </p:childTnLst>
                                </p:cTn>
                              </p:par>
                              <p:par>
                                <p:cTn id="64" presetID="22" presetClass="entr" presetSubtype="8" fill="hold" grpId="0" nodeType="withEffect" nodePh="1">
                                  <p:stCondLst>
                                    <p:cond delay="0"/>
                                  </p:stCondLst>
                                  <p:endCondLst>
                                    <p:cond evt="begin" delay="0">
                                      <p:tn val="64"/>
                                    </p:cond>
                                  </p:endCondLst>
                                  <p:childTnLst>
                                    <p:set>
                                      <p:cBhvr>
                                        <p:cTn id="65" dur="1" fill="hold">
                                          <p:stCondLst>
                                            <p:cond delay="0"/>
                                          </p:stCondLst>
                                        </p:cTn>
                                        <p:tgtEl>
                                          <p:spTgt spid="24"/>
                                        </p:tgtEl>
                                        <p:attrNameLst>
                                          <p:attrName>style.visibility</p:attrName>
                                        </p:attrNameLst>
                                      </p:cBhvr>
                                      <p:to>
                                        <p:strVal val="visible"/>
                                      </p:to>
                                    </p:set>
                                    <p:animEffect transition="in" filter="wipe(left)">
                                      <p:cBhvr>
                                        <p:cTn id="66" dur="2000"/>
                                        <p:tgtEl>
                                          <p:spTgt spid="24"/>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wipe(left)">
                                      <p:cBhvr>
                                        <p:cTn id="69" dur="2000"/>
                                        <p:tgtEl>
                                          <p:spTgt spid="36"/>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left)">
                                      <p:cBhvr>
                                        <p:cTn id="72" dur="2000"/>
                                        <p:tgtEl>
                                          <p:spTgt spid="37"/>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wipe(left)">
                                      <p:cBhvr>
                                        <p:cTn id="75" dur="2000"/>
                                        <p:tgtEl>
                                          <p:spTgt spid="38"/>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wipe(left)">
                                      <p:cBhvr>
                                        <p:cTn id="78" dur="2000"/>
                                        <p:tgtEl>
                                          <p:spTgt spid="39"/>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wipe(left)">
                                      <p:cBhvr>
                                        <p:cTn id="81" dur="2000"/>
                                        <p:tgtEl>
                                          <p:spTgt spid="40"/>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left)">
                                      <p:cBhvr>
                                        <p:cTn id="84" dur="2000"/>
                                        <p:tgtEl>
                                          <p:spTgt spid="41"/>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wipe(left)">
                                      <p:cBhvr>
                                        <p:cTn id="87" dur="2000"/>
                                        <p:tgtEl>
                                          <p:spTgt spid="42"/>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wipe(left)">
                                      <p:cBhvr>
                                        <p:cTn id="90" dur="2000"/>
                                        <p:tgtEl>
                                          <p:spTgt spid="43"/>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wipe(left)">
                                      <p:cBhvr>
                                        <p:cTn id="93" dur="2000"/>
                                        <p:tgtEl>
                                          <p:spTgt spid="44"/>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wipe(left)">
                                      <p:cBhvr>
                                        <p:cTn id="96" dur="2000"/>
                                        <p:tgtEl>
                                          <p:spTgt spid="45"/>
                                        </p:tgtEl>
                                      </p:cBhvr>
                                    </p:animEffect>
                                  </p:childTnLst>
                                </p:cTn>
                              </p:par>
                              <p:par>
                                <p:cTn id="97" presetID="22" presetClass="entr" presetSubtype="8" fill="hold" grpId="0" nodeType="withEffect" nodePh="1">
                                  <p:stCondLst>
                                    <p:cond delay="0"/>
                                  </p:stCondLst>
                                  <p:endCondLst>
                                    <p:cond evt="begin" delay="0">
                                      <p:tn val="97"/>
                                    </p:cond>
                                  </p:endCondLst>
                                  <p:childTnLst>
                                    <p:set>
                                      <p:cBhvr>
                                        <p:cTn id="98" dur="1" fill="hold">
                                          <p:stCondLst>
                                            <p:cond delay="0"/>
                                          </p:stCondLst>
                                        </p:cTn>
                                        <p:tgtEl>
                                          <p:spTgt spid="46"/>
                                        </p:tgtEl>
                                        <p:attrNameLst>
                                          <p:attrName>style.visibility</p:attrName>
                                        </p:attrNameLst>
                                      </p:cBhvr>
                                      <p:to>
                                        <p:strVal val="visible"/>
                                      </p:to>
                                    </p:set>
                                    <p:animEffect transition="in" filter="wipe(left)">
                                      <p:cBhvr>
                                        <p:cTn id="99" dur="2000"/>
                                        <p:tgtEl>
                                          <p:spTgt spid="46"/>
                                        </p:tgtEl>
                                      </p:cBhvr>
                                    </p:animEffect>
                                  </p:childTnLst>
                                </p:cTn>
                              </p:par>
                              <p:par>
                                <p:cTn id="100" presetID="22" presetClass="entr" presetSubtype="8" fill="hold" nodeType="with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wipe(left)">
                                      <p:cBhvr>
                                        <p:cTn id="102" dur="2000"/>
                                        <p:tgtEl>
                                          <p:spTgt spid="47"/>
                                        </p:tgtEl>
                                      </p:cBhvr>
                                    </p:animEffect>
                                  </p:childTnLst>
                                </p:cTn>
                              </p:par>
                              <p:par>
                                <p:cTn id="103" presetID="22" presetClass="entr" presetSubtype="8" fill="hold" nodeType="withEffect">
                                  <p:stCondLst>
                                    <p:cond delay="0"/>
                                  </p:stCondLst>
                                  <p:childTnLst>
                                    <p:set>
                                      <p:cBhvr>
                                        <p:cTn id="104" dur="1" fill="hold">
                                          <p:stCondLst>
                                            <p:cond delay="0"/>
                                          </p:stCondLst>
                                        </p:cTn>
                                        <p:tgtEl>
                                          <p:spTgt spid="48"/>
                                        </p:tgtEl>
                                        <p:attrNameLst>
                                          <p:attrName>style.visibility</p:attrName>
                                        </p:attrNameLst>
                                      </p:cBhvr>
                                      <p:to>
                                        <p:strVal val="visible"/>
                                      </p:to>
                                    </p:set>
                                    <p:animEffect transition="in" filter="wipe(left)">
                                      <p:cBhvr>
                                        <p:cTn id="105" dur="2000"/>
                                        <p:tgtEl>
                                          <p:spTgt spid="48"/>
                                        </p:tgtEl>
                                      </p:cBhvr>
                                    </p:animEffect>
                                  </p:childTnLst>
                                </p:cTn>
                              </p:par>
                              <p:par>
                                <p:cTn id="106" presetID="22" presetClass="entr" presetSubtype="8" fill="hold" nodeType="withEffect">
                                  <p:stCondLst>
                                    <p:cond delay="0"/>
                                  </p:stCondLst>
                                  <p:childTnLst>
                                    <p:set>
                                      <p:cBhvr>
                                        <p:cTn id="107" dur="1" fill="hold">
                                          <p:stCondLst>
                                            <p:cond delay="0"/>
                                          </p:stCondLst>
                                        </p:cTn>
                                        <p:tgtEl>
                                          <p:spTgt spid="49"/>
                                        </p:tgtEl>
                                        <p:attrNameLst>
                                          <p:attrName>style.visibility</p:attrName>
                                        </p:attrNameLst>
                                      </p:cBhvr>
                                      <p:to>
                                        <p:strVal val="visible"/>
                                      </p:to>
                                    </p:set>
                                    <p:animEffect transition="in" filter="wipe(left)">
                                      <p:cBhvr>
                                        <p:cTn id="108" dur="2000"/>
                                        <p:tgtEl>
                                          <p:spTgt spid="49"/>
                                        </p:tgtEl>
                                      </p:cBhvr>
                                    </p:animEffect>
                                  </p:childTnLst>
                                </p:cTn>
                              </p:par>
                              <p:par>
                                <p:cTn id="109" presetID="22" presetClass="entr" presetSubtype="8" fill="hold" nodeType="with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wipe(left)">
                                      <p:cBhvr>
                                        <p:cTn id="111" dur="2000"/>
                                        <p:tgtEl>
                                          <p:spTgt spid="50"/>
                                        </p:tgtEl>
                                      </p:cBhvr>
                                    </p:animEffect>
                                  </p:childTnLst>
                                </p:cTn>
                              </p:par>
                              <p:par>
                                <p:cTn id="112" presetID="22" presetClass="entr" presetSubtype="8" fill="hold" nodeType="withEffect">
                                  <p:stCondLst>
                                    <p:cond delay="0"/>
                                  </p:stCondLst>
                                  <p:childTnLst>
                                    <p:set>
                                      <p:cBhvr>
                                        <p:cTn id="113" dur="1" fill="hold">
                                          <p:stCondLst>
                                            <p:cond delay="0"/>
                                          </p:stCondLst>
                                        </p:cTn>
                                        <p:tgtEl>
                                          <p:spTgt spid="57"/>
                                        </p:tgtEl>
                                        <p:attrNameLst>
                                          <p:attrName>style.visibility</p:attrName>
                                        </p:attrNameLst>
                                      </p:cBhvr>
                                      <p:to>
                                        <p:strVal val="visible"/>
                                      </p:to>
                                    </p:set>
                                    <p:animEffect transition="in" filter="wipe(left)">
                                      <p:cBhvr>
                                        <p:cTn id="114" dur="2000"/>
                                        <p:tgtEl>
                                          <p:spTgt spid="57"/>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wipe(left)">
                                      <p:cBhvr>
                                        <p:cTn id="117" dur="2000"/>
                                        <p:tgtEl>
                                          <p:spTgt spid="54"/>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60"/>
                                        </p:tgtEl>
                                        <p:attrNameLst>
                                          <p:attrName>style.visibility</p:attrName>
                                        </p:attrNameLst>
                                      </p:cBhvr>
                                      <p:to>
                                        <p:strVal val="visible"/>
                                      </p:to>
                                    </p:set>
                                    <p:animEffect transition="in" filter="wipe(left)">
                                      <p:cBhvr>
                                        <p:cTn id="120" dur="2000"/>
                                        <p:tgtEl>
                                          <p:spTgt spid="60"/>
                                        </p:tgtEl>
                                      </p:cBhvr>
                                    </p:animEffect>
                                  </p:childTnLst>
                                </p:cTn>
                              </p:par>
                              <p:par>
                                <p:cTn id="121" presetID="22" presetClass="entr" presetSubtype="8" fill="hold" nodeType="withEffect">
                                  <p:stCondLst>
                                    <p:cond delay="0"/>
                                  </p:stCondLst>
                                  <p:childTnLst>
                                    <p:set>
                                      <p:cBhvr>
                                        <p:cTn id="122" dur="1" fill="hold">
                                          <p:stCondLst>
                                            <p:cond delay="0"/>
                                          </p:stCondLst>
                                        </p:cTn>
                                        <p:tgtEl>
                                          <p:spTgt spid="61"/>
                                        </p:tgtEl>
                                        <p:attrNameLst>
                                          <p:attrName>style.visibility</p:attrName>
                                        </p:attrNameLst>
                                      </p:cBhvr>
                                      <p:to>
                                        <p:strVal val="visible"/>
                                      </p:to>
                                    </p:set>
                                    <p:animEffect transition="in" filter="wipe(left)">
                                      <p:cBhvr>
                                        <p:cTn id="123" dur="2000"/>
                                        <p:tgtEl>
                                          <p:spTgt spid="61"/>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68"/>
                                        </p:tgtEl>
                                        <p:attrNameLst>
                                          <p:attrName>style.visibility</p:attrName>
                                        </p:attrNameLst>
                                      </p:cBhvr>
                                      <p:to>
                                        <p:strVal val="visible"/>
                                      </p:to>
                                    </p:set>
                                    <p:animEffect transition="in" filter="wipe(left)">
                                      <p:cBhvr>
                                        <p:cTn id="126" dur="2000"/>
                                        <p:tgtEl>
                                          <p:spTgt spid="68"/>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69"/>
                                        </p:tgtEl>
                                        <p:attrNameLst>
                                          <p:attrName>style.visibility</p:attrName>
                                        </p:attrNameLst>
                                      </p:cBhvr>
                                      <p:to>
                                        <p:strVal val="visible"/>
                                      </p:to>
                                    </p:set>
                                    <p:animEffect transition="in" filter="wipe(left)">
                                      <p:cBhvr>
                                        <p:cTn id="129" dur="2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55" grpId="0" animBg="1"/>
      <p:bldP spid="6" grpId="0"/>
      <p:bldP spid="5" grpId="0" animBg="1"/>
      <p:bldP spid="7" grpId="0"/>
      <p:bldP spid="20" grpId="0" animBg="1"/>
      <p:bldP spid="25" grpId="0" animBg="1"/>
      <p:bldP spid="26" grpId="0" animBg="1"/>
      <p:bldP spid="27" grpId="0" animBg="1"/>
      <p:bldP spid="28" grpId="0" animBg="1"/>
      <p:bldP spid="29" grpId="0" animBg="1"/>
      <p:bldP spid="30" grpId="0" animBg="1"/>
      <p:bldP spid="31" grpId="0" animBg="1"/>
      <p:bldP spid="24" grpId="0"/>
      <p:bldP spid="36" grpId="0"/>
      <p:bldP spid="37" grpId="0"/>
      <p:bldP spid="38" grpId="0"/>
      <p:bldP spid="39" grpId="0"/>
      <p:bldP spid="40" grpId="0"/>
      <p:bldP spid="41" grpId="0"/>
      <p:bldP spid="42" grpId="0"/>
      <p:bldP spid="43" grpId="0"/>
      <p:bldP spid="44" grpId="0" animBg="1"/>
      <p:bldP spid="45" grpId="0"/>
      <p:bldP spid="46" grpId="0"/>
      <p:bldP spid="54" grpId="0" animBg="1"/>
      <p:bldP spid="60" grpId="0"/>
      <p:bldP spid="68" grpId="0"/>
      <p:bldP spid="69"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TotalTime>
  <Words>1664</Words>
  <Application>Microsoft Office PowerPoint</Application>
  <PresentationFormat>On-screen Show (16:9)</PresentationFormat>
  <Paragraphs>325</Paragraphs>
  <Slides>33</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Pacifico</vt:lpstr>
      <vt:lpstr>Times New Roman</vt:lpstr>
      <vt:lpstr>Arial</vt:lpstr>
      <vt:lpstr>Simple Light</vt:lpstr>
      <vt:lpstr>Management System for  Orocare Toothpaste Company</vt:lpstr>
      <vt:lpstr>Content Overview</vt:lpstr>
      <vt:lpstr>Introduction</vt:lpstr>
      <vt:lpstr>PowerPoint Presentation</vt:lpstr>
      <vt:lpstr>What do they need?</vt:lpstr>
      <vt:lpstr>PowerPoint Presentation</vt:lpstr>
      <vt:lpstr>Main Functionalities </vt:lpstr>
      <vt:lpstr>So, what are the benefits ?</vt:lpstr>
      <vt:lpstr>System Overview</vt:lpstr>
      <vt:lpstr>PowerPoint Presentation</vt:lpstr>
      <vt:lpstr>PowerPoint Presentation</vt:lpstr>
      <vt:lpstr>PowerPoint Presentation</vt:lpstr>
      <vt:lpstr>PowerPoint Presentation</vt:lpstr>
      <vt:lpstr>System Functions in detail….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Tools and Technologies we used</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System for  Orocare Toothpaste Company</dc:title>
  <cp:lastModifiedBy>Jayawardena J.K.S.L it17052498</cp:lastModifiedBy>
  <cp:revision>71</cp:revision>
  <dcterms:modified xsi:type="dcterms:W3CDTF">2018-07-20T05:50:06Z</dcterms:modified>
</cp:coreProperties>
</file>