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89" r:id="rId3"/>
    <p:sldId id="288" r:id="rId4"/>
    <p:sldId id="269" r:id="rId5"/>
    <p:sldId id="268" r:id="rId6"/>
    <p:sldId id="270" r:id="rId7"/>
    <p:sldId id="257" r:id="rId8"/>
    <p:sldId id="258" r:id="rId9"/>
    <p:sldId id="290" r:id="rId10"/>
    <p:sldId id="271" r:id="rId11"/>
    <p:sldId id="267" r:id="rId12"/>
    <p:sldId id="261" r:id="rId13"/>
    <p:sldId id="291" r:id="rId14"/>
    <p:sldId id="292" r:id="rId15"/>
    <p:sldId id="293" r:id="rId16"/>
    <p:sldId id="286" r:id="rId17"/>
    <p:sldId id="263"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95256" autoAdjust="0"/>
  </p:normalViewPr>
  <p:slideViewPr>
    <p:cSldViewPr snapToGrid="0">
      <p:cViewPr>
        <p:scale>
          <a:sx n="80" d="100"/>
          <a:sy n="80" d="100"/>
        </p:scale>
        <p:origin x="600" y="106"/>
      </p:cViewPr>
      <p:guideLst/>
    </p:cSldViewPr>
  </p:slideViewPr>
  <p:outlineViewPr>
    <p:cViewPr>
      <p:scale>
        <a:sx n="33" d="100"/>
        <a:sy n="33" d="100"/>
      </p:scale>
      <p:origin x="0" y="-8179"/>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783E2-C0F9-4F4E-AD47-B43E086AB6D2}"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F441E-B9F7-4B3D-8158-5FB225C8B42D}" type="slidenum">
              <a:rPr lang="en-US" smtClean="0"/>
              <a:t>‹#›</a:t>
            </a:fld>
            <a:endParaRPr lang="en-US"/>
          </a:p>
        </p:txBody>
      </p:sp>
    </p:spTree>
    <p:extLst>
      <p:ext uri="{BB962C8B-B14F-4D97-AF65-F5344CB8AC3E}">
        <p14:creationId xmlns:p14="http://schemas.microsoft.com/office/powerpoint/2010/main" val="364679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F441E-B9F7-4B3D-8158-5FB225C8B42D}" type="slidenum">
              <a:rPr lang="en-US" smtClean="0"/>
              <a:t>1</a:t>
            </a:fld>
            <a:endParaRPr lang="en-US"/>
          </a:p>
        </p:txBody>
      </p:sp>
    </p:spTree>
    <p:extLst>
      <p:ext uri="{BB962C8B-B14F-4D97-AF65-F5344CB8AC3E}">
        <p14:creationId xmlns:p14="http://schemas.microsoft.com/office/powerpoint/2010/main" val="2431977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F441E-B9F7-4B3D-8158-5FB225C8B42D}" type="slidenum">
              <a:rPr lang="en-US" smtClean="0"/>
              <a:t>11</a:t>
            </a:fld>
            <a:endParaRPr lang="en-US"/>
          </a:p>
        </p:txBody>
      </p:sp>
    </p:spTree>
    <p:extLst>
      <p:ext uri="{BB962C8B-B14F-4D97-AF65-F5344CB8AC3E}">
        <p14:creationId xmlns:p14="http://schemas.microsoft.com/office/powerpoint/2010/main" val="3009704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E3F441E-B9F7-4B3D-8158-5FB225C8B42D}" type="slidenum">
              <a:rPr lang="en-US" smtClean="0"/>
              <a:t>12</a:t>
            </a:fld>
            <a:endParaRPr lang="en-US"/>
          </a:p>
        </p:txBody>
      </p:sp>
    </p:spTree>
    <p:extLst>
      <p:ext uri="{BB962C8B-B14F-4D97-AF65-F5344CB8AC3E}">
        <p14:creationId xmlns:p14="http://schemas.microsoft.com/office/powerpoint/2010/main" val="327015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F441E-B9F7-4B3D-8158-5FB225C8B42D}" type="slidenum">
              <a:rPr lang="en-US" smtClean="0"/>
              <a:t>13</a:t>
            </a:fld>
            <a:endParaRPr lang="en-US"/>
          </a:p>
        </p:txBody>
      </p:sp>
    </p:spTree>
    <p:extLst>
      <p:ext uri="{BB962C8B-B14F-4D97-AF65-F5344CB8AC3E}">
        <p14:creationId xmlns:p14="http://schemas.microsoft.com/office/powerpoint/2010/main" val="218911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E3F441E-B9F7-4B3D-8158-5FB225C8B42D}" type="slidenum">
              <a:rPr lang="en-US" smtClean="0"/>
              <a:t>14</a:t>
            </a:fld>
            <a:endParaRPr lang="en-US"/>
          </a:p>
        </p:txBody>
      </p:sp>
    </p:spTree>
    <p:extLst>
      <p:ext uri="{BB962C8B-B14F-4D97-AF65-F5344CB8AC3E}">
        <p14:creationId xmlns:p14="http://schemas.microsoft.com/office/powerpoint/2010/main" val="2234943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E3F441E-B9F7-4B3D-8158-5FB225C8B42D}" type="slidenum">
              <a:rPr lang="en-US" smtClean="0"/>
              <a:t>15</a:t>
            </a:fld>
            <a:endParaRPr lang="en-US"/>
          </a:p>
        </p:txBody>
      </p:sp>
    </p:spTree>
    <p:extLst>
      <p:ext uri="{BB962C8B-B14F-4D97-AF65-F5344CB8AC3E}">
        <p14:creationId xmlns:p14="http://schemas.microsoft.com/office/powerpoint/2010/main" val="2855901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F441E-B9F7-4B3D-8158-5FB225C8B42D}" type="slidenum">
              <a:rPr lang="en-US" smtClean="0"/>
              <a:t>16</a:t>
            </a:fld>
            <a:endParaRPr lang="en-US"/>
          </a:p>
        </p:txBody>
      </p:sp>
    </p:spTree>
    <p:extLst>
      <p:ext uri="{BB962C8B-B14F-4D97-AF65-F5344CB8AC3E}">
        <p14:creationId xmlns:p14="http://schemas.microsoft.com/office/powerpoint/2010/main" val="1811972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F441E-B9F7-4B3D-8158-5FB225C8B42D}" type="slidenum">
              <a:rPr lang="en-US" smtClean="0"/>
              <a:t>17</a:t>
            </a:fld>
            <a:endParaRPr lang="en-US"/>
          </a:p>
        </p:txBody>
      </p:sp>
    </p:spTree>
    <p:extLst>
      <p:ext uri="{BB962C8B-B14F-4D97-AF65-F5344CB8AC3E}">
        <p14:creationId xmlns:p14="http://schemas.microsoft.com/office/powerpoint/2010/main" val="295210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E3F441E-B9F7-4B3D-8158-5FB225C8B42D}" type="slidenum">
              <a:rPr lang="en-US" smtClean="0"/>
              <a:t>18</a:t>
            </a:fld>
            <a:endParaRPr lang="en-US"/>
          </a:p>
        </p:txBody>
      </p:sp>
    </p:spTree>
    <p:extLst>
      <p:ext uri="{BB962C8B-B14F-4D97-AF65-F5344CB8AC3E}">
        <p14:creationId xmlns:p14="http://schemas.microsoft.com/office/powerpoint/2010/main" val="387736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F441E-B9F7-4B3D-8158-5FB225C8B42D}" type="slidenum">
              <a:rPr lang="en-US" smtClean="0"/>
              <a:t>2</a:t>
            </a:fld>
            <a:endParaRPr lang="en-US"/>
          </a:p>
        </p:txBody>
      </p:sp>
    </p:spTree>
    <p:extLst>
      <p:ext uri="{BB962C8B-B14F-4D97-AF65-F5344CB8AC3E}">
        <p14:creationId xmlns:p14="http://schemas.microsoft.com/office/powerpoint/2010/main" val="290779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F441E-B9F7-4B3D-8158-5FB225C8B42D}" type="slidenum">
              <a:rPr lang="en-US" smtClean="0"/>
              <a:t>3</a:t>
            </a:fld>
            <a:endParaRPr lang="en-US"/>
          </a:p>
        </p:txBody>
      </p:sp>
    </p:spTree>
    <p:extLst>
      <p:ext uri="{BB962C8B-B14F-4D97-AF65-F5344CB8AC3E}">
        <p14:creationId xmlns:p14="http://schemas.microsoft.com/office/powerpoint/2010/main" val="239395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F441E-B9F7-4B3D-8158-5FB225C8B42D}" type="slidenum">
              <a:rPr lang="en-US" smtClean="0"/>
              <a:t>4</a:t>
            </a:fld>
            <a:endParaRPr lang="en-US"/>
          </a:p>
        </p:txBody>
      </p:sp>
    </p:spTree>
    <p:extLst>
      <p:ext uri="{BB962C8B-B14F-4D97-AF65-F5344CB8AC3E}">
        <p14:creationId xmlns:p14="http://schemas.microsoft.com/office/powerpoint/2010/main" val="367977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F441E-B9F7-4B3D-8158-5FB225C8B42D}" type="slidenum">
              <a:rPr lang="en-US" smtClean="0"/>
              <a:t>5</a:t>
            </a:fld>
            <a:endParaRPr lang="en-US"/>
          </a:p>
        </p:txBody>
      </p:sp>
    </p:spTree>
    <p:extLst>
      <p:ext uri="{BB962C8B-B14F-4D97-AF65-F5344CB8AC3E}">
        <p14:creationId xmlns:p14="http://schemas.microsoft.com/office/powerpoint/2010/main" val="3304797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F441E-B9F7-4B3D-8158-5FB225C8B42D}" type="slidenum">
              <a:rPr lang="en-US" smtClean="0"/>
              <a:t>6</a:t>
            </a:fld>
            <a:endParaRPr lang="en-US"/>
          </a:p>
        </p:txBody>
      </p:sp>
    </p:spTree>
    <p:extLst>
      <p:ext uri="{BB962C8B-B14F-4D97-AF65-F5344CB8AC3E}">
        <p14:creationId xmlns:p14="http://schemas.microsoft.com/office/powerpoint/2010/main" val="172201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F441E-B9F7-4B3D-8158-5FB225C8B42D}" type="slidenum">
              <a:rPr lang="en-US" smtClean="0"/>
              <a:t>8</a:t>
            </a:fld>
            <a:endParaRPr lang="en-US"/>
          </a:p>
        </p:txBody>
      </p:sp>
    </p:spTree>
    <p:extLst>
      <p:ext uri="{BB962C8B-B14F-4D97-AF65-F5344CB8AC3E}">
        <p14:creationId xmlns:p14="http://schemas.microsoft.com/office/powerpoint/2010/main" val="352637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E3F441E-B9F7-4B3D-8158-5FB225C8B42D}" type="slidenum">
              <a:rPr lang="en-US" smtClean="0"/>
              <a:t>9</a:t>
            </a:fld>
            <a:endParaRPr lang="en-US"/>
          </a:p>
        </p:txBody>
      </p:sp>
    </p:spTree>
    <p:extLst>
      <p:ext uri="{BB962C8B-B14F-4D97-AF65-F5344CB8AC3E}">
        <p14:creationId xmlns:p14="http://schemas.microsoft.com/office/powerpoint/2010/main" val="2011454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F441E-B9F7-4B3D-8158-5FB225C8B42D}" type="slidenum">
              <a:rPr lang="en-US" smtClean="0"/>
              <a:t>10</a:t>
            </a:fld>
            <a:endParaRPr lang="en-US"/>
          </a:p>
        </p:txBody>
      </p:sp>
    </p:spTree>
    <p:extLst>
      <p:ext uri="{BB962C8B-B14F-4D97-AF65-F5344CB8AC3E}">
        <p14:creationId xmlns:p14="http://schemas.microsoft.com/office/powerpoint/2010/main" val="4190476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extLst>
              <a:ext uri="{BEBA8EAE-BF5A-486C-A8C5-ECC9F3942E4B}">
                <a14:imgProps xmlns:a14="http://schemas.microsoft.com/office/drawing/2010/main">
                  <a14:imgLayer r:embed="rId20">
                    <a14:imgEffect>
                      <a14:colorTemperature colorTemp="9148"/>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bug.doc.ic.ac.u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dlib.net/files/shape_predictor_68_face_landmarks.dat.bz2"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sc.org/road-safety/safety-topics/fatigued-driv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F95B-493D-4731-B807-B8442456F278}"/>
              </a:ext>
            </a:extLst>
          </p:cNvPr>
          <p:cNvSpPr>
            <a:spLocks noGrp="1"/>
          </p:cNvSpPr>
          <p:nvPr>
            <p:ph type="ctrTitle"/>
          </p:nvPr>
        </p:nvSpPr>
        <p:spPr>
          <a:xfrm>
            <a:off x="1908699" y="1506411"/>
            <a:ext cx="9251426" cy="1405466"/>
          </a:xfrm>
        </p:spPr>
        <p:txBody>
          <a:bodyPr>
            <a:normAutofit fontScale="90000"/>
          </a:bodyPr>
          <a:lstStyle/>
          <a:p>
            <a:r>
              <a:rPr lang="en-US" cap="none" dirty="0"/>
              <a:t>Driver Drowsiness Detection System</a:t>
            </a:r>
            <a:br>
              <a:rPr lang="en-US" cap="none" dirty="0"/>
            </a:br>
            <a:r>
              <a:rPr lang="en-US" cap="none" dirty="0"/>
              <a:t>D3S</a:t>
            </a:r>
          </a:p>
        </p:txBody>
      </p:sp>
      <p:sp>
        <p:nvSpPr>
          <p:cNvPr id="3" name="Subtitle 2">
            <a:extLst>
              <a:ext uri="{FF2B5EF4-FFF2-40B4-BE49-F238E27FC236}">
                <a16:creationId xmlns:a16="http://schemas.microsoft.com/office/drawing/2014/main" id="{D2B58100-22C5-44E8-9C02-AF7E46EE2DBB}"/>
              </a:ext>
            </a:extLst>
          </p:cNvPr>
          <p:cNvSpPr>
            <a:spLocks noGrp="1"/>
          </p:cNvSpPr>
          <p:nvPr>
            <p:ph type="subTitle" idx="1"/>
          </p:nvPr>
        </p:nvSpPr>
        <p:spPr>
          <a:xfrm>
            <a:off x="3962399" y="2911877"/>
            <a:ext cx="7197726" cy="1405467"/>
          </a:xfrm>
        </p:spPr>
        <p:txBody>
          <a:bodyPr/>
          <a:lstStyle/>
          <a:p>
            <a:r>
              <a:rPr lang="en-US" cap="none" dirty="0"/>
              <a:t>Final project presentation</a:t>
            </a:r>
          </a:p>
        </p:txBody>
      </p:sp>
    </p:spTree>
    <p:extLst>
      <p:ext uri="{BB962C8B-B14F-4D97-AF65-F5344CB8AC3E}">
        <p14:creationId xmlns:p14="http://schemas.microsoft.com/office/powerpoint/2010/main" val="3056523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1032" descr="A picture containing duck, bird&#10;&#10;Description automatically generated">
            <a:extLst>
              <a:ext uri="{FF2B5EF4-FFF2-40B4-BE49-F238E27FC236}">
                <a16:creationId xmlns:a16="http://schemas.microsoft.com/office/drawing/2014/main" id="{96E0C94F-1D79-4346-9CCE-9A43BCA561EE}"/>
              </a:ext>
            </a:extLst>
          </p:cNvPr>
          <p:cNvPicPr>
            <a:picLocks noChangeAspect="1"/>
          </p:cNvPicPr>
          <p:nvPr/>
        </p:nvPicPr>
        <p:blipFill>
          <a:blip r:embed="rId3"/>
          <a:stretch>
            <a:fillRect/>
          </a:stretch>
        </p:blipFill>
        <p:spPr>
          <a:xfrm>
            <a:off x="726652" y="2840025"/>
            <a:ext cx="2608891" cy="1070699"/>
          </a:xfrm>
          <a:prstGeom prst="rect">
            <a:avLst/>
          </a:prstGeom>
          <a:scene3d>
            <a:camera prst="isometricRightUp"/>
            <a:lightRig rig="threePt" dir="t"/>
          </a:scene3d>
        </p:spPr>
      </p:pic>
      <p:pic>
        <p:nvPicPr>
          <p:cNvPr id="1037" name="Picture 1036" descr="A picture containing drawing&#10;&#10;Description automatically generated">
            <a:extLst>
              <a:ext uri="{FF2B5EF4-FFF2-40B4-BE49-F238E27FC236}">
                <a16:creationId xmlns:a16="http://schemas.microsoft.com/office/drawing/2014/main" id="{D794EC4E-6D3E-414B-849F-D3A87602962D}"/>
              </a:ext>
            </a:extLst>
          </p:cNvPr>
          <p:cNvPicPr>
            <a:picLocks noChangeAspect="1"/>
          </p:cNvPicPr>
          <p:nvPr/>
        </p:nvPicPr>
        <p:blipFill>
          <a:blip r:embed="rId4"/>
          <a:stretch>
            <a:fillRect/>
          </a:stretch>
        </p:blipFill>
        <p:spPr>
          <a:xfrm>
            <a:off x="688247" y="2007698"/>
            <a:ext cx="2608891" cy="1007818"/>
          </a:xfrm>
          <a:prstGeom prst="rect">
            <a:avLst/>
          </a:prstGeom>
          <a:scene3d>
            <a:camera prst="isometricRightUp"/>
            <a:lightRig rig="threePt" dir="t"/>
          </a:scene3d>
        </p:spPr>
      </p:pic>
      <p:sp>
        <p:nvSpPr>
          <p:cNvPr id="1039" name="Rectangle: Rounded Corners 1038">
            <a:extLst>
              <a:ext uri="{FF2B5EF4-FFF2-40B4-BE49-F238E27FC236}">
                <a16:creationId xmlns:a16="http://schemas.microsoft.com/office/drawing/2014/main" id="{C80A142C-919E-4EBA-8A12-1D862DD8CC51}"/>
              </a:ext>
            </a:extLst>
          </p:cNvPr>
          <p:cNvSpPr/>
          <p:nvPr/>
        </p:nvSpPr>
        <p:spPr>
          <a:xfrm>
            <a:off x="401071" y="1466669"/>
            <a:ext cx="3064280" cy="3781605"/>
          </a:xfrm>
          <a:prstGeom prst="roundRect">
            <a:avLst/>
          </a:prstGeom>
          <a:noFill/>
          <a:ln w="6350">
            <a:solidFill>
              <a:schemeClr val="accent3"/>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40" name="TextBox 1039">
            <a:extLst>
              <a:ext uri="{FF2B5EF4-FFF2-40B4-BE49-F238E27FC236}">
                <a16:creationId xmlns:a16="http://schemas.microsoft.com/office/drawing/2014/main" id="{175B2365-8ADD-4E75-99C2-F36545E7E254}"/>
              </a:ext>
            </a:extLst>
          </p:cNvPr>
          <p:cNvSpPr txBox="1"/>
          <p:nvPr/>
        </p:nvSpPr>
        <p:spPr>
          <a:xfrm>
            <a:off x="1028284" y="4511525"/>
            <a:ext cx="2092174" cy="490723"/>
          </a:xfrm>
          <a:prstGeom prst="rect">
            <a:avLst/>
          </a:prstGeom>
          <a:noFill/>
        </p:spPr>
        <p:txBody>
          <a:bodyPr wrap="square" rtlCol="0">
            <a:spAutoFit/>
          </a:bodyPr>
          <a:lstStyle/>
          <a:p>
            <a:r>
              <a:rPr lang="en-US" sz="1200" dirty="0">
                <a:solidFill>
                  <a:schemeClr val="accent3"/>
                </a:solidFill>
              </a:rPr>
              <a:t>Image Acquisition</a:t>
            </a:r>
          </a:p>
        </p:txBody>
      </p:sp>
      <p:sp>
        <p:nvSpPr>
          <p:cNvPr id="1041" name="Rectangle: Rounded Corners 1040">
            <a:extLst>
              <a:ext uri="{FF2B5EF4-FFF2-40B4-BE49-F238E27FC236}">
                <a16:creationId xmlns:a16="http://schemas.microsoft.com/office/drawing/2014/main" id="{61865409-6F11-4484-B499-40E4A5360265}"/>
              </a:ext>
            </a:extLst>
          </p:cNvPr>
          <p:cNvSpPr/>
          <p:nvPr/>
        </p:nvSpPr>
        <p:spPr>
          <a:xfrm>
            <a:off x="3957407" y="1466669"/>
            <a:ext cx="2883187" cy="3752607"/>
          </a:xfrm>
          <a:prstGeom prst="roundRect">
            <a:avLst/>
          </a:prstGeom>
          <a:noFill/>
          <a:ln w="6350">
            <a:solidFill>
              <a:schemeClr val="accent3"/>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42" name="TextBox 1041">
            <a:extLst>
              <a:ext uri="{FF2B5EF4-FFF2-40B4-BE49-F238E27FC236}">
                <a16:creationId xmlns:a16="http://schemas.microsoft.com/office/drawing/2014/main" id="{9EF4181D-5F5A-4F59-A43D-DD97B04BE851}"/>
              </a:ext>
            </a:extLst>
          </p:cNvPr>
          <p:cNvSpPr txBox="1"/>
          <p:nvPr/>
        </p:nvSpPr>
        <p:spPr>
          <a:xfrm>
            <a:off x="4514576" y="4660122"/>
            <a:ext cx="2140087" cy="490723"/>
          </a:xfrm>
          <a:prstGeom prst="rect">
            <a:avLst/>
          </a:prstGeom>
          <a:noFill/>
        </p:spPr>
        <p:txBody>
          <a:bodyPr wrap="square" rtlCol="0">
            <a:spAutoFit/>
          </a:bodyPr>
          <a:lstStyle>
            <a:defPPr>
              <a:defRPr lang="en-US"/>
            </a:defPPr>
            <a:lvl1pPr>
              <a:defRPr sz="1200">
                <a:solidFill>
                  <a:schemeClr val="accent3"/>
                </a:solidFill>
              </a:defRPr>
            </a:lvl1pPr>
          </a:lstStyle>
          <a:p>
            <a:r>
              <a:rPr lang="en-US" dirty="0"/>
              <a:t>Feature Extraction</a:t>
            </a:r>
          </a:p>
        </p:txBody>
      </p:sp>
      <p:pic>
        <p:nvPicPr>
          <p:cNvPr id="1043" name="Graphic 1042" descr="Head with gears">
            <a:extLst>
              <a:ext uri="{FF2B5EF4-FFF2-40B4-BE49-F238E27FC236}">
                <a16:creationId xmlns:a16="http://schemas.microsoft.com/office/drawing/2014/main" id="{8D8FC575-E6E6-4D10-A53F-F75538396D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61092" y="1404795"/>
            <a:ext cx="3438815" cy="3438815"/>
          </a:xfrm>
          <a:prstGeom prst="rect">
            <a:avLst/>
          </a:prstGeom>
        </p:spPr>
      </p:pic>
      <p:pic>
        <p:nvPicPr>
          <p:cNvPr id="1046" name="Graphic 1045" descr="Checklist">
            <a:extLst>
              <a:ext uri="{FF2B5EF4-FFF2-40B4-BE49-F238E27FC236}">
                <a16:creationId xmlns:a16="http://schemas.microsoft.com/office/drawing/2014/main" id="{CEB0056F-9866-4448-9A90-1C46B2BD6E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54143" y="1902634"/>
            <a:ext cx="2608891" cy="2608891"/>
          </a:xfrm>
          <a:prstGeom prst="rect">
            <a:avLst/>
          </a:prstGeom>
        </p:spPr>
      </p:pic>
      <p:sp>
        <p:nvSpPr>
          <p:cNvPr id="1047" name="Rectangle: Rounded Corners 1046">
            <a:extLst>
              <a:ext uri="{FF2B5EF4-FFF2-40B4-BE49-F238E27FC236}">
                <a16:creationId xmlns:a16="http://schemas.microsoft.com/office/drawing/2014/main" id="{02EC506A-4509-45E0-8B40-03BC6CC3EF87}"/>
              </a:ext>
            </a:extLst>
          </p:cNvPr>
          <p:cNvSpPr/>
          <p:nvPr/>
        </p:nvSpPr>
        <p:spPr>
          <a:xfrm>
            <a:off x="7530539" y="1466669"/>
            <a:ext cx="2774883" cy="3752606"/>
          </a:xfrm>
          <a:prstGeom prst="roundRect">
            <a:avLst/>
          </a:prstGeom>
          <a:noFill/>
          <a:ln w="6350">
            <a:solidFill>
              <a:schemeClr val="accent3"/>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48" name="TextBox 1047">
            <a:extLst>
              <a:ext uri="{FF2B5EF4-FFF2-40B4-BE49-F238E27FC236}">
                <a16:creationId xmlns:a16="http://schemas.microsoft.com/office/drawing/2014/main" id="{2552B9FB-7626-4146-8B20-F97185EA9A23}"/>
              </a:ext>
            </a:extLst>
          </p:cNvPr>
          <p:cNvSpPr txBox="1"/>
          <p:nvPr/>
        </p:nvSpPr>
        <p:spPr>
          <a:xfrm>
            <a:off x="7889852" y="4598248"/>
            <a:ext cx="1242187" cy="490723"/>
          </a:xfrm>
          <a:prstGeom prst="rect">
            <a:avLst/>
          </a:prstGeom>
          <a:noFill/>
        </p:spPr>
        <p:txBody>
          <a:bodyPr wrap="square" rtlCol="0">
            <a:spAutoFit/>
          </a:bodyPr>
          <a:lstStyle>
            <a:defPPr>
              <a:defRPr lang="en-US"/>
            </a:defPPr>
            <a:lvl1pPr>
              <a:defRPr sz="1200">
                <a:solidFill>
                  <a:schemeClr val="accent3"/>
                </a:solidFill>
              </a:defRPr>
            </a:lvl1pPr>
          </a:lstStyle>
          <a:p>
            <a:r>
              <a:rPr lang="en-US" dirty="0"/>
              <a:t>Matching</a:t>
            </a:r>
          </a:p>
        </p:txBody>
      </p:sp>
      <p:cxnSp>
        <p:nvCxnSpPr>
          <p:cNvPr id="98" name="Straight Arrow Connector 97">
            <a:extLst>
              <a:ext uri="{FF2B5EF4-FFF2-40B4-BE49-F238E27FC236}">
                <a16:creationId xmlns:a16="http://schemas.microsoft.com/office/drawing/2014/main" id="{CFDBA304-15B3-4E5A-A49B-FB5A824F01FE}"/>
              </a:ext>
            </a:extLst>
          </p:cNvPr>
          <p:cNvCxnSpPr>
            <a:cxnSpLocks/>
          </p:cNvCxnSpPr>
          <p:nvPr/>
        </p:nvCxnSpPr>
        <p:spPr>
          <a:xfrm>
            <a:off x="3355749" y="3124202"/>
            <a:ext cx="66126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9" name="Straight Arrow Connector 98">
            <a:extLst>
              <a:ext uri="{FF2B5EF4-FFF2-40B4-BE49-F238E27FC236}">
                <a16:creationId xmlns:a16="http://schemas.microsoft.com/office/drawing/2014/main" id="{EDCFCF82-511E-4802-921D-AC86F59859D9}"/>
              </a:ext>
            </a:extLst>
          </p:cNvPr>
          <p:cNvCxnSpPr>
            <a:cxnSpLocks/>
          </p:cNvCxnSpPr>
          <p:nvPr/>
        </p:nvCxnSpPr>
        <p:spPr>
          <a:xfrm>
            <a:off x="6869274" y="3220870"/>
            <a:ext cx="66126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0" name="Straight Arrow Connector 99">
            <a:extLst>
              <a:ext uri="{FF2B5EF4-FFF2-40B4-BE49-F238E27FC236}">
                <a16:creationId xmlns:a16="http://schemas.microsoft.com/office/drawing/2014/main" id="{AA2EEA62-DB69-4B4C-9BB9-D517758D7C7A}"/>
              </a:ext>
            </a:extLst>
          </p:cNvPr>
          <p:cNvCxnSpPr>
            <a:cxnSpLocks/>
          </p:cNvCxnSpPr>
          <p:nvPr/>
        </p:nvCxnSpPr>
        <p:spPr>
          <a:xfrm flipV="1">
            <a:off x="9553087" y="2838184"/>
            <a:ext cx="777556" cy="3787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2" name="Straight Arrow Connector 101">
            <a:extLst>
              <a:ext uri="{FF2B5EF4-FFF2-40B4-BE49-F238E27FC236}">
                <a16:creationId xmlns:a16="http://schemas.microsoft.com/office/drawing/2014/main" id="{164CE0D7-C271-4F49-B310-A7D457DBA62A}"/>
              </a:ext>
            </a:extLst>
          </p:cNvPr>
          <p:cNvCxnSpPr>
            <a:cxnSpLocks/>
          </p:cNvCxnSpPr>
          <p:nvPr/>
        </p:nvCxnSpPr>
        <p:spPr>
          <a:xfrm>
            <a:off x="9553087" y="3297303"/>
            <a:ext cx="777556" cy="38610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51" name="TextBox 1050">
            <a:extLst>
              <a:ext uri="{FF2B5EF4-FFF2-40B4-BE49-F238E27FC236}">
                <a16:creationId xmlns:a16="http://schemas.microsoft.com/office/drawing/2014/main" id="{D7CEDE76-F34D-4583-A8F6-DF8884B09124}"/>
              </a:ext>
            </a:extLst>
          </p:cNvPr>
          <p:cNvSpPr txBox="1"/>
          <p:nvPr/>
        </p:nvSpPr>
        <p:spPr>
          <a:xfrm>
            <a:off x="10562331" y="2536837"/>
            <a:ext cx="844716" cy="490723"/>
          </a:xfrm>
          <a:prstGeom prst="rect">
            <a:avLst/>
          </a:prstGeom>
          <a:noFill/>
        </p:spPr>
        <p:txBody>
          <a:bodyPr wrap="square" rtlCol="0">
            <a:spAutoFit/>
          </a:bodyPr>
          <a:lstStyle>
            <a:defPPr>
              <a:defRPr lang="en-US"/>
            </a:defPPr>
            <a:lvl1pPr>
              <a:defRPr sz="1200">
                <a:solidFill>
                  <a:schemeClr val="accent3"/>
                </a:solidFill>
              </a:defRPr>
            </a:lvl1pPr>
          </a:lstStyle>
          <a:p>
            <a:r>
              <a:rPr lang="en-US" dirty="0">
                <a:effectLst>
                  <a:outerShdw blurRad="38100" dist="38100" dir="2700000" algn="tl">
                    <a:srgbClr val="000000">
                      <a:alpha val="43137"/>
                    </a:srgbClr>
                  </a:outerShdw>
                </a:effectLst>
              </a:rPr>
              <a:t>Open</a:t>
            </a:r>
          </a:p>
        </p:txBody>
      </p:sp>
      <p:sp>
        <p:nvSpPr>
          <p:cNvPr id="1052" name="TextBox 1051">
            <a:extLst>
              <a:ext uri="{FF2B5EF4-FFF2-40B4-BE49-F238E27FC236}">
                <a16:creationId xmlns:a16="http://schemas.microsoft.com/office/drawing/2014/main" id="{74B03362-3149-4751-8287-64A042960699}"/>
              </a:ext>
            </a:extLst>
          </p:cNvPr>
          <p:cNvSpPr txBox="1"/>
          <p:nvPr/>
        </p:nvSpPr>
        <p:spPr>
          <a:xfrm>
            <a:off x="10562331" y="3683406"/>
            <a:ext cx="968637" cy="490723"/>
          </a:xfrm>
          <a:prstGeom prst="rect">
            <a:avLst/>
          </a:prstGeom>
          <a:noFill/>
        </p:spPr>
        <p:txBody>
          <a:bodyPr wrap="square" rtlCol="0">
            <a:spAutoFit/>
          </a:bodyPr>
          <a:lstStyle>
            <a:defPPr>
              <a:defRPr lang="en-US"/>
            </a:defPPr>
            <a:lvl1pPr>
              <a:defRPr sz="1200">
                <a:solidFill>
                  <a:schemeClr val="accent3"/>
                </a:solidFill>
              </a:defRPr>
            </a:lvl1pPr>
          </a:lstStyle>
          <a:p>
            <a:r>
              <a:rPr lang="en-US" dirty="0">
                <a:effectLst>
                  <a:outerShdw blurRad="38100" dist="38100" dir="2700000" algn="tl">
                    <a:srgbClr val="000000">
                      <a:alpha val="43137"/>
                    </a:srgbClr>
                  </a:outerShdw>
                </a:effectLst>
              </a:rPr>
              <a:t>Closed</a:t>
            </a:r>
          </a:p>
        </p:txBody>
      </p:sp>
      <p:sp>
        <p:nvSpPr>
          <p:cNvPr id="50" name="Title 1">
            <a:extLst>
              <a:ext uri="{FF2B5EF4-FFF2-40B4-BE49-F238E27FC236}">
                <a16:creationId xmlns:a16="http://schemas.microsoft.com/office/drawing/2014/main" id="{1EDA9673-F64C-48C6-84E2-F6641AD1B2F4}"/>
              </a:ext>
            </a:extLst>
          </p:cNvPr>
          <p:cNvSpPr>
            <a:spLocks noGrp="1"/>
          </p:cNvSpPr>
          <p:nvPr>
            <p:ph type="title"/>
          </p:nvPr>
        </p:nvSpPr>
        <p:spPr>
          <a:xfrm>
            <a:off x="641103" y="216628"/>
            <a:ext cx="10131425" cy="731380"/>
          </a:xfrm>
        </p:spPr>
        <p:txBody>
          <a:bodyPr/>
          <a:lstStyle/>
          <a:p>
            <a:r>
              <a:rPr lang="en-US" cap="none" dirty="0"/>
              <a:t>Bird eye view</a:t>
            </a:r>
          </a:p>
        </p:txBody>
      </p:sp>
    </p:spTree>
    <p:extLst>
      <p:ext uri="{BB962C8B-B14F-4D97-AF65-F5344CB8AC3E}">
        <p14:creationId xmlns:p14="http://schemas.microsoft.com/office/powerpoint/2010/main" val="76497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3794-D3D2-4E78-A9B4-AE41833EA447}"/>
              </a:ext>
            </a:extLst>
          </p:cNvPr>
          <p:cNvSpPr>
            <a:spLocks noGrp="1"/>
          </p:cNvSpPr>
          <p:nvPr>
            <p:ph type="title"/>
          </p:nvPr>
        </p:nvSpPr>
        <p:spPr/>
        <p:txBody>
          <a:bodyPr/>
          <a:lstStyle/>
          <a:p>
            <a:r>
              <a:rPr lang="en-US" cap="none" dirty="0"/>
              <a:t>Technology Used</a:t>
            </a:r>
            <a:br>
              <a:rPr lang="en-US" cap="none" dirty="0"/>
            </a:br>
            <a:r>
              <a:rPr lang="en-US" cap="none" dirty="0"/>
              <a:t>Deep Learning Model</a:t>
            </a:r>
          </a:p>
        </p:txBody>
      </p:sp>
      <p:pic>
        <p:nvPicPr>
          <p:cNvPr id="11" name="Content Placeholder 10">
            <a:extLst>
              <a:ext uri="{FF2B5EF4-FFF2-40B4-BE49-F238E27FC236}">
                <a16:creationId xmlns:a16="http://schemas.microsoft.com/office/drawing/2014/main" id="{AE46EFF6-3791-42BB-BFB8-9A3F423D06D5}"/>
              </a:ext>
            </a:extLst>
          </p:cNvPr>
          <p:cNvPicPr>
            <a:picLocks noGrp="1" noChangeAspect="1"/>
          </p:cNvPicPr>
          <p:nvPr>
            <p:ph idx="1"/>
          </p:nvPr>
        </p:nvPicPr>
        <p:blipFill>
          <a:blip r:embed="rId3"/>
          <a:stretch>
            <a:fillRect/>
          </a:stretch>
        </p:blipFill>
        <p:spPr>
          <a:xfrm>
            <a:off x="474501" y="3326983"/>
            <a:ext cx="1162050" cy="904875"/>
          </a:xfrm>
          <a:prstGeom prst="rect">
            <a:avLst/>
          </a:prstGeom>
          <a:noFill/>
          <a:ln>
            <a:solidFill>
              <a:schemeClr val="tx1">
                <a:alpha val="93000"/>
              </a:schemeClr>
            </a:solidFill>
          </a:ln>
          <a:effectLst>
            <a:outerShdw blurRad="50800" dist="38100" dir="5400000" algn="t" rotWithShape="0">
              <a:prstClr val="black">
                <a:alpha val="40000"/>
              </a:prstClr>
            </a:outerShdw>
            <a:reflection blurRad="50800" stA="50000" endA="300" endPos="55000" dir="5400000" sy="-100000" algn="bl" rotWithShape="0"/>
          </a:effectLst>
          <a:scene3d>
            <a:camera prst="orthographicFront">
              <a:rot lat="1379865" lon="17833006" rev="242046"/>
            </a:camera>
            <a:lightRig rig="threePt" dir="t"/>
          </a:scene3d>
        </p:spPr>
      </p:pic>
      <p:pic>
        <p:nvPicPr>
          <p:cNvPr id="12" name="Picture 11">
            <a:extLst>
              <a:ext uri="{FF2B5EF4-FFF2-40B4-BE49-F238E27FC236}">
                <a16:creationId xmlns:a16="http://schemas.microsoft.com/office/drawing/2014/main" id="{6F855929-E663-4D01-B43D-12E39BC44AFA}"/>
              </a:ext>
            </a:extLst>
          </p:cNvPr>
          <p:cNvPicPr>
            <a:picLocks noChangeAspect="1"/>
          </p:cNvPicPr>
          <p:nvPr/>
        </p:nvPicPr>
        <p:blipFill>
          <a:blip r:embed="rId4"/>
          <a:stretch>
            <a:fillRect/>
          </a:stretch>
        </p:blipFill>
        <p:spPr>
          <a:xfrm>
            <a:off x="1070577" y="3311901"/>
            <a:ext cx="1162050" cy="904875"/>
          </a:xfrm>
          <a:prstGeom prst="rect">
            <a:avLst/>
          </a:prstGeom>
          <a:noFill/>
          <a:ln>
            <a:solidFill>
              <a:schemeClr val="tx1">
                <a:alpha val="93000"/>
              </a:schemeClr>
            </a:solidFill>
          </a:ln>
          <a:effectLst>
            <a:outerShdw blurRad="50800" dist="38100" dir="5400000" algn="t" rotWithShape="0">
              <a:prstClr val="black">
                <a:alpha val="40000"/>
              </a:prstClr>
            </a:outerShdw>
            <a:reflection blurRad="50800" stA="50000" endA="300" endPos="55000" dir="5400000" sy="-100000" algn="bl" rotWithShape="0"/>
          </a:effectLst>
          <a:scene3d>
            <a:camera prst="orthographicFront">
              <a:rot lat="1379865" lon="17833006" rev="242046"/>
            </a:camera>
            <a:lightRig rig="threePt" dir="t"/>
          </a:scene3d>
        </p:spPr>
      </p:pic>
      <p:pic>
        <p:nvPicPr>
          <p:cNvPr id="13" name="Picture 12">
            <a:extLst>
              <a:ext uri="{FF2B5EF4-FFF2-40B4-BE49-F238E27FC236}">
                <a16:creationId xmlns:a16="http://schemas.microsoft.com/office/drawing/2014/main" id="{944981FE-87FF-4856-B0D9-683B6EEB856C}"/>
              </a:ext>
            </a:extLst>
          </p:cNvPr>
          <p:cNvPicPr>
            <a:picLocks noChangeAspect="1"/>
          </p:cNvPicPr>
          <p:nvPr/>
        </p:nvPicPr>
        <p:blipFill>
          <a:blip r:embed="rId5"/>
          <a:stretch>
            <a:fillRect/>
          </a:stretch>
        </p:blipFill>
        <p:spPr>
          <a:xfrm>
            <a:off x="1674890" y="3311901"/>
            <a:ext cx="1171575" cy="904875"/>
          </a:xfrm>
          <a:prstGeom prst="rect">
            <a:avLst/>
          </a:prstGeom>
          <a:noFill/>
          <a:ln>
            <a:solidFill>
              <a:schemeClr val="tx1">
                <a:alpha val="93000"/>
              </a:schemeClr>
            </a:solidFill>
          </a:ln>
          <a:effectLst>
            <a:outerShdw blurRad="50800" dist="38100" dir="5400000" algn="t" rotWithShape="0">
              <a:prstClr val="black">
                <a:alpha val="40000"/>
              </a:prstClr>
            </a:outerShdw>
            <a:reflection blurRad="50800" stA="50000" endA="300" endPos="55000" dir="5400000" sy="-100000" algn="bl" rotWithShape="0"/>
          </a:effectLst>
          <a:scene3d>
            <a:camera prst="orthographicFront">
              <a:rot lat="1379865" lon="17833006" rev="242046"/>
            </a:camera>
            <a:lightRig rig="threePt" dir="t"/>
          </a:scene3d>
        </p:spPr>
      </p:pic>
      <p:pic>
        <p:nvPicPr>
          <p:cNvPr id="14" name="Picture 13">
            <a:extLst>
              <a:ext uri="{FF2B5EF4-FFF2-40B4-BE49-F238E27FC236}">
                <a16:creationId xmlns:a16="http://schemas.microsoft.com/office/drawing/2014/main" id="{2F8D8A6A-751F-4993-8159-C483D78CCAF5}"/>
              </a:ext>
            </a:extLst>
          </p:cNvPr>
          <p:cNvPicPr>
            <a:picLocks noChangeAspect="1"/>
          </p:cNvPicPr>
          <p:nvPr/>
        </p:nvPicPr>
        <p:blipFill>
          <a:blip r:embed="rId6"/>
          <a:stretch>
            <a:fillRect/>
          </a:stretch>
        </p:blipFill>
        <p:spPr>
          <a:xfrm>
            <a:off x="2250628" y="3330951"/>
            <a:ext cx="1190625" cy="885825"/>
          </a:xfrm>
          <a:prstGeom prst="rect">
            <a:avLst/>
          </a:prstGeom>
          <a:noFill/>
          <a:ln>
            <a:solidFill>
              <a:schemeClr val="tx1">
                <a:alpha val="93000"/>
              </a:schemeClr>
            </a:solidFill>
          </a:ln>
          <a:effectLst>
            <a:outerShdw blurRad="50800" dist="38100" dir="5400000" algn="t" rotWithShape="0">
              <a:prstClr val="black">
                <a:alpha val="40000"/>
              </a:prstClr>
            </a:outerShdw>
            <a:reflection blurRad="50800" stA="50000" endA="300" endPos="55000" dir="5400000" sy="-100000" algn="bl" rotWithShape="0"/>
          </a:effectLst>
          <a:scene3d>
            <a:camera prst="orthographicFront">
              <a:rot lat="1379865" lon="17833006" rev="242046"/>
            </a:camera>
            <a:lightRig rig="threePt" dir="t"/>
          </a:scene3d>
        </p:spPr>
      </p:pic>
      <p:pic>
        <p:nvPicPr>
          <p:cNvPr id="15" name="Picture 14">
            <a:extLst>
              <a:ext uri="{FF2B5EF4-FFF2-40B4-BE49-F238E27FC236}">
                <a16:creationId xmlns:a16="http://schemas.microsoft.com/office/drawing/2014/main" id="{3597C62D-C6EE-4921-9AAB-3425119C1CE1}"/>
              </a:ext>
            </a:extLst>
          </p:cNvPr>
          <p:cNvPicPr>
            <a:picLocks noChangeAspect="1"/>
          </p:cNvPicPr>
          <p:nvPr/>
        </p:nvPicPr>
        <p:blipFill>
          <a:blip r:embed="rId7"/>
          <a:stretch>
            <a:fillRect/>
          </a:stretch>
        </p:blipFill>
        <p:spPr>
          <a:xfrm>
            <a:off x="2873991" y="3359526"/>
            <a:ext cx="1114425" cy="857250"/>
          </a:xfrm>
          <a:prstGeom prst="rect">
            <a:avLst/>
          </a:prstGeom>
          <a:noFill/>
          <a:ln>
            <a:solidFill>
              <a:schemeClr val="tx1">
                <a:alpha val="93000"/>
              </a:schemeClr>
            </a:solidFill>
          </a:ln>
          <a:effectLst>
            <a:outerShdw blurRad="50800" dist="38100" dir="5400000" algn="t" rotWithShape="0">
              <a:prstClr val="black">
                <a:alpha val="40000"/>
              </a:prstClr>
            </a:outerShdw>
            <a:reflection blurRad="50800" stA="50000" endA="300" endPos="55000" dir="5400000" sy="-100000" algn="bl" rotWithShape="0"/>
          </a:effectLst>
          <a:scene3d>
            <a:camera prst="orthographicFront">
              <a:rot lat="1379865" lon="17833006" rev="242046"/>
            </a:camera>
            <a:lightRig rig="threePt" dir="t"/>
          </a:scene3d>
        </p:spPr>
      </p:pic>
      <p:pic>
        <p:nvPicPr>
          <p:cNvPr id="16" name="Picture 15">
            <a:extLst>
              <a:ext uri="{FF2B5EF4-FFF2-40B4-BE49-F238E27FC236}">
                <a16:creationId xmlns:a16="http://schemas.microsoft.com/office/drawing/2014/main" id="{81A01528-0786-4C31-BCCA-398C0B2CCD2B}"/>
              </a:ext>
            </a:extLst>
          </p:cNvPr>
          <p:cNvPicPr>
            <a:picLocks noChangeAspect="1"/>
          </p:cNvPicPr>
          <p:nvPr/>
        </p:nvPicPr>
        <p:blipFill>
          <a:blip r:embed="rId8"/>
          <a:stretch>
            <a:fillRect/>
          </a:stretch>
        </p:blipFill>
        <p:spPr>
          <a:xfrm>
            <a:off x="3440204" y="3321426"/>
            <a:ext cx="1114425" cy="895350"/>
          </a:xfrm>
          <a:prstGeom prst="rect">
            <a:avLst/>
          </a:prstGeom>
          <a:noFill/>
          <a:ln>
            <a:solidFill>
              <a:schemeClr val="tx1">
                <a:alpha val="93000"/>
              </a:schemeClr>
            </a:solidFill>
          </a:ln>
          <a:effectLst>
            <a:glow rad="127000">
              <a:schemeClr val="tx1">
                <a:alpha val="99000"/>
              </a:schemeClr>
            </a:glow>
            <a:outerShdw blurRad="50800" dist="38100" dir="5400000" algn="t" rotWithShape="0">
              <a:prstClr val="black">
                <a:alpha val="40000"/>
              </a:prstClr>
            </a:outerShdw>
            <a:reflection blurRad="50800" stA="50000" endA="300" endPos="55000" dir="5400000" sy="-100000" algn="bl" rotWithShape="0"/>
          </a:effectLst>
          <a:scene3d>
            <a:camera prst="orthographicFront">
              <a:rot lat="1379865" lon="17833006" rev="242046"/>
            </a:camera>
            <a:lightRig rig="threePt" dir="t"/>
          </a:scene3d>
        </p:spPr>
      </p:pic>
      <p:pic>
        <p:nvPicPr>
          <p:cNvPr id="17" name="Picture 16">
            <a:extLst>
              <a:ext uri="{FF2B5EF4-FFF2-40B4-BE49-F238E27FC236}">
                <a16:creationId xmlns:a16="http://schemas.microsoft.com/office/drawing/2014/main" id="{01A04734-C2A3-4F7A-A035-65840C959D84}"/>
              </a:ext>
            </a:extLst>
          </p:cNvPr>
          <p:cNvPicPr>
            <a:picLocks noChangeAspect="1"/>
          </p:cNvPicPr>
          <p:nvPr/>
        </p:nvPicPr>
        <p:blipFill>
          <a:blip r:embed="rId9"/>
          <a:stretch>
            <a:fillRect/>
          </a:stretch>
        </p:blipFill>
        <p:spPr>
          <a:xfrm>
            <a:off x="4006417" y="3273801"/>
            <a:ext cx="1095375" cy="942975"/>
          </a:xfrm>
          <a:prstGeom prst="rect">
            <a:avLst/>
          </a:prstGeom>
          <a:noFill/>
          <a:ln>
            <a:solidFill>
              <a:schemeClr val="tx1">
                <a:alpha val="93000"/>
              </a:schemeClr>
            </a:solidFill>
          </a:ln>
          <a:effectLst>
            <a:outerShdw blurRad="50800" dist="38100" dir="5400000" algn="t" rotWithShape="0">
              <a:prstClr val="black">
                <a:alpha val="40000"/>
              </a:prstClr>
            </a:outerShdw>
            <a:reflection blurRad="50800" stA="50000" endA="300" endPos="55000" dir="5400000" sy="-100000" algn="bl" rotWithShape="0"/>
          </a:effectLst>
          <a:scene3d>
            <a:camera prst="orthographicFront">
              <a:rot lat="1379865" lon="17833006" rev="242046"/>
            </a:camera>
            <a:lightRig rig="threePt" dir="t"/>
          </a:scene3d>
        </p:spPr>
      </p:pic>
      <p:pic>
        <p:nvPicPr>
          <p:cNvPr id="18" name="Picture 17">
            <a:extLst>
              <a:ext uri="{FF2B5EF4-FFF2-40B4-BE49-F238E27FC236}">
                <a16:creationId xmlns:a16="http://schemas.microsoft.com/office/drawing/2014/main" id="{7B6D2F25-BCD9-4DFA-AF14-6F96730F07B9}"/>
              </a:ext>
            </a:extLst>
          </p:cNvPr>
          <p:cNvPicPr>
            <a:picLocks noChangeAspect="1"/>
          </p:cNvPicPr>
          <p:nvPr/>
        </p:nvPicPr>
        <p:blipFill>
          <a:blip r:embed="rId10"/>
          <a:stretch>
            <a:fillRect/>
          </a:stretch>
        </p:blipFill>
        <p:spPr>
          <a:xfrm>
            <a:off x="4572632" y="3311901"/>
            <a:ext cx="1076325" cy="904875"/>
          </a:xfrm>
          <a:prstGeom prst="rect">
            <a:avLst/>
          </a:prstGeom>
          <a:noFill/>
          <a:ln>
            <a:solidFill>
              <a:schemeClr val="tx1">
                <a:alpha val="93000"/>
              </a:schemeClr>
            </a:solidFill>
          </a:ln>
          <a:effectLst>
            <a:outerShdw blurRad="50800" dist="38100" dir="5400000" algn="t" rotWithShape="0">
              <a:prstClr val="black">
                <a:alpha val="40000"/>
              </a:prstClr>
            </a:outerShdw>
            <a:reflection blurRad="50800" stA="50000" endA="300" endPos="55000" dir="5400000" sy="-100000" algn="bl" rotWithShape="0"/>
          </a:effectLst>
          <a:scene3d>
            <a:camera prst="orthographicFront">
              <a:rot lat="1379865" lon="17833006" rev="242046"/>
            </a:camera>
            <a:lightRig rig="threePt" dir="t"/>
          </a:scene3d>
        </p:spPr>
      </p:pic>
      <p:cxnSp>
        <p:nvCxnSpPr>
          <p:cNvPr id="20" name="Straight Arrow Connector 19">
            <a:extLst>
              <a:ext uri="{FF2B5EF4-FFF2-40B4-BE49-F238E27FC236}">
                <a16:creationId xmlns:a16="http://schemas.microsoft.com/office/drawing/2014/main" id="{240F4BCC-EC20-40A5-BB03-6EA7678E6046}"/>
              </a:ext>
            </a:extLst>
          </p:cNvPr>
          <p:cNvCxnSpPr/>
          <p:nvPr/>
        </p:nvCxnSpPr>
        <p:spPr>
          <a:xfrm>
            <a:off x="1070577" y="3788151"/>
            <a:ext cx="5377687" cy="0"/>
          </a:xfrm>
          <a:prstGeom prst="straightConnector1">
            <a:avLst/>
          </a:prstGeom>
          <a:ln>
            <a:solidFill>
              <a:schemeClr val="accent3"/>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C883BB5-D636-4BB5-B831-095267C1174E}"/>
              </a:ext>
            </a:extLst>
          </p:cNvPr>
          <p:cNvSpPr txBox="1"/>
          <p:nvPr/>
        </p:nvSpPr>
        <p:spPr>
          <a:xfrm>
            <a:off x="5451668" y="3512253"/>
            <a:ext cx="1022909" cy="523220"/>
          </a:xfrm>
          <a:prstGeom prst="rect">
            <a:avLst/>
          </a:prstGeom>
          <a:noFill/>
        </p:spPr>
        <p:txBody>
          <a:bodyPr wrap="none" rtlCol="0">
            <a:spAutoFit/>
          </a:bodyPr>
          <a:lstStyle/>
          <a:p>
            <a:r>
              <a:rPr lang="en-US" sz="1400" dirty="0"/>
              <a:t>Collect eye </a:t>
            </a:r>
          </a:p>
          <a:p>
            <a:r>
              <a:rPr lang="en-US" sz="1400" dirty="0"/>
              <a:t>images </a:t>
            </a:r>
          </a:p>
        </p:txBody>
      </p:sp>
      <p:grpSp>
        <p:nvGrpSpPr>
          <p:cNvPr id="27" name="Group 26">
            <a:extLst>
              <a:ext uri="{FF2B5EF4-FFF2-40B4-BE49-F238E27FC236}">
                <a16:creationId xmlns:a16="http://schemas.microsoft.com/office/drawing/2014/main" id="{23930176-88DA-4E9C-87EC-2C6C8534DCED}"/>
              </a:ext>
            </a:extLst>
          </p:cNvPr>
          <p:cNvGrpSpPr/>
          <p:nvPr/>
        </p:nvGrpSpPr>
        <p:grpSpPr>
          <a:xfrm>
            <a:off x="6186597" y="3309621"/>
            <a:ext cx="914400" cy="914400"/>
            <a:chOff x="7176563" y="1908174"/>
            <a:chExt cx="914400" cy="914400"/>
          </a:xfrm>
          <a:effectLst>
            <a:outerShdw blurRad="50800" dist="38100" dir="2700000" algn="tl" rotWithShape="0">
              <a:prstClr val="black">
                <a:alpha val="40000"/>
              </a:prstClr>
            </a:outerShdw>
          </a:effectLst>
          <a:scene3d>
            <a:camera prst="orthographicFront">
              <a:rot lat="824583" lon="17715214" rev="21496145"/>
            </a:camera>
            <a:lightRig rig="threePt" dir="t"/>
          </a:scene3d>
        </p:grpSpPr>
        <p:sp>
          <p:nvSpPr>
            <p:cNvPr id="23" name="Rectangle 22">
              <a:extLst>
                <a:ext uri="{FF2B5EF4-FFF2-40B4-BE49-F238E27FC236}">
                  <a16:creationId xmlns:a16="http://schemas.microsoft.com/office/drawing/2014/main" id="{0E4003C7-37DF-4C0E-AE3B-E5513CD62CA4}"/>
                </a:ext>
              </a:extLst>
            </p:cNvPr>
            <p:cNvSpPr/>
            <p:nvPr/>
          </p:nvSpPr>
          <p:spPr>
            <a:xfrm>
              <a:off x="7176563" y="1908174"/>
              <a:ext cx="914400" cy="9144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5" name="TextBox 24">
              <a:extLst>
                <a:ext uri="{FF2B5EF4-FFF2-40B4-BE49-F238E27FC236}">
                  <a16:creationId xmlns:a16="http://schemas.microsoft.com/office/drawing/2014/main" id="{A7CAFA11-FD4A-4D5B-B5D7-3ABFCC3776BF}"/>
                </a:ext>
              </a:extLst>
            </p:cNvPr>
            <p:cNvSpPr txBox="1"/>
            <p:nvPr/>
          </p:nvSpPr>
          <p:spPr>
            <a:xfrm>
              <a:off x="7300190" y="2180708"/>
              <a:ext cx="643318" cy="369332"/>
            </a:xfrm>
            <a:prstGeom prst="rect">
              <a:avLst/>
            </a:prstGeom>
            <a:noFill/>
          </p:spPr>
          <p:txBody>
            <a:bodyPr wrap="none" rtlCol="0">
              <a:spAutoFit/>
            </a:bodyPr>
            <a:lstStyle/>
            <a:p>
              <a:r>
                <a:rPr lang="en-US" dirty="0"/>
                <a:t>Train</a:t>
              </a:r>
            </a:p>
          </p:txBody>
        </p:sp>
      </p:grpSp>
      <p:sp>
        <p:nvSpPr>
          <p:cNvPr id="29" name="TextBox 28">
            <a:extLst>
              <a:ext uri="{FF2B5EF4-FFF2-40B4-BE49-F238E27FC236}">
                <a16:creationId xmlns:a16="http://schemas.microsoft.com/office/drawing/2014/main" id="{48CDF69C-26DD-4FD6-8DA4-F682DF72BAC0}"/>
              </a:ext>
            </a:extLst>
          </p:cNvPr>
          <p:cNvSpPr txBox="1"/>
          <p:nvPr/>
        </p:nvSpPr>
        <p:spPr>
          <a:xfrm>
            <a:off x="6094278" y="4241469"/>
            <a:ext cx="1386918" cy="338554"/>
          </a:xfrm>
          <a:prstGeom prst="rect">
            <a:avLst/>
          </a:prstGeom>
          <a:noFill/>
        </p:spPr>
        <p:txBody>
          <a:bodyPr wrap="none" rtlCol="0">
            <a:spAutoFit/>
          </a:bodyPr>
          <a:lstStyle/>
          <a:p>
            <a:r>
              <a:rPr lang="en-US" sz="1600" dirty="0"/>
              <a:t>Deep Learning</a:t>
            </a:r>
          </a:p>
        </p:txBody>
      </p:sp>
      <p:grpSp>
        <p:nvGrpSpPr>
          <p:cNvPr id="32" name="Group 31">
            <a:extLst>
              <a:ext uri="{FF2B5EF4-FFF2-40B4-BE49-F238E27FC236}">
                <a16:creationId xmlns:a16="http://schemas.microsoft.com/office/drawing/2014/main" id="{9025B34E-E834-4CD7-AD04-1B3DB714BE87}"/>
              </a:ext>
            </a:extLst>
          </p:cNvPr>
          <p:cNvGrpSpPr/>
          <p:nvPr/>
        </p:nvGrpSpPr>
        <p:grpSpPr>
          <a:xfrm>
            <a:off x="7160554" y="3605059"/>
            <a:ext cx="1763088" cy="366183"/>
            <a:chOff x="6771312" y="4230839"/>
            <a:chExt cx="1763088" cy="366183"/>
          </a:xfrm>
          <a:effectLst>
            <a:outerShdw blurRad="50800" dist="38100" dir="2700000" algn="tl" rotWithShape="0">
              <a:prstClr val="black">
                <a:alpha val="40000"/>
              </a:prstClr>
            </a:outerShdw>
          </a:effectLst>
        </p:grpSpPr>
        <p:sp>
          <p:nvSpPr>
            <p:cNvPr id="30" name="Rectangle 29">
              <a:extLst>
                <a:ext uri="{FF2B5EF4-FFF2-40B4-BE49-F238E27FC236}">
                  <a16:creationId xmlns:a16="http://schemas.microsoft.com/office/drawing/2014/main" id="{CBFA56BD-CED6-4282-AF1A-84D644181648}"/>
                </a:ext>
              </a:extLst>
            </p:cNvPr>
            <p:cNvSpPr/>
            <p:nvPr/>
          </p:nvSpPr>
          <p:spPr>
            <a:xfrm>
              <a:off x="6771312" y="4230839"/>
              <a:ext cx="1763088" cy="36618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31" name="TextBox 30">
              <a:extLst>
                <a:ext uri="{FF2B5EF4-FFF2-40B4-BE49-F238E27FC236}">
                  <a16:creationId xmlns:a16="http://schemas.microsoft.com/office/drawing/2014/main" id="{B81982D4-F8EF-4E67-A8EB-B28DD0DAE123}"/>
                </a:ext>
              </a:extLst>
            </p:cNvPr>
            <p:cNvSpPr txBox="1"/>
            <p:nvPr/>
          </p:nvSpPr>
          <p:spPr>
            <a:xfrm>
              <a:off x="6824039" y="4289245"/>
              <a:ext cx="1657633" cy="307777"/>
            </a:xfrm>
            <a:prstGeom prst="rect">
              <a:avLst/>
            </a:prstGeom>
            <a:noFill/>
          </p:spPr>
          <p:txBody>
            <a:bodyPr wrap="none" rtlCol="0">
              <a:spAutoFit/>
            </a:bodyPr>
            <a:lstStyle/>
            <a:p>
              <a:r>
                <a:rPr lang="en-US" sz="1400" dirty="0"/>
                <a:t>Get optimal weights</a:t>
              </a:r>
            </a:p>
          </p:txBody>
        </p:sp>
      </p:grpSp>
      <p:cxnSp>
        <p:nvCxnSpPr>
          <p:cNvPr id="34" name="Straight Arrow Connector 33">
            <a:extLst>
              <a:ext uri="{FF2B5EF4-FFF2-40B4-BE49-F238E27FC236}">
                <a16:creationId xmlns:a16="http://schemas.microsoft.com/office/drawing/2014/main" id="{6B591051-0740-4B93-BF06-9D2A5E6475D9}"/>
              </a:ext>
            </a:extLst>
          </p:cNvPr>
          <p:cNvCxnSpPr>
            <a:cxnSpLocks/>
            <a:endCxn id="30" idx="1"/>
          </p:cNvCxnSpPr>
          <p:nvPr/>
        </p:nvCxnSpPr>
        <p:spPr>
          <a:xfrm>
            <a:off x="6791164" y="3788151"/>
            <a:ext cx="369390" cy="0"/>
          </a:xfrm>
          <a:prstGeom prst="straightConnector1">
            <a:avLst/>
          </a:prstGeom>
          <a:ln>
            <a:tailEnd type="triangle"/>
          </a:ln>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pic>
        <p:nvPicPr>
          <p:cNvPr id="36" name="Picture 35">
            <a:extLst>
              <a:ext uri="{FF2B5EF4-FFF2-40B4-BE49-F238E27FC236}">
                <a16:creationId xmlns:a16="http://schemas.microsoft.com/office/drawing/2014/main" id="{F1854212-0B4E-469F-8825-46D464676014}"/>
              </a:ext>
            </a:extLst>
          </p:cNvPr>
          <p:cNvPicPr>
            <a:picLocks noChangeAspect="1"/>
          </p:cNvPicPr>
          <p:nvPr/>
        </p:nvPicPr>
        <p:blipFill>
          <a:blip r:embed="rId11"/>
          <a:stretch>
            <a:fillRect/>
          </a:stretch>
        </p:blipFill>
        <p:spPr>
          <a:xfrm>
            <a:off x="8870914" y="2332049"/>
            <a:ext cx="1143000" cy="857250"/>
          </a:xfrm>
          <a:prstGeom prst="rect">
            <a:avLst/>
          </a:prstGeom>
          <a:noFill/>
          <a:ln>
            <a:solidFill>
              <a:schemeClr val="tx1">
                <a:alpha val="93000"/>
              </a:schemeClr>
            </a:solidFill>
          </a:ln>
          <a:effectLst>
            <a:outerShdw blurRad="50800" dist="38100" dir="5400000" algn="t" rotWithShape="0">
              <a:prstClr val="black">
                <a:alpha val="40000"/>
              </a:prstClr>
            </a:outerShdw>
            <a:reflection blurRad="50800" stA="50000" endA="300" endPos="55000" dir="5400000" sy="-100000" algn="bl" rotWithShape="0"/>
          </a:effectLst>
          <a:scene3d>
            <a:camera prst="orthographicFront">
              <a:rot lat="1379865" lon="17833006" rev="242046"/>
            </a:camera>
            <a:lightRig rig="threePt" dir="t"/>
          </a:scene3d>
        </p:spPr>
      </p:pic>
      <p:pic>
        <p:nvPicPr>
          <p:cNvPr id="37" name="Picture 36">
            <a:extLst>
              <a:ext uri="{FF2B5EF4-FFF2-40B4-BE49-F238E27FC236}">
                <a16:creationId xmlns:a16="http://schemas.microsoft.com/office/drawing/2014/main" id="{C43520AC-AB8F-45D5-B3B6-B576A33B0562}"/>
              </a:ext>
            </a:extLst>
          </p:cNvPr>
          <p:cNvPicPr>
            <a:picLocks noChangeAspect="1"/>
          </p:cNvPicPr>
          <p:nvPr/>
        </p:nvPicPr>
        <p:blipFill>
          <a:blip r:embed="rId12"/>
          <a:stretch>
            <a:fillRect/>
          </a:stretch>
        </p:blipFill>
        <p:spPr>
          <a:xfrm>
            <a:off x="9451146" y="2266963"/>
            <a:ext cx="1104900" cy="847725"/>
          </a:xfrm>
          <a:prstGeom prst="rect">
            <a:avLst/>
          </a:prstGeom>
          <a:noFill/>
          <a:ln>
            <a:solidFill>
              <a:schemeClr val="tx1">
                <a:alpha val="93000"/>
              </a:schemeClr>
            </a:solidFill>
          </a:ln>
          <a:effectLst>
            <a:outerShdw blurRad="50800" dist="38100" dir="5400000" algn="t" rotWithShape="0">
              <a:prstClr val="black">
                <a:alpha val="40000"/>
              </a:prstClr>
            </a:outerShdw>
            <a:reflection blurRad="50800" stA="50000" endA="300" endPos="55000" dir="5400000" sy="-100000" algn="bl" rotWithShape="0"/>
          </a:effectLst>
          <a:scene3d>
            <a:camera prst="orthographicFront">
              <a:rot lat="1379865" lon="17833006" rev="242046"/>
            </a:camera>
            <a:lightRig rig="threePt" dir="t"/>
          </a:scene3d>
        </p:spPr>
      </p:pic>
      <p:sp>
        <p:nvSpPr>
          <p:cNvPr id="38" name="Oval 37">
            <a:extLst>
              <a:ext uri="{FF2B5EF4-FFF2-40B4-BE49-F238E27FC236}">
                <a16:creationId xmlns:a16="http://schemas.microsoft.com/office/drawing/2014/main" id="{637DA4A4-4231-4C3C-A074-27CDE6C809CE}"/>
              </a:ext>
            </a:extLst>
          </p:cNvPr>
          <p:cNvSpPr/>
          <p:nvPr/>
        </p:nvSpPr>
        <p:spPr>
          <a:xfrm>
            <a:off x="9492218" y="3623636"/>
            <a:ext cx="319240" cy="338554"/>
          </a:xfrm>
          <a:prstGeom prst="ellipse">
            <a:avLst/>
          </a:prstGeom>
          <a:noFill/>
          <a:ln w="9525" cap="flat" cmpd="sng" algn="ctr">
            <a:solidFill>
              <a:schemeClr val="accent3"/>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CE465DA3-FFCC-43AE-B2BC-9036F905DB10}"/>
              </a:ext>
            </a:extLst>
          </p:cNvPr>
          <p:cNvCxnSpPr>
            <a:endCxn id="38" idx="0"/>
          </p:cNvCxnSpPr>
          <p:nvPr/>
        </p:nvCxnSpPr>
        <p:spPr>
          <a:xfrm>
            <a:off x="9651838" y="3359526"/>
            <a:ext cx="0" cy="264110"/>
          </a:xfrm>
          <a:prstGeom prst="straightConnector1">
            <a:avLst/>
          </a:prstGeom>
          <a:ln>
            <a:tailEnd type="triangle"/>
          </a:ln>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cxnSp>
        <p:nvCxnSpPr>
          <p:cNvPr id="42" name="Straight Arrow Connector 41">
            <a:extLst>
              <a:ext uri="{FF2B5EF4-FFF2-40B4-BE49-F238E27FC236}">
                <a16:creationId xmlns:a16="http://schemas.microsoft.com/office/drawing/2014/main" id="{EA7F61F3-747F-4AB2-9C23-37139C8A4C2D}"/>
              </a:ext>
            </a:extLst>
          </p:cNvPr>
          <p:cNvCxnSpPr>
            <a:cxnSpLocks/>
            <a:stCxn id="30" idx="3"/>
            <a:endCxn id="38" idx="2"/>
          </p:cNvCxnSpPr>
          <p:nvPr/>
        </p:nvCxnSpPr>
        <p:spPr>
          <a:xfrm>
            <a:off x="8923642" y="3788151"/>
            <a:ext cx="568576" cy="47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5" name="TextBox 44">
            <a:extLst>
              <a:ext uri="{FF2B5EF4-FFF2-40B4-BE49-F238E27FC236}">
                <a16:creationId xmlns:a16="http://schemas.microsoft.com/office/drawing/2014/main" id="{72389649-3C8D-4031-A5E4-6A39699A23EB}"/>
              </a:ext>
            </a:extLst>
          </p:cNvPr>
          <p:cNvSpPr txBox="1"/>
          <p:nvPr/>
        </p:nvSpPr>
        <p:spPr>
          <a:xfrm>
            <a:off x="9615610" y="3337692"/>
            <a:ext cx="1037656" cy="307777"/>
          </a:xfrm>
          <a:prstGeom prst="rect">
            <a:avLst/>
          </a:prstGeom>
          <a:noFill/>
        </p:spPr>
        <p:txBody>
          <a:bodyPr wrap="none" rtlCol="0">
            <a:spAutoFit/>
          </a:bodyPr>
          <a:lstStyle/>
          <a:p>
            <a:r>
              <a:rPr lang="en-US" sz="1400" dirty="0"/>
              <a:t>Read Image</a:t>
            </a:r>
          </a:p>
        </p:txBody>
      </p:sp>
      <p:cxnSp>
        <p:nvCxnSpPr>
          <p:cNvPr id="47" name="Straight Arrow Connector 46">
            <a:extLst>
              <a:ext uri="{FF2B5EF4-FFF2-40B4-BE49-F238E27FC236}">
                <a16:creationId xmlns:a16="http://schemas.microsoft.com/office/drawing/2014/main" id="{FA5FCD62-50EE-4F36-962D-17AAC4BF6E09}"/>
              </a:ext>
            </a:extLst>
          </p:cNvPr>
          <p:cNvCxnSpPr>
            <a:stCxn id="38" idx="4"/>
          </p:cNvCxnSpPr>
          <p:nvPr/>
        </p:nvCxnSpPr>
        <p:spPr>
          <a:xfrm>
            <a:off x="9651838" y="3962190"/>
            <a:ext cx="0" cy="9943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9" name="TextBox 48">
            <a:extLst>
              <a:ext uri="{FF2B5EF4-FFF2-40B4-BE49-F238E27FC236}">
                <a16:creationId xmlns:a16="http://schemas.microsoft.com/office/drawing/2014/main" id="{770D5B0F-45F4-469D-A66F-005328102567}"/>
              </a:ext>
            </a:extLst>
          </p:cNvPr>
          <p:cNvSpPr txBox="1"/>
          <p:nvPr/>
        </p:nvSpPr>
        <p:spPr>
          <a:xfrm>
            <a:off x="9710576" y="4241469"/>
            <a:ext cx="1476366" cy="307777"/>
          </a:xfrm>
          <a:prstGeom prst="rect">
            <a:avLst/>
          </a:prstGeom>
          <a:noFill/>
        </p:spPr>
        <p:txBody>
          <a:bodyPr wrap="none" rtlCol="0">
            <a:spAutoFit/>
          </a:bodyPr>
          <a:lstStyle/>
          <a:p>
            <a:r>
              <a:rPr lang="en-US" sz="1400" dirty="0"/>
              <a:t>Predict eye status</a:t>
            </a:r>
          </a:p>
        </p:txBody>
      </p:sp>
      <p:sp>
        <p:nvSpPr>
          <p:cNvPr id="51" name="TextBox 50">
            <a:extLst>
              <a:ext uri="{FF2B5EF4-FFF2-40B4-BE49-F238E27FC236}">
                <a16:creationId xmlns:a16="http://schemas.microsoft.com/office/drawing/2014/main" id="{D3FB9E28-DF12-4E56-9F7E-24BA61A8FB35}"/>
              </a:ext>
            </a:extLst>
          </p:cNvPr>
          <p:cNvSpPr txBox="1"/>
          <p:nvPr/>
        </p:nvSpPr>
        <p:spPr>
          <a:xfrm>
            <a:off x="8042097" y="5271935"/>
            <a:ext cx="582211" cy="307777"/>
          </a:xfrm>
          <a:prstGeom prst="rect">
            <a:avLst/>
          </a:prstGeom>
          <a:noFill/>
        </p:spPr>
        <p:txBody>
          <a:bodyPr wrap="none" rtlCol="0">
            <a:spAutoFit/>
          </a:bodyPr>
          <a:lstStyle/>
          <a:p>
            <a:r>
              <a:rPr lang="en-US" sz="1400" dirty="0"/>
              <a:t>Open</a:t>
            </a:r>
          </a:p>
        </p:txBody>
      </p:sp>
      <p:sp>
        <p:nvSpPr>
          <p:cNvPr id="53" name="TextBox 52">
            <a:extLst>
              <a:ext uri="{FF2B5EF4-FFF2-40B4-BE49-F238E27FC236}">
                <a16:creationId xmlns:a16="http://schemas.microsoft.com/office/drawing/2014/main" id="{6A3487D8-EF07-4740-9268-BD870EFDEDDB}"/>
              </a:ext>
            </a:extLst>
          </p:cNvPr>
          <p:cNvSpPr txBox="1"/>
          <p:nvPr/>
        </p:nvSpPr>
        <p:spPr>
          <a:xfrm>
            <a:off x="10600595" y="5271935"/>
            <a:ext cx="671979" cy="307777"/>
          </a:xfrm>
          <a:prstGeom prst="rect">
            <a:avLst/>
          </a:prstGeom>
          <a:noFill/>
        </p:spPr>
        <p:txBody>
          <a:bodyPr wrap="none" rtlCol="0">
            <a:spAutoFit/>
          </a:bodyPr>
          <a:lstStyle/>
          <a:p>
            <a:r>
              <a:rPr lang="en-US" sz="1400" dirty="0"/>
              <a:t>Closed</a:t>
            </a:r>
          </a:p>
        </p:txBody>
      </p:sp>
      <p:cxnSp>
        <p:nvCxnSpPr>
          <p:cNvPr id="55" name="Straight Arrow Connector 54">
            <a:extLst>
              <a:ext uri="{FF2B5EF4-FFF2-40B4-BE49-F238E27FC236}">
                <a16:creationId xmlns:a16="http://schemas.microsoft.com/office/drawing/2014/main" id="{5143559F-1710-496B-B742-69149D3C4757}"/>
              </a:ext>
            </a:extLst>
          </p:cNvPr>
          <p:cNvCxnSpPr>
            <a:endCxn id="51" idx="3"/>
          </p:cNvCxnSpPr>
          <p:nvPr/>
        </p:nvCxnSpPr>
        <p:spPr>
          <a:xfrm flipH="1">
            <a:off x="8624308" y="4956552"/>
            <a:ext cx="1027530" cy="4692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1CFD9E8D-D7FF-41BF-9B41-2D2FCAD727C3}"/>
              </a:ext>
            </a:extLst>
          </p:cNvPr>
          <p:cNvCxnSpPr>
            <a:cxnSpLocks/>
            <a:endCxn id="53" idx="1"/>
          </p:cNvCxnSpPr>
          <p:nvPr/>
        </p:nvCxnSpPr>
        <p:spPr>
          <a:xfrm>
            <a:off x="9651838" y="4956552"/>
            <a:ext cx="948757" cy="4692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04767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3794-D3D2-4E78-A9B4-AE41833EA447}"/>
              </a:ext>
            </a:extLst>
          </p:cNvPr>
          <p:cNvSpPr>
            <a:spLocks noGrp="1"/>
          </p:cNvSpPr>
          <p:nvPr>
            <p:ph type="title"/>
          </p:nvPr>
        </p:nvSpPr>
        <p:spPr/>
        <p:txBody>
          <a:bodyPr/>
          <a:lstStyle/>
          <a:p>
            <a:r>
              <a:rPr lang="en-US" cap="none"/>
              <a:t>Approach</a:t>
            </a:r>
            <a:endParaRPr lang="en-US" cap="none" dirty="0"/>
          </a:p>
        </p:txBody>
      </p:sp>
      <p:sp>
        <p:nvSpPr>
          <p:cNvPr id="4" name="Content Placeholder 3">
            <a:extLst>
              <a:ext uri="{FF2B5EF4-FFF2-40B4-BE49-F238E27FC236}">
                <a16:creationId xmlns:a16="http://schemas.microsoft.com/office/drawing/2014/main" id="{4CBC7B03-5310-4E26-8D08-9D9BC7AD4E0B}"/>
              </a:ext>
            </a:extLst>
          </p:cNvPr>
          <p:cNvSpPr>
            <a:spLocks noGrp="1"/>
          </p:cNvSpPr>
          <p:nvPr>
            <p:ph idx="1"/>
          </p:nvPr>
        </p:nvSpPr>
        <p:spPr/>
        <p:txBody>
          <a:bodyPr/>
          <a:lstStyle/>
          <a:p>
            <a:endParaRPr lang="en-SG"/>
          </a:p>
        </p:txBody>
      </p:sp>
      <p:pic>
        <p:nvPicPr>
          <p:cNvPr id="6" name="Picture 5">
            <a:extLst>
              <a:ext uri="{FF2B5EF4-FFF2-40B4-BE49-F238E27FC236}">
                <a16:creationId xmlns:a16="http://schemas.microsoft.com/office/drawing/2014/main" id="{5E4F81B6-5759-4EE6-80E3-CF1914A9228B}"/>
              </a:ext>
            </a:extLst>
          </p:cNvPr>
          <p:cNvPicPr/>
          <p:nvPr/>
        </p:nvPicPr>
        <p:blipFill>
          <a:blip r:embed="rId3"/>
          <a:stretch>
            <a:fillRect/>
          </a:stretch>
        </p:blipFill>
        <p:spPr>
          <a:xfrm>
            <a:off x="685801" y="2142067"/>
            <a:ext cx="10131425" cy="3649133"/>
          </a:xfrm>
          <a:prstGeom prst="rect">
            <a:avLst/>
          </a:prstGeom>
        </p:spPr>
      </p:pic>
    </p:spTree>
    <p:extLst>
      <p:ext uri="{BB962C8B-B14F-4D97-AF65-F5344CB8AC3E}">
        <p14:creationId xmlns:p14="http://schemas.microsoft.com/office/powerpoint/2010/main" val="3507054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D004C3-31CB-4721-8D3F-D72967B937E4}"/>
              </a:ext>
            </a:extLst>
          </p:cNvPr>
          <p:cNvSpPr txBox="1"/>
          <p:nvPr/>
        </p:nvSpPr>
        <p:spPr>
          <a:xfrm>
            <a:off x="322362" y="364981"/>
            <a:ext cx="1255472" cy="369332"/>
          </a:xfrm>
          <a:prstGeom prst="rect">
            <a:avLst/>
          </a:prstGeom>
          <a:noFill/>
        </p:spPr>
        <p:txBody>
          <a:bodyPr wrap="none" rtlCol="0">
            <a:spAutoFit/>
          </a:bodyPr>
          <a:lstStyle/>
          <a:p>
            <a:r>
              <a:rPr lang="en-US" dirty="0" err="1"/>
              <a:t>iBug</a:t>
            </a:r>
            <a:r>
              <a:rPr lang="en-US" dirty="0"/>
              <a:t> Model</a:t>
            </a:r>
          </a:p>
        </p:txBody>
      </p:sp>
      <p:cxnSp>
        <p:nvCxnSpPr>
          <p:cNvPr id="40" name="Straight Connector 39">
            <a:extLst>
              <a:ext uri="{FF2B5EF4-FFF2-40B4-BE49-F238E27FC236}">
                <a16:creationId xmlns:a16="http://schemas.microsoft.com/office/drawing/2014/main" id="{2BAE1319-C586-46E4-B6F2-8EF39C424EC4}"/>
              </a:ext>
            </a:extLst>
          </p:cNvPr>
          <p:cNvCxnSpPr>
            <a:cxnSpLocks/>
          </p:cNvCxnSpPr>
          <p:nvPr/>
        </p:nvCxnSpPr>
        <p:spPr>
          <a:xfrm>
            <a:off x="719265" y="1399042"/>
            <a:ext cx="8891460" cy="0"/>
          </a:xfrm>
          <a:prstGeom prst="line">
            <a:avLst/>
          </a:prstGeom>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id="{DD24C1C5-4D44-488D-9B32-4323F66F3755}"/>
              </a:ext>
            </a:extLst>
          </p:cNvPr>
          <p:cNvSpPr txBox="1"/>
          <p:nvPr/>
        </p:nvSpPr>
        <p:spPr>
          <a:xfrm>
            <a:off x="847724" y="1590695"/>
            <a:ext cx="8763001" cy="3816429"/>
          </a:xfrm>
          <a:prstGeom prst="rect">
            <a:avLst/>
          </a:prstGeom>
          <a:noFill/>
        </p:spPr>
        <p:txBody>
          <a:bodyPr wrap="square" rtlCol="0">
            <a:spAutoFit/>
          </a:bodyPr>
          <a:lstStyle/>
          <a:p>
            <a:pPr algn="just">
              <a:lnSpc>
                <a:spcPct val="150000"/>
              </a:lnSpc>
              <a:spcAft>
                <a:spcPts val="80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The source of the pretrained model we have used is from the </a:t>
            </a:r>
            <a:r>
              <a:rPr lang="en-US" sz="1400" b="1" dirty="0" err="1">
                <a:effectLst/>
                <a:latin typeface="Calibri Light" panose="020F0302020204030204" pitchFamily="34" charset="0"/>
                <a:ea typeface="Calibri" panose="020F0502020204030204" pitchFamily="34" charset="0"/>
                <a:cs typeface="Times New Roman" panose="02020603050405020304" pitchFamily="18" charset="0"/>
              </a:rPr>
              <a:t>iBug</a:t>
            </a:r>
            <a:r>
              <a:rPr lang="en-US" sz="1400" b="1"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400" dirty="0">
                <a:effectLst/>
                <a:latin typeface="Calibri Light" panose="020F0302020204030204" pitchFamily="34" charset="0"/>
                <a:ea typeface="Calibri" panose="020F0502020204030204" pitchFamily="34" charset="0"/>
                <a:cs typeface="Times New Roman" panose="02020603050405020304" pitchFamily="18" charset="0"/>
              </a:rPr>
              <a:t>(</a:t>
            </a:r>
            <a:r>
              <a:rPr lang="en-US" sz="1400" u="sng" dirty="0">
                <a:solidFill>
                  <a:srgbClr val="0000FF"/>
                </a:solidFill>
                <a:effectLst/>
                <a:latin typeface="Calibri Light" panose="020F0302020204030204" pitchFamily="34" charset="0"/>
                <a:ea typeface="Calibri" panose="020F0502020204030204" pitchFamily="34" charset="0"/>
                <a:cs typeface="Times New Roman" panose="02020603050405020304" pitchFamily="18" charset="0"/>
                <a:hlinkClick r:id="rId3"/>
              </a:rPr>
              <a:t>https://ibug.doc.ic.ac.uk/</a:t>
            </a:r>
            <a:r>
              <a:rPr lang="en-US" sz="1400" dirty="0">
                <a:effectLst/>
                <a:latin typeface="Calibri Light" panose="020F0302020204030204" pitchFamily="34" charset="0"/>
                <a:ea typeface="Calibri" panose="020F0502020204030204" pitchFamily="34" charset="0"/>
                <a:cs typeface="Times New Roman" panose="02020603050405020304" pitchFamily="18" charset="0"/>
              </a:rPr>
              <a:t>) group of </a:t>
            </a:r>
            <a:r>
              <a:rPr lang="en-US" sz="1400" b="1" dirty="0">
                <a:effectLst/>
                <a:latin typeface="Calibri Light" panose="020F0302020204030204" pitchFamily="34" charset="0"/>
                <a:ea typeface="Calibri" panose="020F0502020204030204" pitchFamily="34" charset="0"/>
                <a:cs typeface="Times New Roman" panose="02020603050405020304" pitchFamily="18" charset="0"/>
              </a:rPr>
              <a:t>Department of Computing, Imperial College London</a:t>
            </a:r>
            <a:r>
              <a:rPr lang="en-US" sz="1400" dirty="0">
                <a:effectLst/>
                <a:latin typeface="Calibri Light" panose="020F0302020204030204" pitchFamily="34" charset="0"/>
                <a:ea typeface="Calibri" panose="020F0502020204030204" pitchFamily="34" charset="0"/>
                <a:cs typeface="Times New Roman" panose="02020603050405020304" pitchFamily="18" charset="0"/>
              </a:rPr>
              <a:t>. We used the technique, termed </a:t>
            </a:r>
            <a:r>
              <a:rPr lang="en-US" sz="1400" b="1" dirty="0">
                <a:effectLst/>
                <a:latin typeface="Calibri Light" panose="020F0302020204030204" pitchFamily="34" charset="0"/>
                <a:ea typeface="Calibri" panose="020F0502020204030204" pitchFamily="34" charset="0"/>
                <a:cs typeface="Times New Roman" panose="02020603050405020304" pitchFamily="18" charset="0"/>
              </a:rPr>
              <a:t>Transfer Learning</a:t>
            </a:r>
            <a:r>
              <a:rPr lang="en-US" sz="1400" dirty="0">
                <a:effectLst/>
                <a:latin typeface="Calibri Light" panose="020F0302020204030204" pitchFamily="34" charset="0"/>
                <a:ea typeface="Calibri" panose="020F0502020204030204" pitchFamily="34" charset="0"/>
                <a:cs typeface="Times New Roman" panose="02020603050405020304" pitchFamily="18" charset="0"/>
              </a:rPr>
              <a:t>, which is using the knowledge gained by a model that is well trained offline using real world data. The facial databases that are used include large collection of images of different subjects, poses, illumination, occlusions, etc. They have proposed a semi-automatic annotation methodology to annotate massive datasets to address issues with other techniques such as the following:</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Calibri Light" panose="020F0302020204030204" pitchFamily="34" charset="0"/>
              <a:buChar char="-"/>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Some techniques provide relatively low annotations when compared to the volume of images</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Calibri Light" panose="020F0302020204030204" pitchFamily="34" charset="0"/>
              <a:buChar char="-"/>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Low accuracy from few techniques</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Calibri Light" panose="020F0302020204030204" pitchFamily="34" charset="0"/>
              <a:buChar char="-"/>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Varying annotation models with each database</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These issues make cross database experiments and comparisons difficult or infeasible. The model that </a:t>
            </a:r>
            <a:r>
              <a:rPr lang="en-US" sz="1400" dirty="0" err="1">
                <a:effectLst/>
                <a:latin typeface="Calibri Light" panose="020F0302020204030204" pitchFamily="34" charset="0"/>
                <a:ea typeface="Calibri" panose="020F0502020204030204" pitchFamily="34" charset="0"/>
                <a:cs typeface="Times New Roman" panose="02020603050405020304" pitchFamily="18" charset="0"/>
              </a:rPr>
              <a:t>iBug</a:t>
            </a:r>
            <a:r>
              <a:rPr lang="en-US" sz="1400" dirty="0">
                <a:effectLst/>
                <a:latin typeface="Calibri Light" panose="020F0302020204030204" pitchFamily="34" charset="0"/>
                <a:ea typeface="Calibri" panose="020F0502020204030204" pitchFamily="34" charset="0"/>
                <a:cs typeface="Times New Roman" panose="02020603050405020304" pitchFamily="18" charset="0"/>
              </a:rPr>
              <a:t> suggests a 68-point markup for annotating facial features as shown in the following figure.</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cxnSp>
        <p:nvCxnSpPr>
          <p:cNvPr id="42" name="Straight Connector 41">
            <a:extLst>
              <a:ext uri="{FF2B5EF4-FFF2-40B4-BE49-F238E27FC236}">
                <a16:creationId xmlns:a16="http://schemas.microsoft.com/office/drawing/2014/main" id="{4EFA136F-2CF2-449C-B8A2-059D662A4623}"/>
              </a:ext>
            </a:extLst>
          </p:cNvPr>
          <p:cNvCxnSpPr>
            <a:cxnSpLocks/>
          </p:cNvCxnSpPr>
          <p:nvPr/>
        </p:nvCxnSpPr>
        <p:spPr>
          <a:xfrm>
            <a:off x="719265" y="1134654"/>
            <a:ext cx="0" cy="4132671"/>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6766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B4CF6-7740-4B9C-B61C-EA942C04A48B}"/>
              </a:ext>
            </a:extLst>
          </p:cNvPr>
          <p:cNvSpPr txBox="1"/>
          <p:nvPr/>
        </p:nvSpPr>
        <p:spPr>
          <a:xfrm>
            <a:off x="1920423" y="5726025"/>
            <a:ext cx="3759940" cy="369332"/>
          </a:xfrm>
          <a:prstGeom prst="rect">
            <a:avLst/>
          </a:prstGeom>
          <a:noFill/>
        </p:spPr>
        <p:txBody>
          <a:bodyPr wrap="none" rtlCol="0">
            <a:spAutoFit/>
          </a:bodyPr>
          <a:lstStyle/>
          <a:p>
            <a:r>
              <a:rPr lang="en-US" sz="1800" i="1" dirty="0">
                <a:effectLst/>
                <a:latin typeface="Calibri Light" panose="020F0302020204030204" pitchFamily="34" charset="0"/>
                <a:ea typeface="Calibri" panose="020F0502020204030204" pitchFamily="34" charset="0"/>
              </a:rPr>
              <a:t>68-point mark-up used for annotations</a:t>
            </a:r>
            <a:endParaRPr lang="en-US" sz="800" dirty="0"/>
          </a:p>
        </p:txBody>
      </p:sp>
      <p:sp>
        <p:nvSpPr>
          <p:cNvPr id="9" name="TextBox 8">
            <a:extLst>
              <a:ext uri="{FF2B5EF4-FFF2-40B4-BE49-F238E27FC236}">
                <a16:creationId xmlns:a16="http://schemas.microsoft.com/office/drawing/2014/main" id="{9B575B0C-F0CD-4ECF-ADA6-928682F8C180}"/>
              </a:ext>
            </a:extLst>
          </p:cNvPr>
          <p:cNvSpPr txBox="1"/>
          <p:nvPr/>
        </p:nvSpPr>
        <p:spPr>
          <a:xfrm>
            <a:off x="808111" y="1019684"/>
            <a:ext cx="3388172" cy="369332"/>
          </a:xfrm>
          <a:prstGeom prst="rect">
            <a:avLst/>
          </a:prstGeom>
          <a:noFill/>
        </p:spPr>
        <p:txBody>
          <a:bodyPr wrap="none" rtlCol="0">
            <a:spAutoFit/>
          </a:bodyPr>
          <a:lstStyle/>
          <a:p>
            <a:r>
              <a:rPr lang="en-US" dirty="0"/>
              <a:t>Facial feature detection technique</a:t>
            </a:r>
          </a:p>
        </p:txBody>
      </p:sp>
      <p:sp>
        <p:nvSpPr>
          <p:cNvPr id="10" name="TextBox 9">
            <a:extLst>
              <a:ext uri="{FF2B5EF4-FFF2-40B4-BE49-F238E27FC236}">
                <a16:creationId xmlns:a16="http://schemas.microsoft.com/office/drawing/2014/main" id="{271C05DF-F6DA-4207-BD1E-FD71158EF4DE}"/>
              </a:ext>
            </a:extLst>
          </p:cNvPr>
          <p:cNvSpPr txBox="1"/>
          <p:nvPr/>
        </p:nvSpPr>
        <p:spPr>
          <a:xfrm>
            <a:off x="7262447" y="1466076"/>
            <a:ext cx="223138" cy="1015663"/>
          </a:xfrm>
          <a:prstGeom prst="rect">
            <a:avLst/>
          </a:prstGeom>
          <a:noFill/>
        </p:spPr>
        <p:txBody>
          <a:bodyPr wrap="none" rtlCol="0">
            <a:spAutoFit/>
          </a:bodyPr>
          <a:lstStyle/>
          <a:p>
            <a:r>
              <a:rPr lang="en-US" sz="1200" dirty="0"/>
              <a:t>.</a:t>
            </a:r>
          </a:p>
          <a:p>
            <a:endParaRPr lang="en-US" sz="1200" dirty="0"/>
          </a:p>
          <a:p>
            <a:endParaRPr lang="en-US" sz="1200" dirty="0"/>
          </a:p>
          <a:p>
            <a:endParaRPr lang="en-US" sz="1200" dirty="0"/>
          </a:p>
          <a:p>
            <a:endParaRPr lang="en-US" sz="1200" dirty="0"/>
          </a:p>
        </p:txBody>
      </p:sp>
      <p:sp>
        <p:nvSpPr>
          <p:cNvPr id="25" name="TextBox 24">
            <a:extLst>
              <a:ext uri="{FF2B5EF4-FFF2-40B4-BE49-F238E27FC236}">
                <a16:creationId xmlns:a16="http://schemas.microsoft.com/office/drawing/2014/main" id="{4242D26B-88E5-480B-8CBD-2DE10571E461}"/>
              </a:ext>
            </a:extLst>
          </p:cNvPr>
          <p:cNvSpPr txBox="1"/>
          <p:nvPr/>
        </p:nvSpPr>
        <p:spPr>
          <a:xfrm>
            <a:off x="7379250" y="1892569"/>
            <a:ext cx="2287101" cy="340734"/>
          </a:xfrm>
          <a:prstGeom prst="rect">
            <a:avLst/>
          </a:prstGeom>
          <a:noFill/>
        </p:spPr>
        <p:txBody>
          <a:bodyPr wrap="none" rtlCol="0">
            <a:spAutoFit/>
          </a:bodyPr>
          <a:lstStyle/>
          <a:p>
            <a:pPr lvl="0">
              <a:lnSpc>
                <a:spcPct val="150000"/>
              </a:lnSpc>
              <a:spcAft>
                <a:spcPts val="800"/>
              </a:spcAft>
            </a:pPr>
            <a:r>
              <a:rPr lang="en-US" sz="1200" dirty="0">
                <a:latin typeface="+mj-lt"/>
                <a:ea typeface="Calibri" panose="020F0502020204030204" pitchFamily="34" charset="0"/>
                <a:cs typeface="Times New Roman" panose="02020603050405020304" pitchFamily="18" charset="0"/>
              </a:rPr>
              <a:t>Left </a:t>
            </a:r>
            <a:r>
              <a:rPr lang="en-US" sz="1200" dirty="0">
                <a:effectLst/>
                <a:latin typeface="+mj-lt"/>
                <a:ea typeface="Calibri" panose="020F0502020204030204" pitchFamily="34" charset="0"/>
                <a:cs typeface="Times New Roman" panose="02020603050405020304" pitchFamily="18" charset="0"/>
              </a:rPr>
              <a:t>eye marking </a:t>
            </a:r>
            <a:r>
              <a:rPr lang="en-US" sz="1200" dirty="0">
                <a:latin typeface="+mj-lt"/>
              </a:rPr>
              <a:t>as</a:t>
            </a:r>
            <a:r>
              <a:rPr lang="en-US" sz="1200" dirty="0">
                <a:effectLst/>
                <a:latin typeface="+mj-lt"/>
                <a:ea typeface="Calibri" panose="020F0502020204030204" pitchFamily="34" charset="0"/>
                <a:cs typeface="Times New Roman" panose="02020603050405020304" pitchFamily="18" charset="0"/>
              </a:rPr>
              <a:t> 43 through 48</a:t>
            </a:r>
            <a:endParaRPr lang="en-SG" sz="1200" dirty="0">
              <a:effectLst/>
              <a:latin typeface="+mj-lt"/>
              <a:ea typeface="Calibri" panose="020F050202020403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8C8D48F5-D8B3-494A-875D-B4A2A02C91F9}"/>
              </a:ext>
            </a:extLst>
          </p:cNvPr>
          <p:cNvSpPr txBox="1"/>
          <p:nvPr/>
        </p:nvSpPr>
        <p:spPr>
          <a:xfrm>
            <a:off x="7023702" y="2908285"/>
            <a:ext cx="2715102" cy="340734"/>
          </a:xfrm>
          <a:prstGeom prst="rect">
            <a:avLst/>
          </a:prstGeom>
          <a:noFill/>
        </p:spPr>
        <p:txBody>
          <a:bodyPr wrap="none" rtlCol="0">
            <a:spAutoFit/>
          </a:bodyPr>
          <a:lstStyle/>
          <a:p>
            <a:pPr marL="342900" lvl="0" indent="-342900">
              <a:lnSpc>
                <a:spcPct val="150000"/>
              </a:lnSpc>
              <a:spcAft>
                <a:spcPts val="800"/>
              </a:spcAft>
              <a:buFont typeface="Calibri Light" panose="020F0302020204030204" pitchFamily="34" charset="0"/>
              <a:buChar char="-"/>
            </a:pPr>
            <a:r>
              <a:rPr lang="en-US" sz="1200" dirty="0">
                <a:effectLst/>
                <a:latin typeface="+mj-lt"/>
                <a:ea typeface="Calibri" panose="020F0502020204030204" pitchFamily="34" charset="0"/>
                <a:cs typeface="Times New Roman" panose="02020603050405020304" pitchFamily="18" charset="0"/>
              </a:rPr>
              <a:t>Right eye marking </a:t>
            </a:r>
            <a:r>
              <a:rPr lang="en-US" sz="1200" dirty="0">
                <a:latin typeface="+mj-lt"/>
              </a:rPr>
              <a:t>as</a:t>
            </a:r>
            <a:r>
              <a:rPr lang="en-US" sz="1200" dirty="0">
                <a:effectLst/>
                <a:latin typeface="+mj-lt"/>
                <a:ea typeface="Calibri" panose="020F0502020204030204" pitchFamily="34" charset="0"/>
                <a:cs typeface="Times New Roman" panose="02020603050405020304" pitchFamily="18" charset="0"/>
              </a:rPr>
              <a:t> 37 through 42</a:t>
            </a:r>
            <a:endParaRPr lang="en-SG" sz="1200" dirty="0">
              <a:effectLst/>
              <a:latin typeface="+mj-lt"/>
              <a:ea typeface="Calibri" panose="020F0502020204030204" pitchFamily="34" charset="0"/>
              <a:cs typeface="Times New Roman" panose="02020603050405020304" pitchFamily="18" charset="0"/>
            </a:endParaRPr>
          </a:p>
        </p:txBody>
      </p:sp>
      <p:pic>
        <p:nvPicPr>
          <p:cNvPr id="33" name="Picture 32">
            <a:extLst>
              <a:ext uri="{FF2B5EF4-FFF2-40B4-BE49-F238E27FC236}">
                <a16:creationId xmlns:a16="http://schemas.microsoft.com/office/drawing/2014/main" id="{6864D269-F993-4B7D-9AF6-B5DF436FAA9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413" y="1609375"/>
            <a:ext cx="5952735" cy="3896291"/>
          </a:xfrm>
          <a:prstGeom prst="rect">
            <a:avLst/>
          </a:prstGeom>
          <a:noFill/>
          <a:ln>
            <a:noFill/>
          </a:ln>
        </p:spPr>
      </p:pic>
      <p:cxnSp>
        <p:nvCxnSpPr>
          <p:cNvPr id="62" name="Straight Arrow Connector 61">
            <a:extLst>
              <a:ext uri="{FF2B5EF4-FFF2-40B4-BE49-F238E27FC236}">
                <a16:creationId xmlns:a16="http://schemas.microsoft.com/office/drawing/2014/main" id="{7D52D01D-6980-4677-8B66-0829A6B3C590}"/>
              </a:ext>
            </a:extLst>
          </p:cNvPr>
          <p:cNvCxnSpPr>
            <a:cxnSpLocks/>
          </p:cNvCxnSpPr>
          <p:nvPr/>
        </p:nvCxnSpPr>
        <p:spPr>
          <a:xfrm flipV="1">
            <a:off x="5609583" y="2163448"/>
            <a:ext cx="1747494" cy="1632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a:extLst>
              <a:ext uri="{FF2B5EF4-FFF2-40B4-BE49-F238E27FC236}">
                <a16:creationId xmlns:a16="http://schemas.microsoft.com/office/drawing/2014/main" id="{3D84AA41-CAA3-4ABB-B37B-34A34D20D0C1}"/>
              </a:ext>
            </a:extLst>
          </p:cNvPr>
          <p:cNvCxnSpPr>
            <a:cxnSpLocks/>
          </p:cNvCxnSpPr>
          <p:nvPr/>
        </p:nvCxnSpPr>
        <p:spPr>
          <a:xfrm>
            <a:off x="3428325" y="2367387"/>
            <a:ext cx="3914273" cy="77173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2109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B4CF6-7740-4B9C-B61C-EA942C04A48B}"/>
              </a:ext>
            </a:extLst>
          </p:cNvPr>
          <p:cNvSpPr txBox="1"/>
          <p:nvPr/>
        </p:nvSpPr>
        <p:spPr>
          <a:xfrm>
            <a:off x="2872923" y="6065423"/>
            <a:ext cx="3759940" cy="369332"/>
          </a:xfrm>
          <a:prstGeom prst="rect">
            <a:avLst/>
          </a:prstGeom>
          <a:noFill/>
        </p:spPr>
        <p:txBody>
          <a:bodyPr wrap="none" rtlCol="0">
            <a:spAutoFit/>
          </a:bodyPr>
          <a:lstStyle/>
          <a:p>
            <a:r>
              <a:rPr lang="en-US" sz="1800" i="1" dirty="0">
                <a:effectLst/>
                <a:latin typeface="Calibri Light" panose="020F0302020204030204" pitchFamily="34" charset="0"/>
                <a:ea typeface="Calibri" panose="020F0502020204030204" pitchFamily="34" charset="0"/>
              </a:rPr>
              <a:t>68-point mark-up used for annotations</a:t>
            </a:r>
            <a:endParaRPr lang="en-US" sz="800" dirty="0"/>
          </a:p>
        </p:txBody>
      </p:sp>
      <p:sp>
        <p:nvSpPr>
          <p:cNvPr id="9" name="TextBox 8">
            <a:extLst>
              <a:ext uri="{FF2B5EF4-FFF2-40B4-BE49-F238E27FC236}">
                <a16:creationId xmlns:a16="http://schemas.microsoft.com/office/drawing/2014/main" id="{9B575B0C-F0CD-4ECF-ADA6-928682F8C180}"/>
              </a:ext>
            </a:extLst>
          </p:cNvPr>
          <p:cNvSpPr txBox="1"/>
          <p:nvPr/>
        </p:nvSpPr>
        <p:spPr>
          <a:xfrm>
            <a:off x="808111" y="1019684"/>
            <a:ext cx="3388172" cy="369332"/>
          </a:xfrm>
          <a:prstGeom prst="rect">
            <a:avLst/>
          </a:prstGeom>
          <a:noFill/>
        </p:spPr>
        <p:txBody>
          <a:bodyPr wrap="none" rtlCol="0">
            <a:spAutoFit/>
          </a:bodyPr>
          <a:lstStyle/>
          <a:p>
            <a:r>
              <a:rPr lang="en-US" dirty="0"/>
              <a:t>Facial feature detection technique</a:t>
            </a:r>
          </a:p>
        </p:txBody>
      </p:sp>
      <p:sp>
        <p:nvSpPr>
          <p:cNvPr id="10" name="TextBox 9">
            <a:extLst>
              <a:ext uri="{FF2B5EF4-FFF2-40B4-BE49-F238E27FC236}">
                <a16:creationId xmlns:a16="http://schemas.microsoft.com/office/drawing/2014/main" id="{271C05DF-F6DA-4207-BD1E-FD71158EF4DE}"/>
              </a:ext>
            </a:extLst>
          </p:cNvPr>
          <p:cNvSpPr txBox="1"/>
          <p:nvPr/>
        </p:nvSpPr>
        <p:spPr>
          <a:xfrm>
            <a:off x="7262447" y="1466076"/>
            <a:ext cx="223138" cy="1015663"/>
          </a:xfrm>
          <a:prstGeom prst="rect">
            <a:avLst/>
          </a:prstGeom>
          <a:noFill/>
        </p:spPr>
        <p:txBody>
          <a:bodyPr wrap="none" rtlCol="0">
            <a:spAutoFit/>
          </a:bodyPr>
          <a:lstStyle/>
          <a:p>
            <a:r>
              <a:rPr lang="en-US" sz="1200" dirty="0"/>
              <a:t>.</a:t>
            </a:r>
          </a:p>
          <a:p>
            <a:endParaRPr lang="en-US" sz="1200" dirty="0"/>
          </a:p>
          <a:p>
            <a:endParaRPr lang="en-US" sz="1200" dirty="0"/>
          </a:p>
          <a:p>
            <a:endParaRPr lang="en-US" sz="1200" dirty="0"/>
          </a:p>
          <a:p>
            <a:endParaRPr lang="en-US" sz="1200" dirty="0"/>
          </a:p>
        </p:txBody>
      </p:sp>
      <p:pic>
        <p:nvPicPr>
          <p:cNvPr id="11" name="Picture 10">
            <a:extLst>
              <a:ext uri="{FF2B5EF4-FFF2-40B4-BE49-F238E27FC236}">
                <a16:creationId xmlns:a16="http://schemas.microsoft.com/office/drawing/2014/main" id="{F1BFBE1D-115D-4BAB-985B-818004E79981}"/>
              </a:ext>
            </a:extLst>
          </p:cNvPr>
          <p:cNvPicPr/>
          <p:nvPr/>
        </p:nvPicPr>
        <p:blipFill>
          <a:blip r:embed="rId3"/>
          <a:stretch>
            <a:fillRect/>
          </a:stretch>
        </p:blipFill>
        <p:spPr>
          <a:xfrm>
            <a:off x="753523" y="2563467"/>
            <a:ext cx="3637502" cy="1356738"/>
          </a:xfrm>
          <a:prstGeom prst="rect">
            <a:avLst/>
          </a:prstGeom>
        </p:spPr>
      </p:pic>
      <p:pic>
        <p:nvPicPr>
          <p:cNvPr id="12" name="Picture 11">
            <a:extLst>
              <a:ext uri="{FF2B5EF4-FFF2-40B4-BE49-F238E27FC236}">
                <a16:creationId xmlns:a16="http://schemas.microsoft.com/office/drawing/2014/main" id="{07EA41C7-A549-4A5F-8F33-63F7D755CB3B}"/>
              </a:ext>
            </a:extLst>
          </p:cNvPr>
          <p:cNvPicPr/>
          <p:nvPr/>
        </p:nvPicPr>
        <p:blipFill>
          <a:blip r:embed="rId4"/>
          <a:stretch>
            <a:fillRect/>
          </a:stretch>
        </p:blipFill>
        <p:spPr>
          <a:xfrm>
            <a:off x="6715125" y="2563466"/>
            <a:ext cx="3750214" cy="1356739"/>
          </a:xfrm>
          <a:prstGeom prst="rect">
            <a:avLst/>
          </a:prstGeom>
        </p:spPr>
      </p:pic>
      <p:pic>
        <p:nvPicPr>
          <p:cNvPr id="13" name="Picture 12">
            <a:extLst>
              <a:ext uri="{FF2B5EF4-FFF2-40B4-BE49-F238E27FC236}">
                <a16:creationId xmlns:a16="http://schemas.microsoft.com/office/drawing/2014/main" id="{D8A16947-DEFC-4BB6-888A-0B68DCC46250}"/>
              </a:ext>
            </a:extLst>
          </p:cNvPr>
          <p:cNvPicPr/>
          <p:nvPr/>
        </p:nvPicPr>
        <p:blipFill>
          <a:blip r:embed="rId5"/>
          <a:stretch>
            <a:fillRect/>
          </a:stretch>
        </p:blipFill>
        <p:spPr>
          <a:xfrm>
            <a:off x="772582" y="4345436"/>
            <a:ext cx="9762067" cy="1492880"/>
          </a:xfrm>
          <a:prstGeom prst="rect">
            <a:avLst/>
          </a:prstGeom>
        </p:spPr>
      </p:pic>
      <p:sp>
        <p:nvSpPr>
          <p:cNvPr id="2" name="TextBox 1">
            <a:extLst>
              <a:ext uri="{FF2B5EF4-FFF2-40B4-BE49-F238E27FC236}">
                <a16:creationId xmlns:a16="http://schemas.microsoft.com/office/drawing/2014/main" id="{089CF520-113E-4F3D-A42D-DE39FA397A25}"/>
              </a:ext>
            </a:extLst>
          </p:cNvPr>
          <p:cNvSpPr txBox="1"/>
          <p:nvPr/>
        </p:nvSpPr>
        <p:spPr>
          <a:xfrm>
            <a:off x="776872" y="1438775"/>
            <a:ext cx="9157703" cy="792781"/>
          </a:xfrm>
          <a:prstGeom prst="rect">
            <a:avLst/>
          </a:prstGeom>
          <a:noFill/>
        </p:spPr>
        <p:txBody>
          <a:bodyPr wrap="square" rtlCol="0">
            <a:spAutoFit/>
          </a:bodyPr>
          <a:lstStyle/>
          <a:p>
            <a:pPr lvl="0">
              <a:lnSpc>
                <a:spcPct val="150000"/>
              </a:lnSpc>
              <a:spcAft>
                <a:spcPts val="800"/>
              </a:spcAft>
            </a:pPr>
            <a:r>
              <a:rPr lang="en-US" sz="1600" dirty="0">
                <a:effectLst/>
                <a:latin typeface="Calibri Light" panose="020F0302020204030204" pitchFamily="34" charset="0"/>
                <a:ea typeface="Calibri" panose="020F0502020204030204" pitchFamily="34" charset="0"/>
              </a:rPr>
              <a:t>To be able to detect the state of eyes, we find the </a:t>
            </a:r>
            <a:r>
              <a:rPr lang="en-US" sz="1600" b="1" dirty="0">
                <a:effectLst/>
                <a:latin typeface="Calibri Light" panose="020F0302020204030204" pitchFamily="34" charset="0"/>
                <a:ea typeface="Calibri" panose="020F0502020204030204" pitchFamily="34" charset="0"/>
              </a:rPr>
              <a:t>Eye Aspect Ratio</a:t>
            </a:r>
            <a:r>
              <a:rPr lang="en-US" sz="1600" dirty="0">
                <a:effectLst/>
                <a:latin typeface="Calibri Light" panose="020F0302020204030204" pitchFamily="34" charset="0"/>
                <a:ea typeface="Calibri" panose="020F0502020204030204" pitchFamily="34" charset="0"/>
              </a:rPr>
              <a:t> of each eye. Each eye is represented by six marks each with (x, y) coordinates as shown </a:t>
            </a:r>
            <a:endParaRPr lang="en-SG" sz="16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114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D383F1-06D8-4E17-BE45-BA8C4BCBD118}"/>
              </a:ext>
            </a:extLst>
          </p:cNvPr>
          <p:cNvSpPr txBox="1"/>
          <p:nvPr/>
        </p:nvSpPr>
        <p:spPr>
          <a:xfrm>
            <a:off x="808111" y="571506"/>
            <a:ext cx="1497013" cy="369332"/>
          </a:xfrm>
          <a:prstGeom prst="rect">
            <a:avLst/>
          </a:prstGeom>
          <a:noFill/>
        </p:spPr>
        <p:txBody>
          <a:bodyPr wrap="none" rtlCol="0">
            <a:spAutoFit/>
          </a:bodyPr>
          <a:lstStyle/>
          <a:p>
            <a:r>
              <a:rPr lang="en-US" dirty="0"/>
              <a:t>Our Approach</a:t>
            </a:r>
          </a:p>
        </p:txBody>
      </p:sp>
      <p:sp>
        <p:nvSpPr>
          <p:cNvPr id="7" name="TextBox 6">
            <a:extLst>
              <a:ext uri="{FF2B5EF4-FFF2-40B4-BE49-F238E27FC236}">
                <a16:creationId xmlns:a16="http://schemas.microsoft.com/office/drawing/2014/main" id="{D4A916EB-C698-4BBF-A528-6D3FBACED9C1}"/>
              </a:ext>
            </a:extLst>
          </p:cNvPr>
          <p:cNvSpPr txBox="1"/>
          <p:nvPr/>
        </p:nvSpPr>
        <p:spPr>
          <a:xfrm>
            <a:off x="808111" y="1540913"/>
            <a:ext cx="8959996" cy="3427926"/>
          </a:xfrm>
          <a:prstGeom prst="rect">
            <a:avLst/>
          </a:prstGeom>
          <a:noFill/>
        </p:spPr>
        <p:txBody>
          <a:bodyPr wrap="square" rtlCol="0">
            <a:spAutoFit/>
          </a:bodyPr>
          <a:lstStyle/>
          <a:p>
            <a:pPr algn="just">
              <a:lnSpc>
                <a:spcPct val="107000"/>
              </a:lnSpc>
              <a:spcAft>
                <a:spcPts val="800"/>
              </a:spcAft>
            </a:pPr>
            <a:r>
              <a:rPr lang="en-US" sz="1600" dirty="0">
                <a:effectLst/>
                <a:latin typeface="+mj-lt"/>
                <a:ea typeface="Calibri" panose="020F0502020204030204" pitchFamily="34" charset="0"/>
                <a:cs typeface="Times New Roman" panose="02020603050405020304" pitchFamily="18" charset="0"/>
              </a:rPr>
              <a:t>Step 1 – We have used a laptop with web cam facility to capture the images from video stream</a:t>
            </a:r>
            <a:endParaRPr lang="en-SG" sz="16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mj-lt"/>
                <a:ea typeface="Calibri" panose="020F0502020204030204" pitchFamily="34" charset="0"/>
                <a:cs typeface="Times New Roman" panose="02020603050405020304" pitchFamily="18" charset="0"/>
              </a:rPr>
              <a:t>Step 2 – Laptop with python and PyCharm editor installed for programming</a:t>
            </a:r>
            <a:endParaRPr lang="en-SG" sz="16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mj-lt"/>
                <a:ea typeface="Calibri" panose="020F0502020204030204" pitchFamily="34" charset="0"/>
                <a:cs typeface="Times New Roman" panose="02020603050405020304" pitchFamily="18" charset="0"/>
              </a:rPr>
              <a:t>Step 3 – Download and place extracted pretrained model viz., from </a:t>
            </a:r>
            <a:r>
              <a:rPr lang="en-US" sz="1600" u="sng" dirty="0">
                <a:solidFill>
                  <a:srgbClr val="0000FF"/>
                </a:solidFill>
                <a:effectLst/>
                <a:latin typeface="+mj-lt"/>
                <a:ea typeface="Calibri" panose="020F0502020204030204" pitchFamily="34" charset="0"/>
                <a:cs typeface="Times New Roman" panose="02020603050405020304" pitchFamily="18" charset="0"/>
                <a:hlinkClick r:id="rId3"/>
              </a:rPr>
              <a:t>Shape Predictor</a:t>
            </a:r>
            <a:r>
              <a:rPr lang="en-US" sz="1600" dirty="0">
                <a:effectLst/>
                <a:latin typeface="+mj-lt"/>
                <a:ea typeface="Calibri" panose="020F0502020204030204" pitchFamily="34" charset="0"/>
                <a:cs typeface="Times New Roman" panose="02020603050405020304" pitchFamily="18" charset="0"/>
              </a:rPr>
              <a:t> accessible to the program.</a:t>
            </a:r>
            <a:endParaRPr lang="en-SG" sz="16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mj-lt"/>
                <a:ea typeface="Calibri" panose="020F0502020204030204" pitchFamily="34" charset="0"/>
                <a:cs typeface="Times New Roman" panose="02020603050405020304" pitchFamily="18" charset="0"/>
              </a:rPr>
              <a:t>Step 4 – Program in python to detect faces from the video stream.</a:t>
            </a:r>
            <a:endParaRPr lang="en-SG" sz="16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mj-lt"/>
                <a:ea typeface="Calibri" panose="020F0502020204030204" pitchFamily="34" charset="0"/>
                <a:cs typeface="Times New Roman" panose="02020603050405020304" pitchFamily="18" charset="0"/>
              </a:rPr>
              <a:t>Step 5 – Resize and transform the image captured into gray scale as we are merely interested in capturing the state of eyes and it does not matter if the image is color or gray scale.</a:t>
            </a:r>
            <a:endParaRPr lang="en-SG" sz="16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mj-lt"/>
                <a:ea typeface="Calibri" panose="020F0502020204030204" pitchFamily="34" charset="0"/>
                <a:cs typeface="Times New Roman" panose="02020603050405020304" pitchFamily="18" charset="0"/>
              </a:rPr>
              <a:t>Step 6 – Apply facial landmark localization to extract eye regions from the face.</a:t>
            </a:r>
            <a:endParaRPr lang="en-SG" sz="1600"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mj-lt"/>
                <a:ea typeface="Calibri" panose="020F0502020204030204" pitchFamily="34" charset="0"/>
                <a:cs typeface="Times New Roman" panose="02020603050405020304" pitchFamily="18" charset="0"/>
              </a:rPr>
              <a:t>Step 7 – Compute the aspect ratio to determine if the eyes are closed or open.</a:t>
            </a:r>
            <a:endParaRPr lang="en-SG" sz="1600" dirty="0">
              <a:effectLst/>
              <a:latin typeface="+mj-lt"/>
              <a:ea typeface="Calibri" panose="020F0502020204030204" pitchFamily="34" charset="0"/>
              <a:cs typeface="Times New Roman" panose="02020603050405020304" pitchFamily="18" charset="0"/>
            </a:endParaRPr>
          </a:p>
          <a:p>
            <a:r>
              <a:rPr lang="en-US" sz="1600" dirty="0">
                <a:effectLst/>
                <a:latin typeface="+mj-lt"/>
                <a:ea typeface="Calibri" panose="020F0502020204030204" pitchFamily="34" charset="0"/>
              </a:rPr>
              <a:t>Step 8 – Trigger alarm if the aspect ratio is below the threshold value for preset duration</a:t>
            </a:r>
            <a:endParaRPr lang="en-US" sz="1600" dirty="0">
              <a:latin typeface="+mj-lt"/>
            </a:endParaRPr>
          </a:p>
        </p:txBody>
      </p:sp>
    </p:spTree>
    <p:extLst>
      <p:ext uri="{BB962C8B-B14F-4D97-AF65-F5344CB8AC3E}">
        <p14:creationId xmlns:p14="http://schemas.microsoft.com/office/powerpoint/2010/main" val="147380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3794-D3D2-4E78-A9B4-AE41833EA447}"/>
              </a:ext>
            </a:extLst>
          </p:cNvPr>
          <p:cNvSpPr>
            <a:spLocks noGrp="1"/>
          </p:cNvSpPr>
          <p:nvPr>
            <p:ph type="title"/>
          </p:nvPr>
        </p:nvSpPr>
        <p:spPr/>
        <p:txBody>
          <a:bodyPr/>
          <a:lstStyle/>
          <a:p>
            <a:r>
              <a:rPr lang="en-US" cap="none" dirty="0"/>
              <a:t>Limitations</a:t>
            </a:r>
          </a:p>
        </p:txBody>
      </p:sp>
      <p:sp>
        <p:nvSpPr>
          <p:cNvPr id="3" name="Content Placeholder 2">
            <a:extLst>
              <a:ext uri="{FF2B5EF4-FFF2-40B4-BE49-F238E27FC236}">
                <a16:creationId xmlns:a16="http://schemas.microsoft.com/office/drawing/2014/main" id="{50A1B600-2460-440F-9265-A05B14069F00}"/>
              </a:ext>
            </a:extLst>
          </p:cNvPr>
          <p:cNvSpPr>
            <a:spLocks noGrp="1"/>
          </p:cNvSpPr>
          <p:nvPr>
            <p:ph idx="1"/>
          </p:nvPr>
        </p:nvSpPr>
        <p:spPr>
          <a:xfrm>
            <a:off x="685801" y="2142068"/>
            <a:ext cx="10131425" cy="3353858"/>
          </a:xfrm>
        </p:spPr>
        <p:txBody>
          <a:bodyPr anchor="t">
            <a:noAutofit/>
          </a:bodyPr>
          <a:lstStyle/>
          <a:p>
            <a:r>
              <a:rPr lang="en-US" sz="1600" dirty="0"/>
              <a:t>Limitation – </a:t>
            </a:r>
            <a:r>
              <a:rPr lang="en-US" sz="1600" dirty="0">
                <a:solidFill>
                  <a:schemeClr val="accent5"/>
                </a:solidFill>
              </a:rPr>
              <a:t>Assumes driver wears transparent glasses (not dark glasses obstructing structure of eye)</a:t>
            </a:r>
          </a:p>
          <a:p>
            <a:pPr marL="800100" lvl="1" indent="-342900">
              <a:lnSpc>
                <a:spcPct val="107000"/>
              </a:lnSpc>
              <a:buFont typeface="Symbol" panose="05050102010706020507" pitchFamily="18" charset="2"/>
              <a:buChar char=""/>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Lighting conditions</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Camera quality</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Positioning of camera</a:t>
            </a:r>
            <a:endParaRPr lang="en-SG"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Driver’s cooperation (not wearing dark colored spectacles)</a:t>
            </a:r>
          </a:p>
          <a:p>
            <a:pPr marL="457200" lvl="1" indent="0">
              <a:lnSpc>
                <a:spcPct val="107000"/>
              </a:lnSpc>
              <a:spcAft>
                <a:spcPts val="800"/>
              </a:spcAft>
              <a:buNone/>
            </a:pPr>
            <a:endParaRPr lang="en-US" sz="1600" dirty="0"/>
          </a:p>
          <a:p>
            <a:r>
              <a:rPr lang="en-US" sz="1600" dirty="0"/>
              <a:t>No matter how many advances, precautions we take we also know how to brake. After all we human intellectuals make and break!</a:t>
            </a:r>
          </a:p>
          <a:p>
            <a:pPr marL="0" indent="0">
              <a:buNone/>
            </a:pPr>
            <a:endParaRPr lang="en-US" sz="1600" dirty="0"/>
          </a:p>
          <a:p>
            <a:endParaRPr lang="en-US" sz="1600" dirty="0"/>
          </a:p>
        </p:txBody>
      </p:sp>
    </p:spTree>
    <p:extLst>
      <p:ext uri="{BB962C8B-B14F-4D97-AF65-F5344CB8AC3E}">
        <p14:creationId xmlns:p14="http://schemas.microsoft.com/office/powerpoint/2010/main" val="377734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colorTemperature colorTemp="9148"/>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1B600-2460-440F-9265-A05B14069F00}"/>
              </a:ext>
            </a:extLst>
          </p:cNvPr>
          <p:cNvSpPr>
            <a:spLocks noGrp="1"/>
          </p:cNvSpPr>
          <p:nvPr>
            <p:ph idx="1"/>
          </p:nvPr>
        </p:nvSpPr>
        <p:spPr>
          <a:xfrm>
            <a:off x="685801" y="432487"/>
            <a:ext cx="10131425" cy="5358714"/>
          </a:xfrm>
        </p:spPr>
        <p:txBody>
          <a:bodyPr>
            <a:normAutofit/>
          </a:bodyPr>
          <a:lstStyle/>
          <a:p>
            <a:pPr marL="0" indent="0" algn="ctr">
              <a:buNone/>
            </a:pPr>
            <a:r>
              <a:rPr lang="en-US" sz="6600" cap="none" dirty="0"/>
              <a:t>Thank you</a:t>
            </a:r>
            <a:endParaRPr lang="en-US" sz="6600" dirty="0"/>
          </a:p>
        </p:txBody>
      </p:sp>
    </p:spTree>
    <p:extLst>
      <p:ext uri="{BB962C8B-B14F-4D97-AF65-F5344CB8AC3E}">
        <p14:creationId xmlns:p14="http://schemas.microsoft.com/office/powerpoint/2010/main" val="63206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8D76-3E88-46CC-B908-074222114757}"/>
              </a:ext>
            </a:extLst>
          </p:cNvPr>
          <p:cNvSpPr>
            <a:spLocks noGrp="1"/>
          </p:cNvSpPr>
          <p:nvPr>
            <p:ph type="title"/>
          </p:nvPr>
        </p:nvSpPr>
        <p:spPr/>
        <p:txBody>
          <a:bodyPr/>
          <a:lstStyle/>
          <a:p>
            <a:r>
              <a:rPr lang="en-US" cap="none" dirty="0"/>
              <a:t>Team Introduction – Group 1</a:t>
            </a:r>
          </a:p>
        </p:txBody>
      </p:sp>
      <p:sp>
        <p:nvSpPr>
          <p:cNvPr id="3" name="Content Placeholder 2">
            <a:extLst>
              <a:ext uri="{FF2B5EF4-FFF2-40B4-BE49-F238E27FC236}">
                <a16:creationId xmlns:a16="http://schemas.microsoft.com/office/drawing/2014/main" id="{EEA7EC83-38B6-4238-9ACC-CB813BFC94ED}"/>
              </a:ext>
            </a:extLst>
          </p:cNvPr>
          <p:cNvSpPr>
            <a:spLocks noGrp="1"/>
          </p:cNvSpPr>
          <p:nvPr>
            <p:ph idx="1"/>
          </p:nvPr>
        </p:nvSpPr>
        <p:spPr/>
        <p:txBody>
          <a:bodyPr/>
          <a:lstStyle/>
          <a:p>
            <a:r>
              <a:rPr lang="en-US" dirty="0" err="1"/>
              <a:t>Putrevu</a:t>
            </a:r>
            <a:r>
              <a:rPr lang="en-US" dirty="0"/>
              <a:t> Manoj Niyogi</a:t>
            </a:r>
          </a:p>
          <a:p>
            <a:r>
              <a:rPr lang="en-US" dirty="0" err="1"/>
              <a:t>Maradana</a:t>
            </a:r>
            <a:r>
              <a:rPr lang="en-US" dirty="0"/>
              <a:t> Vijaya Krishna</a:t>
            </a:r>
          </a:p>
          <a:p>
            <a:r>
              <a:rPr lang="en-US" dirty="0" err="1"/>
              <a:t>Sivasankaran</a:t>
            </a:r>
            <a:r>
              <a:rPr lang="en-US" dirty="0"/>
              <a:t> Balakrishnan</a:t>
            </a:r>
          </a:p>
          <a:p>
            <a:endParaRPr lang="en-US" dirty="0"/>
          </a:p>
          <a:p>
            <a:endParaRPr lang="en-US" dirty="0"/>
          </a:p>
        </p:txBody>
      </p:sp>
    </p:spTree>
    <p:extLst>
      <p:ext uri="{BB962C8B-B14F-4D97-AF65-F5344CB8AC3E}">
        <p14:creationId xmlns:p14="http://schemas.microsoft.com/office/powerpoint/2010/main" val="105134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8D76-3E88-46CC-B908-074222114757}"/>
              </a:ext>
            </a:extLst>
          </p:cNvPr>
          <p:cNvSpPr>
            <a:spLocks noGrp="1"/>
          </p:cNvSpPr>
          <p:nvPr>
            <p:ph type="title"/>
          </p:nvPr>
        </p:nvSpPr>
        <p:spPr/>
        <p:txBody>
          <a:bodyPr/>
          <a:lstStyle/>
          <a:p>
            <a:r>
              <a:rPr lang="en-US" cap="none" dirty="0"/>
              <a:t>Project Overview</a:t>
            </a:r>
            <a:br>
              <a:rPr lang="en-US" cap="none" dirty="0"/>
            </a:br>
            <a:r>
              <a:rPr lang="en-US" sz="2400" cap="none" dirty="0"/>
              <a:t>Why do we need?</a:t>
            </a:r>
          </a:p>
        </p:txBody>
      </p:sp>
      <p:sp>
        <p:nvSpPr>
          <p:cNvPr id="3" name="Content Placeholder 2">
            <a:extLst>
              <a:ext uri="{FF2B5EF4-FFF2-40B4-BE49-F238E27FC236}">
                <a16:creationId xmlns:a16="http://schemas.microsoft.com/office/drawing/2014/main" id="{EEA7EC83-38B6-4238-9ACC-CB813BFC94ED}"/>
              </a:ext>
            </a:extLst>
          </p:cNvPr>
          <p:cNvSpPr>
            <a:spLocks noGrp="1"/>
          </p:cNvSpPr>
          <p:nvPr>
            <p:ph idx="1"/>
          </p:nvPr>
        </p:nvSpPr>
        <p:spPr>
          <a:xfrm>
            <a:off x="685801" y="2065867"/>
            <a:ext cx="11387830" cy="4521364"/>
          </a:xfrm>
        </p:spPr>
        <p:txBody>
          <a:bodyPr>
            <a:normAutofit/>
          </a:bodyPr>
          <a:lstStyle/>
          <a:p>
            <a:pPr marL="0" indent="0" algn="ctr">
              <a:buNone/>
            </a:pPr>
            <a:r>
              <a:rPr lang="en-US" dirty="0"/>
              <a:t>“Driver Drowsiness Detection is a vehicle  safety technology to help prevent accidents caused by </a:t>
            </a:r>
          </a:p>
          <a:p>
            <a:pPr marL="0" indent="0" algn="ctr">
              <a:buNone/>
            </a:pPr>
            <a:r>
              <a:rPr lang="en-US" dirty="0"/>
              <a:t>driver drowsiness”</a:t>
            </a:r>
          </a:p>
          <a:p>
            <a:pPr marL="0" indent="0" algn="ctr">
              <a:buNone/>
            </a:pPr>
            <a:endParaRPr lang="en-US" dirty="0"/>
          </a:p>
          <a:p>
            <a:pPr marL="0" indent="0" algn="ctr">
              <a:buNone/>
            </a:pPr>
            <a:endParaRPr lang="en-US" dirty="0"/>
          </a:p>
          <a:p>
            <a:r>
              <a:rPr lang="en-US" dirty="0"/>
              <a:t>National Highway Traffic Safety Administration – 100,000 crashes involve drowsy driving a year</a:t>
            </a:r>
          </a:p>
          <a:p>
            <a:r>
              <a:rPr lang="en-US" dirty="0"/>
              <a:t>AAA Foundation for Traffic Safety – 328,000 drowsy crashes every year</a:t>
            </a:r>
          </a:p>
          <a:p>
            <a:r>
              <a:rPr lang="en-US" dirty="0"/>
              <a:t>Lack of a real time monitoring system costs precious lives, costs $109 billions</a:t>
            </a:r>
          </a:p>
          <a:p>
            <a:r>
              <a:rPr lang="en-US" dirty="0"/>
              <a:t>Effective utilization of valuable resources</a:t>
            </a:r>
          </a:p>
          <a:p>
            <a:r>
              <a:rPr lang="en-US" dirty="0"/>
              <a:t>Safety, comfort and confidence</a:t>
            </a:r>
          </a:p>
          <a:p>
            <a:endParaRPr lang="en-US" dirty="0"/>
          </a:p>
          <a:p>
            <a:endParaRPr lang="en-US" dirty="0"/>
          </a:p>
        </p:txBody>
      </p:sp>
    </p:spTree>
    <p:extLst>
      <p:ext uri="{BB962C8B-B14F-4D97-AF65-F5344CB8AC3E}">
        <p14:creationId xmlns:p14="http://schemas.microsoft.com/office/powerpoint/2010/main" val="245197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8D76-3E88-46CC-B908-074222114757}"/>
              </a:ext>
            </a:extLst>
          </p:cNvPr>
          <p:cNvSpPr>
            <a:spLocks noGrp="1"/>
          </p:cNvSpPr>
          <p:nvPr>
            <p:ph type="title"/>
          </p:nvPr>
        </p:nvSpPr>
        <p:spPr/>
        <p:txBody>
          <a:bodyPr/>
          <a:lstStyle/>
          <a:p>
            <a:r>
              <a:rPr lang="en-US" cap="none" dirty="0"/>
              <a:t>Project Overview</a:t>
            </a:r>
          </a:p>
        </p:txBody>
      </p:sp>
      <p:sp>
        <p:nvSpPr>
          <p:cNvPr id="3" name="Content Placeholder 2">
            <a:extLst>
              <a:ext uri="{FF2B5EF4-FFF2-40B4-BE49-F238E27FC236}">
                <a16:creationId xmlns:a16="http://schemas.microsoft.com/office/drawing/2014/main" id="{EEA7EC83-38B6-4238-9ACC-CB813BFC94ED}"/>
              </a:ext>
            </a:extLst>
          </p:cNvPr>
          <p:cNvSpPr>
            <a:spLocks noGrp="1"/>
          </p:cNvSpPr>
          <p:nvPr>
            <p:ph idx="1"/>
          </p:nvPr>
        </p:nvSpPr>
        <p:spPr>
          <a:xfrm>
            <a:off x="685801" y="1775534"/>
            <a:ext cx="10131425" cy="4989249"/>
          </a:xfrm>
        </p:spPr>
        <p:txBody>
          <a:bodyPr anchor="t">
            <a:noAutofit/>
          </a:bodyPr>
          <a:lstStyle/>
          <a:p>
            <a:r>
              <a:rPr lang="en-US" dirty="0"/>
              <a:t>Solutions include</a:t>
            </a:r>
          </a:p>
          <a:p>
            <a:pPr lvl="1"/>
            <a:r>
              <a:rPr lang="en-US" sz="1800" dirty="0"/>
              <a:t>- </a:t>
            </a:r>
            <a:r>
              <a:rPr lang="en-US" dirty="0"/>
              <a:t>Steering pattern monitoring</a:t>
            </a:r>
          </a:p>
          <a:p>
            <a:pPr lvl="2"/>
            <a:r>
              <a:rPr lang="en-US" sz="1600" dirty="0">
                <a:solidFill>
                  <a:schemeClr val="accent3"/>
                </a:solidFill>
              </a:rPr>
              <a:t>Monitors power steering </a:t>
            </a:r>
          </a:p>
          <a:p>
            <a:pPr lvl="2"/>
            <a:r>
              <a:rPr lang="en-US" sz="1600" dirty="0">
                <a:solidFill>
                  <a:schemeClr val="accent5"/>
                </a:solidFill>
              </a:rPr>
              <a:t>Exception - Automatic lane-keeping system</a:t>
            </a:r>
          </a:p>
          <a:p>
            <a:pPr lvl="1"/>
            <a:r>
              <a:rPr lang="en-US" dirty="0"/>
              <a:t>- Vehicle position lane monitoring</a:t>
            </a:r>
          </a:p>
          <a:p>
            <a:pPr lvl="2"/>
            <a:r>
              <a:rPr lang="en-US" sz="1600" dirty="0"/>
              <a:t>Uses lane monitor camera</a:t>
            </a:r>
          </a:p>
          <a:p>
            <a:pPr lvl="2"/>
            <a:r>
              <a:rPr lang="en-US" sz="1600" dirty="0">
                <a:solidFill>
                  <a:schemeClr val="accent5"/>
                </a:solidFill>
              </a:rPr>
              <a:t>Exception – Automatic lane-keeping system</a:t>
            </a:r>
          </a:p>
          <a:p>
            <a:pPr lvl="1"/>
            <a:r>
              <a:rPr lang="en-US" dirty="0"/>
              <a:t>Physiological measurement</a:t>
            </a:r>
          </a:p>
          <a:p>
            <a:pPr lvl="2"/>
            <a:r>
              <a:rPr lang="en-US" sz="1600" dirty="0">
                <a:solidFill>
                  <a:schemeClr val="accent3"/>
                </a:solidFill>
              </a:rPr>
              <a:t>Employs body sensors to measure brain activity, heart rate, muscle activity, etc.</a:t>
            </a:r>
          </a:p>
          <a:p>
            <a:pPr lvl="2"/>
            <a:r>
              <a:rPr lang="en-US" sz="1600" dirty="0">
                <a:solidFill>
                  <a:schemeClr val="accent5"/>
                </a:solidFill>
              </a:rPr>
              <a:t>Relatively expensive</a:t>
            </a:r>
          </a:p>
          <a:p>
            <a:pPr lvl="1"/>
            <a:r>
              <a:rPr lang="en-US" sz="2800" b="1" u="sng" dirty="0"/>
              <a:t>Driver face monitoring</a:t>
            </a:r>
          </a:p>
          <a:p>
            <a:pPr lvl="2"/>
            <a:r>
              <a:rPr lang="en-US" sz="1600" dirty="0">
                <a:solidFill>
                  <a:schemeClr val="accent3"/>
                </a:solidFill>
              </a:rPr>
              <a:t>Monitors driver face using computer vision with camera</a:t>
            </a:r>
          </a:p>
          <a:p>
            <a:pPr lvl="2"/>
            <a:r>
              <a:rPr lang="en-US" sz="1600" dirty="0">
                <a:solidFill>
                  <a:schemeClr val="accent3"/>
                </a:solidFill>
              </a:rPr>
              <a:t>Simple and affordable </a:t>
            </a:r>
          </a:p>
          <a:p>
            <a:pPr lvl="2"/>
            <a:endParaRPr lang="en-US" sz="1200" dirty="0"/>
          </a:p>
        </p:txBody>
      </p:sp>
    </p:spTree>
    <p:extLst>
      <p:ext uri="{BB962C8B-B14F-4D97-AF65-F5344CB8AC3E}">
        <p14:creationId xmlns:p14="http://schemas.microsoft.com/office/powerpoint/2010/main" val="70820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8D76-3E88-46CC-B908-074222114757}"/>
              </a:ext>
            </a:extLst>
          </p:cNvPr>
          <p:cNvSpPr>
            <a:spLocks noGrp="1"/>
          </p:cNvSpPr>
          <p:nvPr>
            <p:ph type="title"/>
          </p:nvPr>
        </p:nvSpPr>
        <p:spPr/>
        <p:txBody>
          <a:bodyPr>
            <a:normAutofit/>
          </a:bodyPr>
          <a:lstStyle/>
          <a:p>
            <a:r>
              <a:rPr lang="en-US" cap="none" dirty="0"/>
              <a:t>Project Overview</a:t>
            </a:r>
            <a:br>
              <a:rPr lang="en-US" cap="none" dirty="0"/>
            </a:br>
            <a:r>
              <a:rPr lang="en-US" sz="2400" cap="none" dirty="0"/>
              <a:t>Why did we pick present solution ?</a:t>
            </a:r>
          </a:p>
        </p:txBody>
      </p:sp>
      <p:sp>
        <p:nvSpPr>
          <p:cNvPr id="3" name="Content Placeholder 2">
            <a:extLst>
              <a:ext uri="{FF2B5EF4-FFF2-40B4-BE49-F238E27FC236}">
                <a16:creationId xmlns:a16="http://schemas.microsoft.com/office/drawing/2014/main" id="{EEA7EC83-38B6-4238-9ACC-CB813BFC94ED}"/>
              </a:ext>
            </a:extLst>
          </p:cNvPr>
          <p:cNvSpPr>
            <a:spLocks noGrp="1"/>
          </p:cNvSpPr>
          <p:nvPr>
            <p:ph idx="1"/>
          </p:nvPr>
        </p:nvSpPr>
        <p:spPr/>
        <p:txBody>
          <a:bodyPr/>
          <a:lstStyle/>
          <a:p>
            <a:r>
              <a:rPr lang="en-US" dirty="0"/>
              <a:t>A system works and continues to work smooth only when it is monitored continuously, and effective, corrective measures take place in time</a:t>
            </a:r>
          </a:p>
          <a:p>
            <a:r>
              <a:rPr lang="en-US" dirty="0"/>
              <a:t>Studies have shown strong correlation between fatigue and facial expressions and monitoring facial expression is a widely accepted method for detection driver drowsiness.</a:t>
            </a:r>
          </a:p>
          <a:p>
            <a:r>
              <a:rPr lang="en-US" dirty="0"/>
              <a:t>Drowsy Driving Prevention Week is Nov. 1-8, 2020 (</a:t>
            </a:r>
            <a:r>
              <a:rPr lang="en-US" dirty="0">
                <a:hlinkClick r:id="rId3"/>
              </a:rPr>
              <a:t>https://www.nsc.org/road-safety/safety-topics/fatigued-driving</a:t>
            </a:r>
            <a:r>
              <a:rPr lang="en-US" dirty="0"/>
              <a:t>)</a:t>
            </a:r>
          </a:p>
          <a:p>
            <a:endParaRPr lang="en-US" dirty="0"/>
          </a:p>
          <a:p>
            <a:endParaRPr lang="en-US" dirty="0"/>
          </a:p>
        </p:txBody>
      </p:sp>
    </p:spTree>
    <p:extLst>
      <p:ext uri="{BB962C8B-B14F-4D97-AF65-F5344CB8AC3E}">
        <p14:creationId xmlns:p14="http://schemas.microsoft.com/office/powerpoint/2010/main" val="190179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FD0C-767D-4A45-9711-5AEFADCE4A75}"/>
              </a:ext>
            </a:extLst>
          </p:cNvPr>
          <p:cNvSpPr>
            <a:spLocks noGrp="1"/>
          </p:cNvSpPr>
          <p:nvPr>
            <p:ph type="title"/>
          </p:nvPr>
        </p:nvSpPr>
        <p:spPr/>
        <p:txBody>
          <a:bodyPr/>
          <a:lstStyle/>
          <a:p>
            <a:r>
              <a:rPr lang="en-US" cap="none" dirty="0"/>
              <a:t>Project Overview</a:t>
            </a:r>
            <a:br>
              <a:rPr lang="en-US" cap="none" dirty="0"/>
            </a:br>
            <a:r>
              <a:rPr lang="en-US" sz="2400" cap="none" dirty="0"/>
              <a:t>Why did we pick present solution ?</a:t>
            </a:r>
          </a:p>
        </p:txBody>
      </p:sp>
      <p:sp>
        <p:nvSpPr>
          <p:cNvPr id="3" name="Content Placeholder 2">
            <a:extLst>
              <a:ext uri="{FF2B5EF4-FFF2-40B4-BE49-F238E27FC236}">
                <a16:creationId xmlns:a16="http://schemas.microsoft.com/office/drawing/2014/main" id="{211A232A-F9FC-4D5F-8C31-41F71CADD608}"/>
              </a:ext>
            </a:extLst>
          </p:cNvPr>
          <p:cNvSpPr>
            <a:spLocks noGrp="1"/>
          </p:cNvSpPr>
          <p:nvPr>
            <p:ph idx="1"/>
          </p:nvPr>
        </p:nvSpPr>
        <p:spPr/>
        <p:txBody>
          <a:bodyPr anchor="t"/>
          <a:lstStyle/>
          <a:p>
            <a:r>
              <a:rPr lang="en-US" dirty="0"/>
              <a:t>Audi – Rest recommendation system</a:t>
            </a:r>
          </a:p>
          <a:p>
            <a:r>
              <a:rPr lang="en-US" dirty="0"/>
              <a:t>BMW – Active driving assistant</a:t>
            </a:r>
          </a:p>
          <a:p>
            <a:r>
              <a:rPr lang="en-US" dirty="0"/>
              <a:t>Bosch – Driver drowsiness detection</a:t>
            </a:r>
          </a:p>
          <a:p>
            <a:r>
              <a:rPr lang="en-US" dirty="0"/>
              <a:t>Ford – Driver alert</a:t>
            </a:r>
          </a:p>
          <a:p>
            <a:r>
              <a:rPr lang="en-US" dirty="0"/>
              <a:t>Honda – Driver attention monitor</a:t>
            </a:r>
          </a:p>
          <a:p>
            <a:r>
              <a:rPr lang="en-US" dirty="0"/>
              <a:t>Hyundai – Driver attention alert</a:t>
            </a:r>
          </a:p>
          <a:p>
            <a:r>
              <a:rPr lang="en-US" dirty="0"/>
              <a:t>Jaguar – Driver fatigue alert</a:t>
            </a:r>
          </a:p>
        </p:txBody>
      </p:sp>
    </p:spTree>
    <p:extLst>
      <p:ext uri="{BB962C8B-B14F-4D97-AF65-F5344CB8AC3E}">
        <p14:creationId xmlns:p14="http://schemas.microsoft.com/office/powerpoint/2010/main" val="184648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0502-3523-4800-A106-DC1984F882E0}"/>
              </a:ext>
            </a:extLst>
          </p:cNvPr>
          <p:cNvSpPr>
            <a:spLocks noGrp="1"/>
          </p:cNvSpPr>
          <p:nvPr>
            <p:ph type="title"/>
          </p:nvPr>
        </p:nvSpPr>
        <p:spPr/>
        <p:txBody>
          <a:bodyPr/>
          <a:lstStyle/>
          <a:p>
            <a:r>
              <a:rPr lang="en-US" cap="none" dirty="0"/>
              <a:t>Project objectives</a:t>
            </a:r>
          </a:p>
        </p:txBody>
      </p:sp>
      <p:sp>
        <p:nvSpPr>
          <p:cNvPr id="3" name="Content Placeholder 2">
            <a:extLst>
              <a:ext uri="{FF2B5EF4-FFF2-40B4-BE49-F238E27FC236}">
                <a16:creationId xmlns:a16="http://schemas.microsoft.com/office/drawing/2014/main" id="{1A49E1AA-86C5-4E75-9593-C3D9095035F2}"/>
              </a:ext>
            </a:extLst>
          </p:cNvPr>
          <p:cNvSpPr>
            <a:spLocks noGrp="1"/>
          </p:cNvSpPr>
          <p:nvPr>
            <p:ph idx="1"/>
          </p:nvPr>
        </p:nvSpPr>
        <p:spPr/>
        <p:txBody>
          <a:bodyPr anchor="t"/>
          <a:lstStyle/>
          <a:p>
            <a:r>
              <a:rPr lang="en-US" dirty="0"/>
              <a:t>Study the requirements of problem</a:t>
            </a:r>
          </a:p>
          <a:p>
            <a:r>
              <a:rPr lang="en-US" dirty="0"/>
              <a:t>Research solutions, merits and demerits</a:t>
            </a:r>
          </a:p>
          <a:p>
            <a:r>
              <a:rPr lang="en-US" dirty="0"/>
              <a:t>Analyze feasibility and applicability</a:t>
            </a:r>
          </a:p>
          <a:p>
            <a:r>
              <a:rPr lang="en-US" dirty="0"/>
              <a:t>Detecting fatigue and drowsiness levels</a:t>
            </a:r>
          </a:p>
          <a:p>
            <a:r>
              <a:rPr lang="en-US" dirty="0"/>
              <a:t>Prepare a cost-effective fool proof driver alert system</a:t>
            </a:r>
          </a:p>
        </p:txBody>
      </p:sp>
    </p:spTree>
    <p:extLst>
      <p:ext uri="{BB962C8B-B14F-4D97-AF65-F5344CB8AC3E}">
        <p14:creationId xmlns:p14="http://schemas.microsoft.com/office/powerpoint/2010/main" val="229029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3794-D3D2-4E78-A9B4-AE41833EA447}"/>
              </a:ext>
            </a:extLst>
          </p:cNvPr>
          <p:cNvSpPr>
            <a:spLocks noGrp="1"/>
          </p:cNvSpPr>
          <p:nvPr>
            <p:ph type="title"/>
          </p:nvPr>
        </p:nvSpPr>
        <p:spPr/>
        <p:txBody>
          <a:bodyPr/>
          <a:lstStyle/>
          <a:p>
            <a:r>
              <a:rPr lang="en-US" cap="none" dirty="0"/>
              <a:t>Project scope</a:t>
            </a:r>
          </a:p>
        </p:txBody>
      </p:sp>
      <p:sp>
        <p:nvSpPr>
          <p:cNvPr id="3" name="Content Placeholder 2">
            <a:extLst>
              <a:ext uri="{FF2B5EF4-FFF2-40B4-BE49-F238E27FC236}">
                <a16:creationId xmlns:a16="http://schemas.microsoft.com/office/drawing/2014/main" id="{50A1B600-2460-440F-9265-A05B14069F00}"/>
              </a:ext>
            </a:extLst>
          </p:cNvPr>
          <p:cNvSpPr>
            <a:spLocks noGrp="1"/>
          </p:cNvSpPr>
          <p:nvPr>
            <p:ph idx="1"/>
          </p:nvPr>
        </p:nvSpPr>
        <p:spPr/>
        <p:txBody>
          <a:bodyPr/>
          <a:lstStyle/>
          <a:p>
            <a:r>
              <a:rPr lang="en-US" dirty="0"/>
              <a:t>Functional Scope</a:t>
            </a:r>
          </a:p>
          <a:p>
            <a:pPr lvl="1"/>
            <a:r>
              <a:rPr lang="en-US" dirty="0"/>
              <a:t>Affordable by all vehicles</a:t>
            </a:r>
          </a:p>
          <a:p>
            <a:pPr lvl="1"/>
            <a:r>
              <a:rPr lang="en-US" dirty="0"/>
              <a:t>Automatic reporting to vehicle operators</a:t>
            </a:r>
          </a:p>
          <a:p>
            <a:pPr lvl="1"/>
            <a:r>
              <a:rPr lang="en-US" dirty="0"/>
              <a:t>Avoid major catastrophe</a:t>
            </a:r>
          </a:p>
          <a:p>
            <a:r>
              <a:rPr lang="en-US" dirty="0"/>
              <a:t>Technical Scope</a:t>
            </a:r>
          </a:p>
          <a:p>
            <a:pPr lvl="1"/>
            <a:r>
              <a:rPr lang="en-US" dirty="0">
                <a:solidFill>
                  <a:schemeClr val="accent3"/>
                </a:solidFill>
              </a:rPr>
              <a:t>Supervised</a:t>
            </a:r>
            <a:r>
              <a:rPr lang="en-US" dirty="0"/>
              <a:t> / Unsupervised</a:t>
            </a:r>
          </a:p>
          <a:p>
            <a:pPr lvl="1"/>
            <a:r>
              <a:rPr lang="en-US" dirty="0"/>
              <a:t>Machine learning / </a:t>
            </a:r>
            <a:r>
              <a:rPr lang="en-US" dirty="0">
                <a:solidFill>
                  <a:schemeClr val="accent3"/>
                </a:solidFill>
              </a:rPr>
              <a:t>Deep Learning</a:t>
            </a:r>
          </a:p>
          <a:p>
            <a:pPr lvl="1"/>
            <a:r>
              <a:rPr lang="en-US" dirty="0"/>
              <a:t>Hybrid machine learning / </a:t>
            </a:r>
            <a:r>
              <a:rPr lang="en-US" dirty="0">
                <a:solidFill>
                  <a:schemeClr val="accent3"/>
                </a:solidFill>
              </a:rPr>
              <a:t>Ensemble approach</a:t>
            </a:r>
          </a:p>
          <a:p>
            <a:pPr lvl="1"/>
            <a:r>
              <a:rPr lang="en-US" dirty="0"/>
              <a:t>Intelligent systems / Sense making systems</a:t>
            </a:r>
          </a:p>
          <a:p>
            <a:endParaRPr lang="en-US" dirty="0"/>
          </a:p>
        </p:txBody>
      </p:sp>
    </p:spTree>
    <p:extLst>
      <p:ext uri="{BB962C8B-B14F-4D97-AF65-F5344CB8AC3E}">
        <p14:creationId xmlns:p14="http://schemas.microsoft.com/office/powerpoint/2010/main" val="200087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3794-D3D2-4E78-A9B4-AE41833EA447}"/>
              </a:ext>
            </a:extLst>
          </p:cNvPr>
          <p:cNvSpPr>
            <a:spLocks noGrp="1"/>
          </p:cNvSpPr>
          <p:nvPr>
            <p:ph type="title"/>
          </p:nvPr>
        </p:nvSpPr>
        <p:spPr/>
        <p:txBody>
          <a:bodyPr/>
          <a:lstStyle/>
          <a:p>
            <a:r>
              <a:rPr lang="en-US" cap="none" dirty="0"/>
              <a:t>Project Status Update</a:t>
            </a:r>
          </a:p>
        </p:txBody>
      </p:sp>
      <p:sp>
        <p:nvSpPr>
          <p:cNvPr id="3" name="Content Placeholder 2">
            <a:extLst>
              <a:ext uri="{FF2B5EF4-FFF2-40B4-BE49-F238E27FC236}">
                <a16:creationId xmlns:a16="http://schemas.microsoft.com/office/drawing/2014/main" id="{50A1B600-2460-440F-9265-A05B14069F00}"/>
              </a:ext>
            </a:extLst>
          </p:cNvPr>
          <p:cNvSpPr>
            <a:spLocks noGrp="1"/>
          </p:cNvSpPr>
          <p:nvPr>
            <p:ph idx="1"/>
          </p:nvPr>
        </p:nvSpPr>
        <p:spPr>
          <a:xfrm>
            <a:off x="685801" y="1962150"/>
            <a:ext cx="10131425" cy="3228975"/>
          </a:xfrm>
        </p:spPr>
        <p:txBody>
          <a:bodyPr>
            <a:normAutofit/>
          </a:bodyPr>
          <a:lstStyle/>
          <a:p>
            <a:r>
              <a:rPr lang="en-US" dirty="0"/>
              <a:t>Scope Finalization  (Completed)</a:t>
            </a:r>
          </a:p>
          <a:p>
            <a:r>
              <a:rPr lang="en-US" dirty="0"/>
              <a:t>Research  (Competed)</a:t>
            </a:r>
          </a:p>
          <a:p>
            <a:r>
              <a:rPr lang="en-US" dirty="0"/>
              <a:t>Data Source (Completed)</a:t>
            </a:r>
          </a:p>
          <a:p>
            <a:r>
              <a:rPr lang="en-US" dirty="0"/>
              <a:t>Model Module (Completed)</a:t>
            </a:r>
          </a:p>
          <a:p>
            <a:r>
              <a:rPr lang="en-US" dirty="0"/>
              <a:t>Detection Module (Completed)</a:t>
            </a:r>
          </a:p>
        </p:txBody>
      </p:sp>
    </p:spTree>
    <p:extLst>
      <p:ext uri="{BB962C8B-B14F-4D97-AF65-F5344CB8AC3E}">
        <p14:creationId xmlns:p14="http://schemas.microsoft.com/office/powerpoint/2010/main" val="2904833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4881</TotalTime>
  <Words>882</Words>
  <Application>Microsoft Office PowerPoint</Application>
  <PresentationFormat>Widescreen</PresentationFormat>
  <Paragraphs>135</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Celestial</vt:lpstr>
      <vt:lpstr>Driver Drowsiness Detection System D3S</vt:lpstr>
      <vt:lpstr>Team Introduction – Group 1</vt:lpstr>
      <vt:lpstr>Project Overview Why do we need?</vt:lpstr>
      <vt:lpstr>Project Overview</vt:lpstr>
      <vt:lpstr>Project Overview Why did we pick present solution ?</vt:lpstr>
      <vt:lpstr>Project Overview Why did we pick present solution ?</vt:lpstr>
      <vt:lpstr>Project objectives</vt:lpstr>
      <vt:lpstr>Project scope</vt:lpstr>
      <vt:lpstr>Project Status Update</vt:lpstr>
      <vt:lpstr>Bird eye view</vt:lpstr>
      <vt:lpstr>Technology Used Deep Learning Model</vt:lpstr>
      <vt:lpstr>Approach</vt:lpstr>
      <vt:lpstr>PowerPoint Presentation</vt:lpstr>
      <vt:lpstr>PowerPoint Presentation</vt:lpstr>
      <vt:lpstr>PowerPoint Presentation</vt:lpstr>
      <vt:lpstr>PowerPoint Presentation</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Putrevu Manoj Niyogi;Maradana Vijaya Krishna;Sivasankaran Balakrishnan</dc:creator>
  <cp:lastModifiedBy>Manoj Manoj</cp:lastModifiedBy>
  <cp:revision>38</cp:revision>
  <dcterms:created xsi:type="dcterms:W3CDTF">2020-09-16T09:33:56Z</dcterms:created>
  <dcterms:modified xsi:type="dcterms:W3CDTF">2020-10-18T09:43:54Z</dcterms:modified>
  <cp:version>1.0</cp:version>
</cp:coreProperties>
</file>