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Lst>
  <p:sldSz cx="18288000" cy="10287000"/>
  <p:notesSz cx="6858000" cy="9144000"/>
  <p:embeddedFontLst>
    <p:embeddedFont>
      <p:font typeface="Calibri" panose="020F0502020204030204" pitchFamily="34" charset="0"/>
      <p:regular r:id="rId13"/>
      <p:bold r:id="rId14"/>
      <p:italic r:id="rId15"/>
      <p:boldItalic r:id="rId16"/>
    </p:embeddedFont>
    <p:embeddedFont>
      <p:font typeface="DM Sans" pitchFamily="2" charset="0"/>
      <p:regular r:id="rId17"/>
    </p:embeddedFont>
    <p:embeddedFont>
      <p:font typeface="DM Sans Bold" charset="0"/>
      <p:regular r:id="rId18"/>
    </p:embeddedFont>
    <p:embeddedFont>
      <p:font typeface="Fraunces SemiBold" panose="020B0604020202020204" charset="0"/>
      <p:regular r:id="rId19"/>
    </p:embeddedFont>
    <p:embeddedFont>
      <p:font typeface="Fraunces SemiBold Bold"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8" d="100"/>
          <a:sy n="48" d="100"/>
        </p:scale>
        <p:origin x="78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2.sv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8.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13.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5.sv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Freeform 2"/>
          <p:cNvSpPr/>
          <p:nvPr/>
        </p:nvSpPr>
        <p:spPr>
          <a:xfrm rot="5400000">
            <a:off x="13507075" y="5505392"/>
            <a:ext cx="6179809" cy="3382041"/>
          </a:xfrm>
          <a:custGeom>
            <a:avLst/>
            <a:gdLst/>
            <a:ahLst/>
            <a:cxnLst/>
            <a:rect l="l" t="t" r="r" b="b"/>
            <a:pathLst>
              <a:path w="6179809" h="3382041">
                <a:moveTo>
                  <a:pt x="0" y="0"/>
                </a:moveTo>
                <a:lnTo>
                  <a:pt x="6179809" y="0"/>
                </a:lnTo>
                <a:lnTo>
                  <a:pt x="6179809" y="3382041"/>
                </a:lnTo>
                <a:lnTo>
                  <a:pt x="0" y="33820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0" y="0"/>
            <a:ext cx="1028700" cy="1028700"/>
          </a:xfrm>
          <a:custGeom>
            <a:avLst/>
            <a:gdLst/>
            <a:ahLst/>
            <a:cxnLst/>
            <a:rect l="l" t="t" r="r" b="b"/>
            <a:pathLst>
              <a:path w="1028700" h="1028700">
                <a:moveTo>
                  <a:pt x="1028700" y="0"/>
                </a:moveTo>
                <a:lnTo>
                  <a:pt x="0" y="0"/>
                </a:lnTo>
                <a:lnTo>
                  <a:pt x="0" y="1028700"/>
                </a:lnTo>
                <a:lnTo>
                  <a:pt x="1028700" y="1028700"/>
                </a:lnTo>
                <a:lnTo>
                  <a:pt x="102870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AutoShape 4"/>
          <p:cNvSpPr/>
          <p:nvPr/>
        </p:nvSpPr>
        <p:spPr>
          <a:xfrm rot="5400000">
            <a:off x="-3605352" y="5652265"/>
            <a:ext cx="9258579" cy="0"/>
          </a:xfrm>
          <a:prstGeom prst="line">
            <a:avLst/>
          </a:prstGeom>
          <a:ln w="9525" cap="flat">
            <a:solidFill>
              <a:srgbClr val="2D2D2D"/>
            </a:solidFill>
            <a:prstDash val="solid"/>
            <a:headEnd type="none" w="sm" len="sm"/>
            <a:tailEnd type="none" w="sm" len="sm"/>
          </a:ln>
        </p:spPr>
      </p:sp>
      <p:sp>
        <p:nvSpPr>
          <p:cNvPr id="5" name="AutoShape 5"/>
          <p:cNvSpPr/>
          <p:nvPr/>
        </p:nvSpPr>
        <p:spPr>
          <a:xfrm rot="-10800000">
            <a:off x="1028700" y="1008688"/>
            <a:ext cx="17259300" cy="0"/>
          </a:xfrm>
          <a:prstGeom prst="line">
            <a:avLst/>
          </a:prstGeom>
          <a:ln w="9525" cap="flat">
            <a:solidFill>
              <a:srgbClr val="2D2D2D"/>
            </a:solidFill>
            <a:prstDash val="solid"/>
            <a:headEnd type="none" w="sm" len="sm"/>
            <a:tailEnd type="none" w="sm" len="sm"/>
          </a:ln>
        </p:spPr>
      </p:sp>
      <p:sp>
        <p:nvSpPr>
          <p:cNvPr id="6" name="TextBox 6"/>
          <p:cNvSpPr txBox="1"/>
          <p:nvPr/>
        </p:nvSpPr>
        <p:spPr>
          <a:xfrm>
            <a:off x="2098294" y="1338320"/>
            <a:ext cx="8028708" cy="3805180"/>
          </a:xfrm>
          <a:prstGeom prst="rect">
            <a:avLst/>
          </a:prstGeom>
        </p:spPr>
        <p:txBody>
          <a:bodyPr lIns="0" tIns="0" rIns="0" bIns="0" rtlCol="0" anchor="t">
            <a:spAutoFit/>
          </a:bodyPr>
          <a:lstStyle/>
          <a:p>
            <a:pPr>
              <a:lnSpc>
                <a:spcPts val="9893"/>
              </a:lnSpc>
            </a:pPr>
            <a:r>
              <a:rPr lang="en-US" sz="9893">
                <a:solidFill>
                  <a:srgbClr val="2D2D2D"/>
                </a:solidFill>
                <a:latin typeface="Fraunces SemiBold"/>
              </a:rPr>
              <a:t>Computer Vision </a:t>
            </a:r>
          </a:p>
          <a:p>
            <a:pPr>
              <a:lnSpc>
                <a:spcPts val="9893"/>
              </a:lnSpc>
            </a:pPr>
            <a:r>
              <a:rPr lang="en-US" sz="9893">
                <a:solidFill>
                  <a:srgbClr val="2D2D2D"/>
                </a:solidFill>
                <a:latin typeface="Fraunces SemiBold"/>
              </a:rPr>
              <a:t>Case Study</a:t>
            </a:r>
          </a:p>
        </p:txBody>
      </p:sp>
      <p:sp>
        <p:nvSpPr>
          <p:cNvPr id="8" name="TextBox 8"/>
          <p:cNvSpPr txBox="1"/>
          <p:nvPr/>
        </p:nvSpPr>
        <p:spPr>
          <a:xfrm>
            <a:off x="2098294" y="5473131"/>
            <a:ext cx="11367092" cy="550022"/>
          </a:xfrm>
          <a:prstGeom prst="rect">
            <a:avLst/>
          </a:prstGeom>
        </p:spPr>
        <p:txBody>
          <a:bodyPr lIns="0" tIns="0" rIns="0" bIns="0" rtlCol="0" anchor="t">
            <a:spAutoFit/>
          </a:bodyPr>
          <a:lstStyle/>
          <a:p>
            <a:pPr>
              <a:lnSpc>
                <a:spcPts val="4478"/>
              </a:lnSpc>
            </a:pPr>
            <a:r>
              <a:rPr lang="en-US" sz="3199" dirty="0">
                <a:solidFill>
                  <a:srgbClr val="2D2D2D"/>
                </a:solidFill>
                <a:latin typeface="DM Sans"/>
              </a:rPr>
              <a:t>Manoj Parthiban - CB.EN.U4CCE20032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grpSp>
        <p:nvGrpSpPr>
          <p:cNvPr id="2" name="Group 2"/>
          <p:cNvGrpSpPr/>
          <p:nvPr/>
        </p:nvGrpSpPr>
        <p:grpSpPr>
          <a:xfrm>
            <a:off x="17227762" y="9258300"/>
            <a:ext cx="1060238" cy="1028700"/>
            <a:chOff x="0" y="0"/>
            <a:chExt cx="523379" cy="507811"/>
          </a:xfrm>
        </p:grpSpPr>
        <p:sp>
          <p:nvSpPr>
            <p:cNvPr id="3" name="Freeform 3"/>
            <p:cNvSpPr/>
            <p:nvPr/>
          </p:nvSpPr>
          <p:spPr>
            <a:xfrm>
              <a:off x="0" y="0"/>
              <a:ext cx="523379" cy="507811"/>
            </a:xfrm>
            <a:custGeom>
              <a:avLst/>
              <a:gdLst/>
              <a:ahLst/>
              <a:cxnLst/>
              <a:rect l="l" t="t" r="r" b="b"/>
              <a:pathLst>
                <a:path w="523379" h="507811">
                  <a:moveTo>
                    <a:pt x="0" y="0"/>
                  </a:moveTo>
                  <a:lnTo>
                    <a:pt x="523379" y="0"/>
                  </a:lnTo>
                  <a:lnTo>
                    <a:pt x="523379" y="507811"/>
                  </a:lnTo>
                  <a:lnTo>
                    <a:pt x="0" y="507811"/>
                  </a:lnTo>
                  <a:close/>
                </a:path>
              </a:pathLst>
            </a:custGeom>
            <a:solidFill>
              <a:srgbClr val="2D2D2D"/>
            </a:solidFill>
          </p:spPr>
        </p:sp>
      </p:grpSp>
      <p:sp>
        <p:nvSpPr>
          <p:cNvPr id="4" name="Freeform 4"/>
          <p:cNvSpPr/>
          <p:nvPr/>
        </p:nvSpPr>
        <p:spPr>
          <a:xfrm flipH="1">
            <a:off x="0" y="0"/>
            <a:ext cx="1028700" cy="1028700"/>
          </a:xfrm>
          <a:custGeom>
            <a:avLst/>
            <a:gdLst/>
            <a:ahLst/>
            <a:cxnLst/>
            <a:rect l="l" t="t" r="r" b="b"/>
            <a:pathLst>
              <a:path w="1028700" h="1028700">
                <a:moveTo>
                  <a:pt x="1028700" y="0"/>
                </a:moveTo>
                <a:lnTo>
                  <a:pt x="0" y="0"/>
                </a:lnTo>
                <a:lnTo>
                  <a:pt x="0" y="1028700"/>
                </a:lnTo>
                <a:lnTo>
                  <a:pt x="1028700" y="1028700"/>
                </a:lnTo>
                <a:lnTo>
                  <a:pt x="10287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AutoShape 5"/>
          <p:cNvSpPr/>
          <p:nvPr/>
        </p:nvSpPr>
        <p:spPr>
          <a:xfrm rot="5400000">
            <a:off x="-3605352" y="5652265"/>
            <a:ext cx="9258579" cy="0"/>
          </a:xfrm>
          <a:prstGeom prst="line">
            <a:avLst/>
          </a:prstGeom>
          <a:ln w="9525" cap="flat">
            <a:solidFill>
              <a:srgbClr val="2D2D2D"/>
            </a:solidFill>
            <a:prstDash val="solid"/>
            <a:headEnd type="none" w="sm" len="sm"/>
            <a:tailEnd type="none" w="sm" len="sm"/>
          </a:ln>
        </p:spPr>
      </p:sp>
      <p:sp>
        <p:nvSpPr>
          <p:cNvPr id="6" name="AutoShape 6"/>
          <p:cNvSpPr/>
          <p:nvPr/>
        </p:nvSpPr>
        <p:spPr>
          <a:xfrm rot="-10800000">
            <a:off x="1028700" y="1008688"/>
            <a:ext cx="17259300" cy="0"/>
          </a:xfrm>
          <a:prstGeom prst="line">
            <a:avLst/>
          </a:prstGeom>
          <a:ln w="9525" cap="flat">
            <a:solidFill>
              <a:srgbClr val="2D2D2D"/>
            </a:solidFill>
            <a:prstDash val="solid"/>
            <a:headEnd type="none" w="sm" len="sm"/>
            <a:tailEnd type="none" w="sm" len="sm"/>
          </a:ln>
        </p:spPr>
      </p:sp>
      <p:sp>
        <p:nvSpPr>
          <p:cNvPr id="7" name="TextBox 7"/>
          <p:cNvSpPr txBox="1"/>
          <p:nvPr/>
        </p:nvSpPr>
        <p:spPr>
          <a:xfrm>
            <a:off x="17371077" y="9465628"/>
            <a:ext cx="773608" cy="547333"/>
          </a:xfrm>
          <a:prstGeom prst="rect">
            <a:avLst/>
          </a:prstGeom>
        </p:spPr>
        <p:txBody>
          <a:bodyPr lIns="0" tIns="0" rIns="0" bIns="0" rtlCol="0" anchor="t">
            <a:spAutoFit/>
          </a:bodyPr>
          <a:lstStyle/>
          <a:p>
            <a:pPr algn="ctr">
              <a:lnSpc>
                <a:spcPts val="4480"/>
              </a:lnSpc>
            </a:pPr>
            <a:r>
              <a:rPr lang="en-US" sz="3200">
                <a:solidFill>
                  <a:srgbClr val="E0DDAA"/>
                </a:solidFill>
                <a:latin typeface="DM Sans"/>
              </a:rPr>
              <a:t>10</a:t>
            </a:r>
          </a:p>
        </p:txBody>
      </p:sp>
      <p:sp>
        <p:nvSpPr>
          <p:cNvPr id="8" name="TextBox 8"/>
          <p:cNvSpPr txBox="1"/>
          <p:nvPr/>
        </p:nvSpPr>
        <p:spPr>
          <a:xfrm>
            <a:off x="1394527" y="1245250"/>
            <a:ext cx="9807686" cy="821018"/>
          </a:xfrm>
          <a:prstGeom prst="rect">
            <a:avLst/>
          </a:prstGeom>
        </p:spPr>
        <p:txBody>
          <a:bodyPr lIns="0" tIns="0" rIns="0" bIns="0" rtlCol="0" anchor="t">
            <a:spAutoFit/>
          </a:bodyPr>
          <a:lstStyle/>
          <a:p>
            <a:pPr>
              <a:lnSpc>
                <a:spcPts val="6719"/>
              </a:lnSpc>
            </a:pPr>
            <a:r>
              <a:rPr lang="en-US" sz="4800">
                <a:solidFill>
                  <a:srgbClr val="2D2D2D"/>
                </a:solidFill>
                <a:latin typeface="Fraunces SemiBold Bold"/>
              </a:rPr>
              <a:t>Plotting Lines on Video Frames</a:t>
            </a:r>
          </a:p>
        </p:txBody>
      </p:sp>
      <p:sp>
        <p:nvSpPr>
          <p:cNvPr id="9" name="TextBox 9"/>
          <p:cNvSpPr txBox="1"/>
          <p:nvPr/>
        </p:nvSpPr>
        <p:spPr>
          <a:xfrm>
            <a:off x="1394527" y="2406295"/>
            <a:ext cx="15553702" cy="2184754"/>
          </a:xfrm>
          <a:prstGeom prst="rect">
            <a:avLst/>
          </a:prstGeom>
        </p:spPr>
        <p:txBody>
          <a:bodyPr lIns="0" tIns="0" rIns="0" bIns="0" rtlCol="0" anchor="t">
            <a:spAutoFit/>
          </a:bodyPr>
          <a:lstStyle/>
          <a:p>
            <a:pPr algn="just">
              <a:lnSpc>
                <a:spcPts val="4429"/>
              </a:lnSpc>
            </a:pPr>
            <a:r>
              <a:rPr lang="en-US" sz="2953">
                <a:solidFill>
                  <a:srgbClr val="2D2D2D"/>
                </a:solidFill>
                <a:latin typeface="DM Sans"/>
              </a:rPr>
              <a:t>After the coordinates are found using the Hough Transform, We plot them on the original image (frame) using four functions:</a:t>
            </a:r>
          </a:p>
          <a:p>
            <a:pPr algn="just">
              <a:lnSpc>
                <a:spcPts val="4429"/>
              </a:lnSpc>
            </a:pPr>
            <a:endParaRPr lang="en-US" sz="2953">
              <a:solidFill>
                <a:srgbClr val="2D2D2D"/>
              </a:solidFill>
              <a:latin typeface="DM Sans"/>
            </a:endParaRPr>
          </a:p>
          <a:p>
            <a:pPr algn="just">
              <a:lnSpc>
                <a:spcPts val="4429"/>
              </a:lnSpc>
            </a:pPr>
            <a:r>
              <a:rPr lang="en-US" sz="2953">
                <a:solidFill>
                  <a:srgbClr val="2D2D2D"/>
                </a:solidFill>
                <a:latin typeface="DM Sans"/>
              </a:rPr>
              <a:t> </a:t>
            </a:r>
          </a:p>
        </p:txBody>
      </p:sp>
      <p:sp>
        <p:nvSpPr>
          <p:cNvPr id="10" name="TextBox 10"/>
          <p:cNvSpPr txBox="1"/>
          <p:nvPr/>
        </p:nvSpPr>
        <p:spPr>
          <a:xfrm>
            <a:off x="1351380" y="4040376"/>
            <a:ext cx="15553702" cy="5217924"/>
          </a:xfrm>
          <a:prstGeom prst="rect">
            <a:avLst/>
          </a:prstGeom>
        </p:spPr>
        <p:txBody>
          <a:bodyPr lIns="0" tIns="0" rIns="0" bIns="0" rtlCol="0" anchor="t">
            <a:spAutoFit/>
          </a:bodyPr>
          <a:lstStyle/>
          <a:p>
            <a:pPr marL="547528" lvl="1" indent="-273764" algn="just">
              <a:lnSpc>
                <a:spcPts val="3804"/>
              </a:lnSpc>
              <a:buFont typeface="Arial"/>
              <a:buChar char="•"/>
            </a:pPr>
            <a:r>
              <a:rPr lang="en-US" sz="2536">
                <a:solidFill>
                  <a:srgbClr val="2D2D2D"/>
                </a:solidFill>
                <a:latin typeface="DM Sans"/>
              </a:rPr>
              <a:t>Average_Slope_Intercept: This function takes in the hough transform lines and calculate their slope and intercept. If the slope of a line is negative then it belongs to left lane else the line belongs to the right lane. Then we calculate the weighted average slope and intercept of left lane and right lanes.</a:t>
            </a:r>
          </a:p>
          <a:p>
            <a:pPr marL="547528" lvl="1" indent="-273764" algn="just">
              <a:lnSpc>
                <a:spcPts val="3804"/>
              </a:lnSpc>
              <a:buFont typeface="Arial"/>
              <a:buChar char="•"/>
            </a:pPr>
            <a:r>
              <a:rPr lang="en-US" sz="2536">
                <a:solidFill>
                  <a:srgbClr val="2D2D2D"/>
                </a:solidFill>
                <a:latin typeface="DM Sans"/>
              </a:rPr>
              <a:t>Pixel_Points: By using slope, intercept and y-values of the line we find the x values for the line and returns the x and y coordinates of lanes as integers.</a:t>
            </a:r>
          </a:p>
          <a:p>
            <a:pPr marL="547528" lvl="1" indent="-273764" algn="just">
              <a:lnSpc>
                <a:spcPts val="3804"/>
              </a:lnSpc>
              <a:buFont typeface="Arial"/>
              <a:buChar char="•"/>
            </a:pPr>
            <a:r>
              <a:rPr lang="en-US" sz="2536">
                <a:solidFill>
                  <a:srgbClr val="2D2D2D"/>
                </a:solidFill>
                <a:latin typeface="DM Sans"/>
              </a:rPr>
              <a:t>Lane_Lines: The function where Average_Slope_Intercept and Pixel Points are called and coordinates of right lane and left lane are calculated.</a:t>
            </a:r>
          </a:p>
          <a:p>
            <a:pPr marL="547528" lvl="1" indent="-273764" algn="just">
              <a:lnSpc>
                <a:spcPts val="3804"/>
              </a:lnSpc>
              <a:buFont typeface="Arial"/>
              <a:buChar char="•"/>
            </a:pPr>
            <a:r>
              <a:rPr lang="en-US" sz="2536">
                <a:solidFill>
                  <a:srgbClr val="2D2D2D"/>
                </a:solidFill>
                <a:latin typeface="DM Sans"/>
              </a:rPr>
              <a:t>Draw_Lane_Lines: This function draws the left lane and right lane of the road on the input frame. Returns the output frame which is then stored in the variable “processed” in our driver function “process_video”.</a:t>
            </a:r>
          </a:p>
          <a:p>
            <a:pPr algn="just">
              <a:lnSpc>
                <a:spcPts val="3804"/>
              </a:lnSpc>
            </a:pPr>
            <a:endParaRPr lang="en-US" sz="2536">
              <a:solidFill>
                <a:srgbClr val="2D2D2D"/>
              </a:solidFill>
              <a:latin typeface="DM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 name="Freeform 2"/>
          <p:cNvSpPr/>
          <p:nvPr/>
        </p:nvSpPr>
        <p:spPr>
          <a:xfrm flipH="1">
            <a:off x="0" y="0"/>
            <a:ext cx="1028700" cy="1028700"/>
          </a:xfrm>
          <a:custGeom>
            <a:avLst/>
            <a:gdLst/>
            <a:ahLst/>
            <a:cxnLst/>
            <a:rect l="l" t="t" r="r" b="b"/>
            <a:pathLst>
              <a:path w="1028700" h="1028700">
                <a:moveTo>
                  <a:pt x="1028700" y="0"/>
                </a:moveTo>
                <a:lnTo>
                  <a:pt x="0" y="0"/>
                </a:lnTo>
                <a:lnTo>
                  <a:pt x="0" y="1028700"/>
                </a:lnTo>
                <a:lnTo>
                  <a:pt x="1028700" y="1028700"/>
                </a:lnTo>
                <a:lnTo>
                  <a:pt x="10287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AutoShape 3"/>
          <p:cNvSpPr/>
          <p:nvPr/>
        </p:nvSpPr>
        <p:spPr>
          <a:xfrm rot="5400000">
            <a:off x="-3605352" y="5652265"/>
            <a:ext cx="9258579" cy="0"/>
          </a:xfrm>
          <a:prstGeom prst="line">
            <a:avLst/>
          </a:prstGeom>
          <a:ln w="9525" cap="flat">
            <a:solidFill>
              <a:srgbClr val="2D2D2D"/>
            </a:solidFill>
            <a:prstDash val="solid"/>
            <a:headEnd type="none" w="sm" len="sm"/>
            <a:tailEnd type="none" w="sm" len="sm"/>
          </a:ln>
        </p:spPr>
      </p:sp>
      <p:sp>
        <p:nvSpPr>
          <p:cNvPr id="4" name="AutoShape 4"/>
          <p:cNvSpPr/>
          <p:nvPr/>
        </p:nvSpPr>
        <p:spPr>
          <a:xfrm rot="-10800000">
            <a:off x="1028700" y="1008688"/>
            <a:ext cx="17259300" cy="0"/>
          </a:xfrm>
          <a:prstGeom prst="line">
            <a:avLst/>
          </a:prstGeom>
          <a:ln w="9525" cap="flat">
            <a:solidFill>
              <a:srgbClr val="2D2D2D"/>
            </a:solidFill>
            <a:prstDash val="solid"/>
            <a:headEnd type="none" w="sm" len="sm"/>
            <a:tailEnd type="none" w="sm" len="sm"/>
          </a:ln>
        </p:spPr>
      </p:sp>
      <p:sp>
        <p:nvSpPr>
          <p:cNvPr id="5" name="TextBox 5"/>
          <p:cNvSpPr txBox="1"/>
          <p:nvPr/>
        </p:nvSpPr>
        <p:spPr>
          <a:xfrm>
            <a:off x="1993519" y="2923233"/>
            <a:ext cx="8028708" cy="1308919"/>
          </a:xfrm>
          <a:prstGeom prst="rect">
            <a:avLst/>
          </a:prstGeom>
        </p:spPr>
        <p:txBody>
          <a:bodyPr lIns="0" tIns="0" rIns="0" bIns="0" rtlCol="0" anchor="t">
            <a:spAutoFit/>
          </a:bodyPr>
          <a:lstStyle/>
          <a:p>
            <a:pPr>
              <a:lnSpc>
                <a:spcPts val="9893"/>
              </a:lnSpc>
            </a:pPr>
            <a:r>
              <a:rPr lang="en-US" sz="9893">
                <a:solidFill>
                  <a:srgbClr val="2D2D2D"/>
                </a:solidFill>
                <a:latin typeface="Fraunces SemiBold"/>
              </a:rPr>
              <a:t>Thank you</a:t>
            </a:r>
          </a:p>
        </p:txBody>
      </p:sp>
      <p:sp>
        <p:nvSpPr>
          <p:cNvPr id="6" name="Freeform 6"/>
          <p:cNvSpPr/>
          <p:nvPr/>
        </p:nvSpPr>
        <p:spPr>
          <a:xfrm rot="5400000">
            <a:off x="13507075" y="5505392"/>
            <a:ext cx="6179809" cy="3382041"/>
          </a:xfrm>
          <a:custGeom>
            <a:avLst/>
            <a:gdLst/>
            <a:ahLst/>
            <a:cxnLst/>
            <a:rect l="l" t="t" r="r" b="b"/>
            <a:pathLst>
              <a:path w="6179809" h="3382041">
                <a:moveTo>
                  <a:pt x="0" y="0"/>
                </a:moveTo>
                <a:lnTo>
                  <a:pt x="6179809" y="0"/>
                </a:lnTo>
                <a:lnTo>
                  <a:pt x="6179809" y="3382041"/>
                </a:lnTo>
                <a:lnTo>
                  <a:pt x="0" y="338204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grpSp>
        <p:nvGrpSpPr>
          <p:cNvPr id="2" name="Group 2"/>
          <p:cNvGrpSpPr/>
          <p:nvPr/>
        </p:nvGrpSpPr>
        <p:grpSpPr>
          <a:xfrm>
            <a:off x="17227762" y="9258300"/>
            <a:ext cx="1060238" cy="1028700"/>
            <a:chOff x="0" y="0"/>
            <a:chExt cx="523379" cy="507811"/>
          </a:xfrm>
        </p:grpSpPr>
        <p:sp>
          <p:nvSpPr>
            <p:cNvPr id="3" name="Freeform 3"/>
            <p:cNvSpPr/>
            <p:nvPr/>
          </p:nvSpPr>
          <p:spPr>
            <a:xfrm>
              <a:off x="0" y="0"/>
              <a:ext cx="523379" cy="507811"/>
            </a:xfrm>
            <a:custGeom>
              <a:avLst/>
              <a:gdLst/>
              <a:ahLst/>
              <a:cxnLst/>
              <a:rect l="l" t="t" r="r" b="b"/>
              <a:pathLst>
                <a:path w="523379" h="507811">
                  <a:moveTo>
                    <a:pt x="0" y="0"/>
                  </a:moveTo>
                  <a:lnTo>
                    <a:pt x="523379" y="0"/>
                  </a:lnTo>
                  <a:lnTo>
                    <a:pt x="523379" y="507811"/>
                  </a:lnTo>
                  <a:lnTo>
                    <a:pt x="0" y="507811"/>
                  </a:lnTo>
                  <a:close/>
                </a:path>
              </a:pathLst>
            </a:custGeom>
            <a:solidFill>
              <a:srgbClr val="2D2D2D"/>
            </a:solidFill>
          </p:spPr>
        </p:sp>
      </p:grpSp>
      <p:sp>
        <p:nvSpPr>
          <p:cNvPr id="4" name="Freeform 4"/>
          <p:cNvSpPr/>
          <p:nvPr/>
        </p:nvSpPr>
        <p:spPr>
          <a:xfrm flipV="1">
            <a:off x="12686811" y="8118609"/>
            <a:ext cx="2216016" cy="2216016"/>
          </a:xfrm>
          <a:custGeom>
            <a:avLst/>
            <a:gdLst/>
            <a:ahLst/>
            <a:cxnLst/>
            <a:rect l="l" t="t" r="r" b="b"/>
            <a:pathLst>
              <a:path w="2216016" h="2216016">
                <a:moveTo>
                  <a:pt x="0" y="2216016"/>
                </a:moveTo>
                <a:lnTo>
                  <a:pt x="2216016" y="2216016"/>
                </a:lnTo>
                <a:lnTo>
                  <a:pt x="2216016" y="0"/>
                </a:lnTo>
                <a:lnTo>
                  <a:pt x="0" y="0"/>
                </a:lnTo>
                <a:lnTo>
                  <a:pt x="0" y="2216016"/>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flipH="1">
            <a:off x="0" y="0"/>
            <a:ext cx="1028700" cy="1028700"/>
          </a:xfrm>
          <a:custGeom>
            <a:avLst/>
            <a:gdLst/>
            <a:ahLst/>
            <a:cxnLst/>
            <a:rect l="l" t="t" r="r" b="b"/>
            <a:pathLst>
              <a:path w="1028700" h="1028700">
                <a:moveTo>
                  <a:pt x="1028700" y="0"/>
                </a:moveTo>
                <a:lnTo>
                  <a:pt x="0" y="0"/>
                </a:lnTo>
                <a:lnTo>
                  <a:pt x="0" y="1028700"/>
                </a:lnTo>
                <a:lnTo>
                  <a:pt x="1028700" y="1028700"/>
                </a:lnTo>
                <a:lnTo>
                  <a:pt x="102870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AutoShape 6"/>
          <p:cNvSpPr/>
          <p:nvPr/>
        </p:nvSpPr>
        <p:spPr>
          <a:xfrm rot="5400000">
            <a:off x="-3605352" y="5652265"/>
            <a:ext cx="9258579" cy="0"/>
          </a:xfrm>
          <a:prstGeom prst="line">
            <a:avLst/>
          </a:prstGeom>
          <a:ln w="9525" cap="flat">
            <a:solidFill>
              <a:srgbClr val="2D2D2D"/>
            </a:solidFill>
            <a:prstDash val="solid"/>
            <a:headEnd type="none" w="sm" len="sm"/>
            <a:tailEnd type="none" w="sm" len="sm"/>
          </a:ln>
        </p:spPr>
      </p:sp>
      <p:sp>
        <p:nvSpPr>
          <p:cNvPr id="7" name="AutoShape 7"/>
          <p:cNvSpPr/>
          <p:nvPr/>
        </p:nvSpPr>
        <p:spPr>
          <a:xfrm rot="-10800000">
            <a:off x="1028700" y="1008688"/>
            <a:ext cx="17259300" cy="0"/>
          </a:xfrm>
          <a:prstGeom prst="line">
            <a:avLst/>
          </a:prstGeom>
          <a:ln w="9525" cap="flat">
            <a:solidFill>
              <a:srgbClr val="2D2D2D"/>
            </a:solidFill>
            <a:prstDash val="solid"/>
            <a:headEnd type="none" w="sm" len="sm"/>
            <a:tailEnd type="none" w="sm" len="sm"/>
          </a:ln>
        </p:spPr>
      </p:sp>
      <p:sp>
        <p:nvSpPr>
          <p:cNvPr id="8" name="Freeform 8"/>
          <p:cNvSpPr/>
          <p:nvPr/>
        </p:nvSpPr>
        <p:spPr>
          <a:xfrm rot="-10800000">
            <a:off x="14902827" y="2981483"/>
            <a:ext cx="4512899" cy="4488283"/>
          </a:xfrm>
          <a:custGeom>
            <a:avLst/>
            <a:gdLst/>
            <a:ahLst/>
            <a:cxnLst/>
            <a:rect l="l" t="t" r="r" b="b"/>
            <a:pathLst>
              <a:path w="4512899" h="4488283">
                <a:moveTo>
                  <a:pt x="0" y="0"/>
                </a:moveTo>
                <a:lnTo>
                  <a:pt x="4512899" y="0"/>
                </a:lnTo>
                <a:lnTo>
                  <a:pt x="4512899" y="4488283"/>
                </a:lnTo>
                <a:lnTo>
                  <a:pt x="0" y="448828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TextBox 9"/>
          <p:cNvSpPr txBox="1"/>
          <p:nvPr/>
        </p:nvSpPr>
        <p:spPr>
          <a:xfrm>
            <a:off x="1993519" y="1516380"/>
            <a:ext cx="12057438" cy="1571625"/>
          </a:xfrm>
          <a:prstGeom prst="rect">
            <a:avLst/>
          </a:prstGeom>
        </p:spPr>
        <p:txBody>
          <a:bodyPr lIns="0" tIns="0" rIns="0" bIns="0" rtlCol="0" anchor="t">
            <a:spAutoFit/>
          </a:bodyPr>
          <a:lstStyle/>
          <a:p>
            <a:pPr>
              <a:lnSpc>
                <a:spcPts val="6300"/>
              </a:lnSpc>
            </a:pPr>
            <a:r>
              <a:rPr lang="en-US" sz="4500">
                <a:solidFill>
                  <a:srgbClr val="2D2D2D"/>
                </a:solidFill>
                <a:latin typeface="Fraunces SemiBold Bold"/>
              </a:rPr>
              <a:t>Road lane detection for autonomous vehicles</a:t>
            </a:r>
          </a:p>
        </p:txBody>
      </p:sp>
      <p:sp>
        <p:nvSpPr>
          <p:cNvPr id="10" name="TextBox 10"/>
          <p:cNvSpPr txBox="1"/>
          <p:nvPr/>
        </p:nvSpPr>
        <p:spPr>
          <a:xfrm>
            <a:off x="1993519" y="3784854"/>
            <a:ext cx="10693292" cy="4815630"/>
          </a:xfrm>
          <a:prstGeom prst="rect">
            <a:avLst/>
          </a:prstGeom>
        </p:spPr>
        <p:txBody>
          <a:bodyPr lIns="0" tIns="0" rIns="0" bIns="0" rtlCol="0" anchor="t">
            <a:spAutoFit/>
          </a:bodyPr>
          <a:lstStyle/>
          <a:p>
            <a:pPr algn="just">
              <a:lnSpc>
                <a:spcPts val="4806"/>
              </a:lnSpc>
            </a:pPr>
            <a:r>
              <a:rPr lang="en-US" sz="3204">
                <a:solidFill>
                  <a:srgbClr val="2D2D2D"/>
                </a:solidFill>
                <a:latin typeface="DM Sans Bold"/>
              </a:rPr>
              <a:t>Objective:</a:t>
            </a:r>
            <a:r>
              <a:rPr lang="en-US" sz="3204">
                <a:solidFill>
                  <a:srgbClr val="2D2D2D"/>
                </a:solidFill>
                <a:latin typeface="DM Sans"/>
              </a:rPr>
              <a:t> To Develop a robust road lane detection system for autonomous vehicles, utilizing computer vision techniques, to accurately identify and track lane boundaries in real-time, enhancing the vehicle's ability to navigate and maintain safe driving within designated lanes.</a:t>
            </a:r>
          </a:p>
          <a:p>
            <a:pPr algn="just">
              <a:lnSpc>
                <a:spcPts val="4806"/>
              </a:lnSpc>
            </a:pPr>
            <a:r>
              <a:rPr lang="en-US" sz="3204">
                <a:solidFill>
                  <a:srgbClr val="2D2D2D"/>
                </a:solidFill>
                <a:latin typeface="DM Sans"/>
              </a:rPr>
              <a:t>By leveraging computer vision, the system accurately identifies and tracks lane boundaries in real-time</a:t>
            </a:r>
          </a:p>
        </p:txBody>
      </p:sp>
      <p:sp>
        <p:nvSpPr>
          <p:cNvPr id="11" name="TextBox 11"/>
          <p:cNvSpPr txBox="1"/>
          <p:nvPr/>
        </p:nvSpPr>
        <p:spPr>
          <a:xfrm>
            <a:off x="17371077" y="9465628"/>
            <a:ext cx="773608" cy="547370"/>
          </a:xfrm>
          <a:prstGeom prst="rect">
            <a:avLst/>
          </a:prstGeom>
        </p:spPr>
        <p:txBody>
          <a:bodyPr lIns="0" tIns="0" rIns="0" bIns="0" rtlCol="0" anchor="t">
            <a:spAutoFit/>
          </a:bodyPr>
          <a:lstStyle/>
          <a:p>
            <a:pPr algn="ctr">
              <a:lnSpc>
                <a:spcPts val="4480"/>
              </a:lnSpc>
            </a:pPr>
            <a:r>
              <a:rPr lang="en-US" sz="3200">
                <a:solidFill>
                  <a:srgbClr val="E0DDAA"/>
                </a:solidFill>
                <a:latin typeface="DM Sans"/>
              </a:rPr>
              <a:t>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 name="Freeform 2"/>
          <p:cNvSpPr/>
          <p:nvPr/>
        </p:nvSpPr>
        <p:spPr>
          <a:xfrm flipH="1">
            <a:off x="0" y="0"/>
            <a:ext cx="1028700" cy="1028700"/>
          </a:xfrm>
          <a:custGeom>
            <a:avLst/>
            <a:gdLst/>
            <a:ahLst/>
            <a:cxnLst/>
            <a:rect l="l" t="t" r="r" b="b"/>
            <a:pathLst>
              <a:path w="1028700" h="1028700">
                <a:moveTo>
                  <a:pt x="1028700" y="0"/>
                </a:moveTo>
                <a:lnTo>
                  <a:pt x="0" y="0"/>
                </a:lnTo>
                <a:lnTo>
                  <a:pt x="0" y="1028700"/>
                </a:lnTo>
                <a:lnTo>
                  <a:pt x="1028700" y="1028700"/>
                </a:lnTo>
                <a:lnTo>
                  <a:pt x="10287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AutoShape 3"/>
          <p:cNvSpPr/>
          <p:nvPr/>
        </p:nvSpPr>
        <p:spPr>
          <a:xfrm rot="5400000">
            <a:off x="-3605352" y="5652265"/>
            <a:ext cx="9258579" cy="0"/>
          </a:xfrm>
          <a:prstGeom prst="line">
            <a:avLst/>
          </a:prstGeom>
          <a:ln w="9525" cap="flat">
            <a:solidFill>
              <a:srgbClr val="2D2D2D"/>
            </a:solidFill>
            <a:prstDash val="solid"/>
            <a:headEnd type="none" w="sm" len="sm"/>
            <a:tailEnd type="none" w="sm" len="sm"/>
          </a:ln>
        </p:spPr>
      </p:sp>
      <p:sp>
        <p:nvSpPr>
          <p:cNvPr id="4" name="AutoShape 4"/>
          <p:cNvSpPr/>
          <p:nvPr/>
        </p:nvSpPr>
        <p:spPr>
          <a:xfrm rot="-10800000">
            <a:off x="1028700" y="1008688"/>
            <a:ext cx="17259300" cy="0"/>
          </a:xfrm>
          <a:prstGeom prst="line">
            <a:avLst/>
          </a:prstGeom>
          <a:ln w="9525" cap="flat">
            <a:solidFill>
              <a:srgbClr val="2D2D2D"/>
            </a:solidFill>
            <a:prstDash val="solid"/>
            <a:headEnd type="none" w="sm" len="sm"/>
            <a:tailEnd type="none" w="sm" len="sm"/>
          </a:ln>
        </p:spPr>
      </p:sp>
      <p:sp>
        <p:nvSpPr>
          <p:cNvPr id="5" name="Freeform 5"/>
          <p:cNvSpPr/>
          <p:nvPr/>
        </p:nvSpPr>
        <p:spPr>
          <a:xfrm>
            <a:off x="10056770" y="3256184"/>
            <a:ext cx="7202530" cy="4801687"/>
          </a:xfrm>
          <a:custGeom>
            <a:avLst/>
            <a:gdLst/>
            <a:ahLst/>
            <a:cxnLst/>
            <a:rect l="l" t="t" r="r" b="b"/>
            <a:pathLst>
              <a:path w="7202530" h="4801687">
                <a:moveTo>
                  <a:pt x="0" y="0"/>
                </a:moveTo>
                <a:lnTo>
                  <a:pt x="7202530" y="0"/>
                </a:lnTo>
                <a:lnTo>
                  <a:pt x="7202530" y="4801687"/>
                </a:lnTo>
                <a:lnTo>
                  <a:pt x="0" y="4801687"/>
                </a:lnTo>
                <a:lnTo>
                  <a:pt x="0" y="0"/>
                </a:lnTo>
                <a:close/>
              </a:path>
            </a:pathLst>
          </a:custGeom>
          <a:blipFill>
            <a:blip r:embed="rId4"/>
            <a:stretch>
              <a:fillRect/>
            </a:stretch>
          </a:blipFill>
        </p:spPr>
      </p:sp>
      <p:sp>
        <p:nvSpPr>
          <p:cNvPr id="6" name="TextBox 6"/>
          <p:cNvSpPr txBox="1"/>
          <p:nvPr/>
        </p:nvSpPr>
        <p:spPr>
          <a:xfrm>
            <a:off x="6233946" y="1289824"/>
            <a:ext cx="6848808" cy="821018"/>
          </a:xfrm>
          <a:prstGeom prst="rect">
            <a:avLst/>
          </a:prstGeom>
        </p:spPr>
        <p:txBody>
          <a:bodyPr lIns="0" tIns="0" rIns="0" bIns="0" rtlCol="0" anchor="t">
            <a:spAutoFit/>
          </a:bodyPr>
          <a:lstStyle/>
          <a:p>
            <a:pPr algn="ctr">
              <a:lnSpc>
                <a:spcPts val="6719"/>
              </a:lnSpc>
            </a:pPr>
            <a:r>
              <a:rPr lang="en-US" sz="4800">
                <a:solidFill>
                  <a:srgbClr val="2D2D2D"/>
                </a:solidFill>
                <a:latin typeface="Fraunces SemiBold Bold"/>
              </a:rPr>
              <a:t>Why Lane detection?</a:t>
            </a:r>
          </a:p>
        </p:txBody>
      </p:sp>
      <p:sp>
        <p:nvSpPr>
          <p:cNvPr id="7" name="TextBox 7"/>
          <p:cNvSpPr txBox="1"/>
          <p:nvPr/>
        </p:nvSpPr>
        <p:spPr>
          <a:xfrm>
            <a:off x="1727471" y="3229912"/>
            <a:ext cx="7630527" cy="4778030"/>
          </a:xfrm>
          <a:prstGeom prst="rect">
            <a:avLst/>
          </a:prstGeom>
        </p:spPr>
        <p:txBody>
          <a:bodyPr lIns="0" tIns="0" rIns="0" bIns="0" rtlCol="0" anchor="t">
            <a:spAutoFit/>
          </a:bodyPr>
          <a:lstStyle/>
          <a:p>
            <a:pPr algn="just">
              <a:lnSpc>
                <a:spcPts val="4220"/>
              </a:lnSpc>
            </a:pPr>
            <a:r>
              <a:rPr lang="en-US" sz="2870" spc="-25">
                <a:solidFill>
                  <a:srgbClr val="2D2D2D"/>
                </a:solidFill>
                <a:latin typeface="DM Sans"/>
              </a:rPr>
              <a:t>Lane detection is a critical component of self-driving cars and autonomous vehicles. It is one of the most important research topics for driving scene understanding. Once lane positions are obtained, the vehicle will know where to go and avoid the risk of running into other lanes or getting off the road. This can prevent the driver/car system from drifting off the driving lane.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grpSp>
        <p:nvGrpSpPr>
          <p:cNvPr id="2" name="Group 2"/>
          <p:cNvGrpSpPr/>
          <p:nvPr/>
        </p:nvGrpSpPr>
        <p:grpSpPr>
          <a:xfrm>
            <a:off x="17227762" y="9258300"/>
            <a:ext cx="1060238" cy="1028700"/>
            <a:chOff x="0" y="0"/>
            <a:chExt cx="523379" cy="507811"/>
          </a:xfrm>
        </p:grpSpPr>
        <p:sp>
          <p:nvSpPr>
            <p:cNvPr id="3" name="Freeform 3"/>
            <p:cNvSpPr/>
            <p:nvPr/>
          </p:nvSpPr>
          <p:spPr>
            <a:xfrm>
              <a:off x="0" y="0"/>
              <a:ext cx="523379" cy="507811"/>
            </a:xfrm>
            <a:custGeom>
              <a:avLst/>
              <a:gdLst/>
              <a:ahLst/>
              <a:cxnLst/>
              <a:rect l="l" t="t" r="r" b="b"/>
              <a:pathLst>
                <a:path w="523379" h="507811">
                  <a:moveTo>
                    <a:pt x="0" y="0"/>
                  </a:moveTo>
                  <a:lnTo>
                    <a:pt x="523379" y="0"/>
                  </a:lnTo>
                  <a:lnTo>
                    <a:pt x="523379" y="507811"/>
                  </a:lnTo>
                  <a:lnTo>
                    <a:pt x="0" y="507811"/>
                  </a:lnTo>
                  <a:close/>
                </a:path>
              </a:pathLst>
            </a:custGeom>
            <a:solidFill>
              <a:srgbClr val="2D2D2D"/>
            </a:solidFill>
          </p:spPr>
        </p:sp>
      </p:grpSp>
      <p:sp>
        <p:nvSpPr>
          <p:cNvPr id="4" name="Freeform 4"/>
          <p:cNvSpPr/>
          <p:nvPr/>
        </p:nvSpPr>
        <p:spPr>
          <a:xfrm flipH="1">
            <a:off x="0" y="0"/>
            <a:ext cx="1028700" cy="1028700"/>
          </a:xfrm>
          <a:custGeom>
            <a:avLst/>
            <a:gdLst/>
            <a:ahLst/>
            <a:cxnLst/>
            <a:rect l="l" t="t" r="r" b="b"/>
            <a:pathLst>
              <a:path w="1028700" h="1028700">
                <a:moveTo>
                  <a:pt x="1028700" y="0"/>
                </a:moveTo>
                <a:lnTo>
                  <a:pt x="0" y="0"/>
                </a:lnTo>
                <a:lnTo>
                  <a:pt x="0" y="1028700"/>
                </a:lnTo>
                <a:lnTo>
                  <a:pt x="1028700" y="1028700"/>
                </a:lnTo>
                <a:lnTo>
                  <a:pt x="10287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019175" y="4434502"/>
            <a:ext cx="2552229" cy="4112372"/>
          </a:xfrm>
          <a:custGeom>
            <a:avLst/>
            <a:gdLst/>
            <a:ahLst/>
            <a:cxnLst/>
            <a:rect l="l" t="t" r="r" b="b"/>
            <a:pathLst>
              <a:path w="2552229" h="4112372">
                <a:moveTo>
                  <a:pt x="0" y="0"/>
                </a:moveTo>
                <a:lnTo>
                  <a:pt x="2552229" y="0"/>
                </a:lnTo>
                <a:lnTo>
                  <a:pt x="2552229" y="4112371"/>
                </a:lnTo>
                <a:lnTo>
                  <a:pt x="0" y="4112371"/>
                </a:lnTo>
                <a:lnTo>
                  <a:pt x="0" y="0"/>
                </a:lnTo>
                <a:close/>
              </a:path>
            </a:pathLst>
          </a:custGeom>
          <a:blipFill>
            <a:blip r:embed="rId4">
              <a:extLst>
                <a:ext uri="{96DAC541-7B7A-43D3-8B79-37D633B846F1}">
                  <asvg:svgBlip xmlns:asvg="http://schemas.microsoft.com/office/drawing/2016/SVG/main" r:embed="rId5"/>
                </a:ext>
              </a:extLst>
            </a:blip>
            <a:stretch>
              <a:fillRect l="-104787" t="-59"/>
            </a:stretch>
          </a:blipFill>
        </p:spPr>
      </p:sp>
      <p:sp>
        <p:nvSpPr>
          <p:cNvPr id="6" name="AutoShape 6"/>
          <p:cNvSpPr/>
          <p:nvPr/>
        </p:nvSpPr>
        <p:spPr>
          <a:xfrm rot="5400000">
            <a:off x="-3605352" y="5652265"/>
            <a:ext cx="9258579" cy="0"/>
          </a:xfrm>
          <a:prstGeom prst="line">
            <a:avLst/>
          </a:prstGeom>
          <a:ln w="9525" cap="flat">
            <a:solidFill>
              <a:srgbClr val="2D2D2D"/>
            </a:solidFill>
            <a:prstDash val="solid"/>
            <a:headEnd type="none" w="sm" len="sm"/>
            <a:tailEnd type="none" w="sm" len="sm"/>
          </a:ln>
        </p:spPr>
      </p:sp>
      <p:sp>
        <p:nvSpPr>
          <p:cNvPr id="7" name="AutoShape 7"/>
          <p:cNvSpPr/>
          <p:nvPr/>
        </p:nvSpPr>
        <p:spPr>
          <a:xfrm rot="-10800000">
            <a:off x="1028700" y="1008688"/>
            <a:ext cx="17259300" cy="0"/>
          </a:xfrm>
          <a:prstGeom prst="line">
            <a:avLst/>
          </a:prstGeom>
          <a:ln w="9525" cap="flat">
            <a:solidFill>
              <a:srgbClr val="2D2D2D"/>
            </a:solidFill>
            <a:prstDash val="solid"/>
            <a:headEnd type="none" w="sm" len="sm"/>
            <a:tailEnd type="none" w="sm" len="sm"/>
          </a:ln>
        </p:spPr>
      </p:sp>
      <p:sp>
        <p:nvSpPr>
          <p:cNvPr id="8" name="Freeform 8"/>
          <p:cNvSpPr/>
          <p:nvPr/>
        </p:nvSpPr>
        <p:spPr>
          <a:xfrm>
            <a:off x="15488158" y="1542227"/>
            <a:ext cx="3789522" cy="3803353"/>
          </a:xfrm>
          <a:custGeom>
            <a:avLst/>
            <a:gdLst/>
            <a:ahLst/>
            <a:cxnLst/>
            <a:rect l="l" t="t" r="r" b="b"/>
            <a:pathLst>
              <a:path w="3789522" h="3803353">
                <a:moveTo>
                  <a:pt x="0" y="0"/>
                </a:moveTo>
                <a:lnTo>
                  <a:pt x="3789523" y="0"/>
                </a:lnTo>
                <a:lnTo>
                  <a:pt x="3789523" y="3803353"/>
                </a:lnTo>
                <a:lnTo>
                  <a:pt x="0" y="380335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TextBox 9"/>
          <p:cNvSpPr txBox="1"/>
          <p:nvPr/>
        </p:nvSpPr>
        <p:spPr>
          <a:xfrm>
            <a:off x="17371077" y="9465628"/>
            <a:ext cx="773608" cy="547370"/>
          </a:xfrm>
          <a:prstGeom prst="rect">
            <a:avLst/>
          </a:prstGeom>
        </p:spPr>
        <p:txBody>
          <a:bodyPr lIns="0" tIns="0" rIns="0" bIns="0" rtlCol="0" anchor="t">
            <a:spAutoFit/>
          </a:bodyPr>
          <a:lstStyle/>
          <a:p>
            <a:pPr algn="ctr">
              <a:lnSpc>
                <a:spcPts val="4480"/>
              </a:lnSpc>
            </a:pPr>
            <a:r>
              <a:rPr lang="en-US" sz="3200">
                <a:solidFill>
                  <a:srgbClr val="E0DDAA"/>
                </a:solidFill>
                <a:latin typeface="DM Sans"/>
              </a:rPr>
              <a:t>3</a:t>
            </a:r>
          </a:p>
        </p:txBody>
      </p:sp>
      <p:sp>
        <p:nvSpPr>
          <p:cNvPr id="10" name="TextBox 10"/>
          <p:cNvSpPr txBox="1"/>
          <p:nvPr/>
        </p:nvSpPr>
        <p:spPr>
          <a:xfrm>
            <a:off x="4331283" y="2456254"/>
            <a:ext cx="10654133" cy="6802046"/>
          </a:xfrm>
          <a:prstGeom prst="rect">
            <a:avLst/>
          </a:prstGeom>
        </p:spPr>
        <p:txBody>
          <a:bodyPr lIns="0" tIns="0" rIns="0" bIns="0" rtlCol="0" anchor="t">
            <a:spAutoFit/>
          </a:bodyPr>
          <a:lstStyle/>
          <a:p>
            <a:pPr marL="734056" lvl="1" indent="-367028" algn="just">
              <a:lnSpc>
                <a:spcPts val="6017"/>
              </a:lnSpc>
              <a:buFont typeface="Arial"/>
              <a:buChar char="•"/>
            </a:pPr>
            <a:r>
              <a:rPr lang="en-US" sz="3399" spc="50">
                <a:solidFill>
                  <a:srgbClr val="2D2D2D"/>
                </a:solidFill>
                <a:latin typeface="DM Sans"/>
              </a:rPr>
              <a:t>Apply Color Selection</a:t>
            </a:r>
          </a:p>
          <a:p>
            <a:pPr marL="734056" lvl="1" indent="-367028" algn="just">
              <a:lnSpc>
                <a:spcPts val="6017"/>
              </a:lnSpc>
              <a:buFont typeface="Arial"/>
              <a:buChar char="•"/>
            </a:pPr>
            <a:r>
              <a:rPr lang="en-US" sz="3399" spc="50">
                <a:solidFill>
                  <a:srgbClr val="2D2D2D"/>
                </a:solidFill>
                <a:latin typeface="DM Sans"/>
              </a:rPr>
              <a:t>Apply Canny edge detection.</a:t>
            </a:r>
          </a:p>
          <a:p>
            <a:pPr marL="734056" lvl="1" indent="-367028" algn="just">
              <a:lnSpc>
                <a:spcPts val="6017"/>
              </a:lnSpc>
              <a:buFont typeface="Arial"/>
              <a:buChar char="•"/>
            </a:pPr>
            <a:r>
              <a:rPr lang="en-US" sz="3399" spc="50">
                <a:solidFill>
                  <a:srgbClr val="2D2D2D"/>
                </a:solidFill>
                <a:latin typeface="DM Sans"/>
              </a:rPr>
              <a:t>Apply gray scaling to the images.</a:t>
            </a:r>
          </a:p>
          <a:p>
            <a:pPr marL="734056" lvl="1" indent="-367028" algn="just">
              <a:lnSpc>
                <a:spcPts val="6017"/>
              </a:lnSpc>
              <a:buFont typeface="Arial"/>
              <a:buChar char="•"/>
            </a:pPr>
            <a:r>
              <a:rPr lang="en-US" sz="3399" spc="50">
                <a:solidFill>
                  <a:srgbClr val="2D2D2D"/>
                </a:solidFill>
                <a:latin typeface="DM Sans"/>
              </a:rPr>
              <a:t>Apply Gaussian smoothing.</a:t>
            </a:r>
          </a:p>
          <a:p>
            <a:pPr marL="734056" lvl="1" indent="-367028" algn="just">
              <a:lnSpc>
                <a:spcPts val="6017"/>
              </a:lnSpc>
              <a:buFont typeface="Arial"/>
              <a:buChar char="•"/>
            </a:pPr>
            <a:r>
              <a:rPr lang="en-US" sz="3399" spc="50">
                <a:solidFill>
                  <a:srgbClr val="2D2D2D"/>
                </a:solidFill>
                <a:latin typeface="DM Sans"/>
              </a:rPr>
              <a:t>Perform Canny edge detection.</a:t>
            </a:r>
          </a:p>
          <a:p>
            <a:pPr marL="734056" lvl="1" indent="-367028" algn="just">
              <a:lnSpc>
                <a:spcPts val="6017"/>
              </a:lnSpc>
              <a:buFont typeface="Arial"/>
              <a:buChar char="•"/>
            </a:pPr>
            <a:r>
              <a:rPr lang="en-US" sz="3399" spc="50">
                <a:solidFill>
                  <a:srgbClr val="2D2D2D"/>
                </a:solidFill>
                <a:latin typeface="DM Sans"/>
              </a:rPr>
              <a:t>Determine the region of interest.</a:t>
            </a:r>
          </a:p>
          <a:p>
            <a:pPr marL="734056" lvl="1" indent="-367028" algn="just">
              <a:lnSpc>
                <a:spcPts val="6017"/>
              </a:lnSpc>
              <a:buFont typeface="Arial"/>
              <a:buChar char="•"/>
            </a:pPr>
            <a:r>
              <a:rPr lang="en-US" sz="3399" spc="50">
                <a:solidFill>
                  <a:srgbClr val="2D2D2D"/>
                </a:solidFill>
                <a:latin typeface="DM Sans"/>
              </a:rPr>
              <a:t>Apply Hough transform.</a:t>
            </a:r>
          </a:p>
          <a:p>
            <a:pPr marL="734056" lvl="1" indent="-367028" algn="just">
              <a:lnSpc>
                <a:spcPts val="6017"/>
              </a:lnSpc>
              <a:buFont typeface="Arial"/>
              <a:buChar char="•"/>
            </a:pPr>
            <a:r>
              <a:rPr lang="en-US" sz="3399" spc="50">
                <a:solidFill>
                  <a:srgbClr val="2D2D2D"/>
                </a:solidFill>
                <a:latin typeface="DM Sans"/>
              </a:rPr>
              <a:t>Average and extrapolating the lane lines.</a:t>
            </a:r>
          </a:p>
          <a:p>
            <a:pPr marL="734056" lvl="1" indent="-367028" algn="just">
              <a:lnSpc>
                <a:spcPts val="6017"/>
              </a:lnSpc>
              <a:buFont typeface="Arial"/>
              <a:buChar char="•"/>
            </a:pPr>
            <a:r>
              <a:rPr lang="en-US" sz="3399" spc="50">
                <a:solidFill>
                  <a:srgbClr val="2D2D2D"/>
                </a:solidFill>
                <a:latin typeface="DM Sans"/>
              </a:rPr>
              <a:t>Apply on video streams.</a:t>
            </a:r>
          </a:p>
        </p:txBody>
      </p:sp>
      <p:sp>
        <p:nvSpPr>
          <p:cNvPr id="11" name="TextBox 11"/>
          <p:cNvSpPr txBox="1"/>
          <p:nvPr/>
        </p:nvSpPr>
        <p:spPr>
          <a:xfrm>
            <a:off x="4654161" y="1374349"/>
            <a:ext cx="6848808" cy="821018"/>
          </a:xfrm>
          <a:prstGeom prst="rect">
            <a:avLst/>
          </a:prstGeom>
        </p:spPr>
        <p:txBody>
          <a:bodyPr lIns="0" tIns="0" rIns="0" bIns="0" rtlCol="0" anchor="t">
            <a:spAutoFit/>
          </a:bodyPr>
          <a:lstStyle/>
          <a:p>
            <a:pPr>
              <a:lnSpc>
                <a:spcPts val="6719"/>
              </a:lnSpc>
            </a:pPr>
            <a:r>
              <a:rPr lang="en-US" sz="4800">
                <a:solidFill>
                  <a:srgbClr val="2D2D2D"/>
                </a:solidFill>
                <a:latin typeface="Fraunces SemiBold Bold"/>
              </a:rPr>
              <a:t>Pipeline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grpSp>
        <p:nvGrpSpPr>
          <p:cNvPr id="2" name="Group 2"/>
          <p:cNvGrpSpPr/>
          <p:nvPr/>
        </p:nvGrpSpPr>
        <p:grpSpPr>
          <a:xfrm>
            <a:off x="17227762" y="9258300"/>
            <a:ext cx="1060238" cy="1028700"/>
            <a:chOff x="0" y="0"/>
            <a:chExt cx="523379" cy="507811"/>
          </a:xfrm>
        </p:grpSpPr>
        <p:sp>
          <p:nvSpPr>
            <p:cNvPr id="3" name="Freeform 3"/>
            <p:cNvSpPr/>
            <p:nvPr/>
          </p:nvSpPr>
          <p:spPr>
            <a:xfrm>
              <a:off x="0" y="0"/>
              <a:ext cx="523379" cy="507811"/>
            </a:xfrm>
            <a:custGeom>
              <a:avLst/>
              <a:gdLst/>
              <a:ahLst/>
              <a:cxnLst/>
              <a:rect l="l" t="t" r="r" b="b"/>
              <a:pathLst>
                <a:path w="523379" h="507811">
                  <a:moveTo>
                    <a:pt x="0" y="0"/>
                  </a:moveTo>
                  <a:lnTo>
                    <a:pt x="523379" y="0"/>
                  </a:lnTo>
                  <a:lnTo>
                    <a:pt x="523379" y="507811"/>
                  </a:lnTo>
                  <a:lnTo>
                    <a:pt x="0" y="507811"/>
                  </a:lnTo>
                  <a:close/>
                </a:path>
              </a:pathLst>
            </a:custGeom>
            <a:solidFill>
              <a:srgbClr val="2D2D2D"/>
            </a:solidFill>
          </p:spPr>
        </p:sp>
      </p:grpSp>
      <p:sp>
        <p:nvSpPr>
          <p:cNvPr id="4" name="Freeform 4"/>
          <p:cNvSpPr/>
          <p:nvPr/>
        </p:nvSpPr>
        <p:spPr>
          <a:xfrm flipH="1">
            <a:off x="0" y="0"/>
            <a:ext cx="1028700" cy="1028700"/>
          </a:xfrm>
          <a:custGeom>
            <a:avLst/>
            <a:gdLst/>
            <a:ahLst/>
            <a:cxnLst/>
            <a:rect l="l" t="t" r="r" b="b"/>
            <a:pathLst>
              <a:path w="1028700" h="1028700">
                <a:moveTo>
                  <a:pt x="1028700" y="0"/>
                </a:moveTo>
                <a:lnTo>
                  <a:pt x="0" y="0"/>
                </a:lnTo>
                <a:lnTo>
                  <a:pt x="0" y="1028700"/>
                </a:lnTo>
                <a:lnTo>
                  <a:pt x="1028700" y="1028700"/>
                </a:lnTo>
                <a:lnTo>
                  <a:pt x="10287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AutoShape 5"/>
          <p:cNvSpPr/>
          <p:nvPr/>
        </p:nvSpPr>
        <p:spPr>
          <a:xfrm rot="5400000">
            <a:off x="-3605352" y="5652265"/>
            <a:ext cx="9258579" cy="0"/>
          </a:xfrm>
          <a:prstGeom prst="line">
            <a:avLst/>
          </a:prstGeom>
          <a:ln w="9525" cap="flat">
            <a:solidFill>
              <a:srgbClr val="2D2D2D"/>
            </a:solidFill>
            <a:prstDash val="solid"/>
            <a:headEnd type="none" w="sm" len="sm"/>
            <a:tailEnd type="none" w="sm" len="sm"/>
          </a:ln>
        </p:spPr>
      </p:sp>
      <p:sp>
        <p:nvSpPr>
          <p:cNvPr id="6" name="AutoShape 6"/>
          <p:cNvSpPr/>
          <p:nvPr/>
        </p:nvSpPr>
        <p:spPr>
          <a:xfrm rot="-10800000">
            <a:off x="1028700" y="1008688"/>
            <a:ext cx="17259300" cy="0"/>
          </a:xfrm>
          <a:prstGeom prst="line">
            <a:avLst/>
          </a:prstGeom>
          <a:ln w="9525" cap="flat">
            <a:solidFill>
              <a:srgbClr val="2D2D2D"/>
            </a:solidFill>
            <a:prstDash val="solid"/>
            <a:headEnd type="none" w="sm" len="sm"/>
            <a:tailEnd type="none" w="sm" len="sm"/>
          </a:ln>
        </p:spPr>
      </p:sp>
      <p:sp>
        <p:nvSpPr>
          <p:cNvPr id="7" name="Freeform 7"/>
          <p:cNvSpPr/>
          <p:nvPr/>
        </p:nvSpPr>
        <p:spPr>
          <a:xfrm>
            <a:off x="1023938" y="4650105"/>
            <a:ext cx="1593840" cy="4608195"/>
          </a:xfrm>
          <a:custGeom>
            <a:avLst/>
            <a:gdLst/>
            <a:ahLst/>
            <a:cxnLst/>
            <a:rect l="l" t="t" r="r" b="b"/>
            <a:pathLst>
              <a:path w="1593840" h="4608195">
                <a:moveTo>
                  <a:pt x="0" y="0"/>
                </a:moveTo>
                <a:lnTo>
                  <a:pt x="1593840" y="0"/>
                </a:lnTo>
                <a:lnTo>
                  <a:pt x="1593840" y="4608195"/>
                </a:lnTo>
                <a:lnTo>
                  <a:pt x="0" y="4608195"/>
                </a:lnTo>
                <a:lnTo>
                  <a:pt x="0" y="0"/>
                </a:lnTo>
                <a:close/>
              </a:path>
            </a:pathLst>
          </a:custGeom>
          <a:blipFill>
            <a:blip r:embed="rId4">
              <a:extLst>
                <a:ext uri="{96DAC541-7B7A-43D3-8B79-37D633B846F1}">
                  <asvg:svgBlip xmlns:asvg="http://schemas.microsoft.com/office/drawing/2016/SVG/main" r:embed="rId5"/>
                </a:ext>
              </a:extLst>
            </a:blip>
            <a:stretch>
              <a:fillRect l="-88719"/>
            </a:stretch>
          </a:blipFill>
        </p:spPr>
      </p:sp>
      <p:sp>
        <p:nvSpPr>
          <p:cNvPr id="8" name="TextBox 8"/>
          <p:cNvSpPr txBox="1"/>
          <p:nvPr/>
        </p:nvSpPr>
        <p:spPr>
          <a:xfrm>
            <a:off x="1993519" y="1888817"/>
            <a:ext cx="14088804" cy="1668707"/>
          </a:xfrm>
          <a:prstGeom prst="rect">
            <a:avLst/>
          </a:prstGeom>
        </p:spPr>
        <p:txBody>
          <a:bodyPr lIns="0" tIns="0" rIns="0" bIns="0" rtlCol="0" anchor="t">
            <a:spAutoFit/>
          </a:bodyPr>
          <a:lstStyle/>
          <a:p>
            <a:pPr>
              <a:lnSpc>
                <a:spcPts val="6719"/>
              </a:lnSpc>
            </a:pPr>
            <a:r>
              <a:rPr lang="en-US" sz="4800">
                <a:solidFill>
                  <a:srgbClr val="2D2D2D"/>
                </a:solidFill>
                <a:latin typeface="Fraunces SemiBold Bold"/>
              </a:rPr>
              <a:t>Brief steps involved in Road Lane Detection</a:t>
            </a:r>
          </a:p>
          <a:p>
            <a:pPr>
              <a:lnSpc>
                <a:spcPts val="6719"/>
              </a:lnSpc>
            </a:pPr>
            <a:endParaRPr lang="en-US" sz="4800">
              <a:solidFill>
                <a:srgbClr val="2D2D2D"/>
              </a:solidFill>
              <a:latin typeface="Fraunces SemiBold Bold"/>
            </a:endParaRPr>
          </a:p>
        </p:txBody>
      </p:sp>
      <p:sp>
        <p:nvSpPr>
          <p:cNvPr id="9" name="TextBox 9"/>
          <p:cNvSpPr txBox="1"/>
          <p:nvPr/>
        </p:nvSpPr>
        <p:spPr>
          <a:xfrm>
            <a:off x="17371077" y="9465628"/>
            <a:ext cx="773608" cy="547370"/>
          </a:xfrm>
          <a:prstGeom prst="rect">
            <a:avLst/>
          </a:prstGeom>
        </p:spPr>
        <p:txBody>
          <a:bodyPr lIns="0" tIns="0" rIns="0" bIns="0" rtlCol="0" anchor="t">
            <a:spAutoFit/>
          </a:bodyPr>
          <a:lstStyle/>
          <a:p>
            <a:pPr algn="ctr">
              <a:lnSpc>
                <a:spcPts val="4480"/>
              </a:lnSpc>
            </a:pPr>
            <a:r>
              <a:rPr lang="en-US" sz="3200">
                <a:solidFill>
                  <a:srgbClr val="E0DDAA"/>
                </a:solidFill>
                <a:latin typeface="DM Sans"/>
              </a:rPr>
              <a:t>5</a:t>
            </a:r>
          </a:p>
        </p:txBody>
      </p:sp>
      <p:sp>
        <p:nvSpPr>
          <p:cNvPr id="10" name="TextBox 10"/>
          <p:cNvSpPr txBox="1"/>
          <p:nvPr/>
        </p:nvSpPr>
        <p:spPr>
          <a:xfrm>
            <a:off x="3178827" y="3646627"/>
            <a:ext cx="12959046" cy="4797023"/>
          </a:xfrm>
          <a:prstGeom prst="rect">
            <a:avLst/>
          </a:prstGeom>
        </p:spPr>
        <p:txBody>
          <a:bodyPr lIns="0" tIns="0" rIns="0" bIns="0" rtlCol="0" anchor="t">
            <a:spAutoFit/>
          </a:bodyPr>
          <a:lstStyle/>
          <a:p>
            <a:pPr marL="796800" lvl="1" indent="-398400" algn="just">
              <a:lnSpc>
                <a:spcPts val="5535"/>
              </a:lnSpc>
              <a:buFont typeface="Arial"/>
              <a:buChar char="•"/>
            </a:pPr>
            <a:r>
              <a:rPr lang="en-US" sz="3690">
                <a:solidFill>
                  <a:srgbClr val="2D2D2D"/>
                </a:solidFill>
                <a:latin typeface="DM Sans"/>
              </a:rPr>
              <a:t> Capturing and decoding video file</a:t>
            </a:r>
          </a:p>
          <a:p>
            <a:pPr marL="796800" lvl="1" indent="-398400" algn="just">
              <a:lnSpc>
                <a:spcPts val="5535"/>
              </a:lnSpc>
              <a:buFont typeface="Arial"/>
              <a:buChar char="•"/>
            </a:pPr>
            <a:r>
              <a:rPr lang="en-US" sz="3690">
                <a:solidFill>
                  <a:srgbClr val="2D2D2D"/>
                </a:solidFill>
                <a:latin typeface="DM Sans"/>
              </a:rPr>
              <a:t> Grayscale conversion of image</a:t>
            </a:r>
          </a:p>
          <a:p>
            <a:pPr marL="796800" lvl="1" indent="-398400" algn="just">
              <a:lnSpc>
                <a:spcPts val="5535"/>
              </a:lnSpc>
              <a:buFont typeface="Arial"/>
              <a:buChar char="•"/>
            </a:pPr>
            <a:r>
              <a:rPr lang="en-US" sz="3690">
                <a:solidFill>
                  <a:srgbClr val="2D2D2D"/>
                </a:solidFill>
                <a:latin typeface="DM Sans"/>
              </a:rPr>
              <a:t> Reduce Noise</a:t>
            </a:r>
          </a:p>
          <a:p>
            <a:pPr marL="796800" lvl="1" indent="-398400" algn="just">
              <a:lnSpc>
                <a:spcPts val="5535"/>
              </a:lnSpc>
              <a:buFont typeface="Arial"/>
              <a:buChar char="•"/>
            </a:pPr>
            <a:r>
              <a:rPr lang="en-US" sz="3690">
                <a:solidFill>
                  <a:srgbClr val="2D2D2D"/>
                </a:solidFill>
                <a:latin typeface="DM Sans"/>
              </a:rPr>
              <a:t> Canny edge detector</a:t>
            </a:r>
          </a:p>
          <a:p>
            <a:pPr marL="796800" lvl="1" indent="-398400" algn="just">
              <a:lnSpc>
                <a:spcPts val="5535"/>
              </a:lnSpc>
              <a:buFont typeface="Arial"/>
              <a:buChar char="•"/>
            </a:pPr>
            <a:r>
              <a:rPr lang="en-US" sz="3690">
                <a:solidFill>
                  <a:srgbClr val="2D2D2D"/>
                </a:solidFill>
                <a:latin typeface="DM Sans"/>
              </a:rPr>
              <a:t> Region of Interest</a:t>
            </a:r>
          </a:p>
          <a:p>
            <a:pPr marL="796800" lvl="1" indent="-398400" algn="just">
              <a:lnSpc>
                <a:spcPts val="5535"/>
              </a:lnSpc>
              <a:buFont typeface="Arial"/>
              <a:buChar char="•"/>
            </a:pPr>
            <a:r>
              <a:rPr lang="en-US" sz="3690">
                <a:solidFill>
                  <a:srgbClr val="2D2D2D"/>
                </a:solidFill>
                <a:latin typeface="DM Sans"/>
              </a:rPr>
              <a:t> Hough line transform</a:t>
            </a:r>
          </a:p>
          <a:p>
            <a:pPr marL="796800" lvl="1" indent="-398400" algn="just">
              <a:lnSpc>
                <a:spcPts val="5535"/>
              </a:lnSpc>
              <a:buFont typeface="Arial"/>
              <a:buChar char="•"/>
            </a:pPr>
            <a:r>
              <a:rPr lang="en-US" sz="3690">
                <a:solidFill>
                  <a:srgbClr val="2D2D2D"/>
                </a:solidFill>
                <a:latin typeface="DM Sans"/>
              </a:rPr>
              <a:t> Draw lines on the Image or Video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grpSp>
        <p:nvGrpSpPr>
          <p:cNvPr id="2" name="Group 2"/>
          <p:cNvGrpSpPr/>
          <p:nvPr/>
        </p:nvGrpSpPr>
        <p:grpSpPr>
          <a:xfrm>
            <a:off x="17227762" y="9258300"/>
            <a:ext cx="1060238" cy="1028700"/>
            <a:chOff x="0" y="0"/>
            <a:chExt cx="523379" cy="507811"/>
          </a:xfrm>
        </p:grpSpPr>
        <p:sp>
          <p:nvSpPr>
            <p:cNvPr id="3" name="Freeform 3"/>
            <p:cNvSpPr/>
            <p:nvPr/>
          </p:nvSpPr>
          <p:spPr>
            <a:xfrm>
              <a:off x="0" y="0"/>
              <a:ext cx="523379" cy="507811"/>
            </a:xfrm>
            <a:custGeom>
              <a:avLst/>
              <a:gdLst/>
              <a:ahLst/>
              <a:cxnLst/>
              <a:rect l="l" t="t" r="r" b="b"/>
              <a:pathLst>
                <a:path w="523379" h="507811">
                  <a:moveTo>
                    <a:pt x="0" y="0"/>
                  </a:moveTo>
                  <a:lnTo>
                    <a:pt x="523379" y="0"/>
                  </a:lnTo>
                  <a:lnTo>
                    <a:pt x="523379" y="507811"/>
                  </a:lnTo>
                  <a:lnTo>
                    <a:pt x="0" y="507811"/>
                  </a:lnTo>
                  <a:close/>
                </a:path>
              </a:pathLst>
            </a:custGeom>
            <a:solidFill>
              <a:srgbClr val="2D2D2D"/>
            </a:solidFill>
          </p:spPr>
        </p:sp>
      </p:grpSp>
      <p:sp>
        <p:nvSpPr>
          <p:cNvPr id="4" name="Freeform 4"/>
          <p:cNvSpPr/>
          <p:nvPr/>
        </p:nvSpPr>
        <p:spPr>
          <a:xfrm flipH="1">
            <a:off x="0" y="0"/>
            <a:ext cx="1028700" cy="1028700"/>
          </a:xfrm>
          <a:custGeom>
            <a:avLst/>
            <a:gdLst/>
            <a:ahLst/>
            <a:cxnLst/>
            <a:rect l="l" t="t" r="r" b="b"/>
            <a:pathLst>
              <a:path w="1028700" h="1028700">
                <a:moveTo>
                  <a:pt x="1028700" y="0"/>
                </a:moveTo>
                <a:lnTo>
                  <a:pt x="0" y="0"/>
                </a:lnTo>
                <a:lnTo>
                  <a:pt x="0" y="1028700"/>
                </a:lnTo>
                <a:lnTo>
                  <a:pt x="1028700" y="1028700"/>
                </a:lnTo>
                <a:lnTo>
                  <a:pt x="10287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AutoShape 5"/>
          <p:cNvSpPr/>
          <p:nvPr/>
        </p:nvSpPr>
        <p:spPr>
          <a:xfrm rot="5400000">
            <a:off x="-3605352" y="5652265"/>
            <a:ext cx="9258579" cy="0"/>
          </a:xfrm>
          <a:prstGeom prst="line">
            <a:avLst/>
          </a:prstGeom>
          <a:ln w="9525" cap="flat">
            <a:solidFill>
              <a:srgbClr val="2D2D2D"/>
            </a:solidFill>
            <a:prstDash val="solid"/>
            <a:headEnd type="none" w="sm" len="sm"/>
            <a:tailEnd type="none" w="sm" len="sm"/>
          </a:ln>
        </p:spPr>
      </p:sp>
      <p:sp>
        <p:nvSpPr>
          <p:cNvPr id="6" name="AutoShape 6"/>
          <p:cNvSpPr/>
          <p:nvPr/>
        </p:nvSpPr>
        <p:spPr>
          <a:xfrm rot="-10800000">
            <a:off x="1028700" y="1008688"/>
            <a:ext cx="17259300" cy="0"/>
          </a:xfrm>
          <a:prstGeom prst="line">
            <a:avLst/>
          </a:prstGeom>
          <a:ln w="9525" cap="flat">
            <a:solidFill>
              <a:srgbClr val="2D2D2D"/>
            </a:solidFill>
            <a:prstDash val="solid"/>
            <a:headEnd type="none" w="sm" len="sm"/>
            <a:tailEnd type="none" w="sm" len="sm"/>
          </a:ln>
        </p:spPr>
      </p:sp>
      <p:sp>
        <p:nvSpPr>
          <p:cNvPr id="7" name="Freeform 7"/>
          <p:cNvSpPr/>
          <p:nvPr/>
        </p:nvSpPr>
        <p:spPr>
          <a:xfrm>
            <a:off x="9369367" y="3450413"/>
            <a:ext cx="7858395" cy="4413229"/>
          </a:xfrm>
          <a:custGeom>
            <a:avLst/>
            <a:gdLst/>
            <a:ahLst/>
            <a:cxnLst/>
            <a:rect l="l" t="t" r="r" b="b"/>
            <a:pathLst>
              <a:path w="7858395" h="4413229">
                <a:moveTo>
                  <a:pt x="0" y="0"/>
                </a:moveTo>
                <a:lnTo>
                  <a:pt x="7858395" y="0"/>
                </a:lnTo>
                <a:lnTo>
                  <a:pt x="7858395" y="4413229"/>
                </a:lnTo>
                <a:lnTo>
                  <a:pt x="0" y="4413229"/>
                </a:lnTo>
                <a:lnTo>
                  <a:pt x="0" y="0"/>
                </a:lnTo>
                <a:close/>
              </a:path>
            </a:pathLst>
          </a:custGeom>
          <a:blipFill>
            <a:blip r:embed="rId4"/>
            <a:stretch>
              <a:fillRect/>
            </a:stretch>
          </a:blipFill>
        </p:spPr>
      </p:sp>
      <p:sp>
        <p:nvSpPr>
          <p:cNvPr id="8" name="TextBox 8"/>
          <p:cNvSpPr txBox="1"/>
          <p:nvPr/>
        </p:nvSpPr>
        <p:spPr>
          <a:xfrm>
            <a:off x="1993519" y="1729305"/>
            <a:ext cx="14133293" cy="821018"/>
          </a:xfrm>
          <a:prstGeom prst="rect">
            <a:avLst/>
          </a:prstGeom>
        </p:spPr>
        <p:txBody>
          <a:bodyPr lIns="0" tIns="0" rIns="0" bIns="0" rtlCol="0" anchor="t">
            <a:spAutoFit/>
          </a:bodyPr>
          <a:lstStyle/>
          <a:p>
            <a:pPr>
              <a:lnSpc>
                <a:spcPts val="6719"/>
              </a:lnSpc>
            </a:pPr>
            <a:r>
              <a:rPr lang="en-US" sz="4800">
                <a:solidFill>
                  <a:srgbClr val="2D2D2D"/>
                </a:solidFill>
                <a:latin typeface="Fraunces SemiBold Bold"/>
              </a:rPr>
              <a:t>Grayscale conversion  and Noise reduction</a:t>
            </a:r>
          </a:p>
        </p:txBody>
      </p:sp>
      <p:sp>
        <p:nvSpPr>
          <p:cNvPr id="9" name="TextBox 9"/>
          <p:cNvSpPr txBox="1"/>
          <p:nvPr/>
        </p:nvSpPr>
        <p:spPr>
          <a:xfrm>
            <a:off x="17371077" y="9465628"/>
            <a:ext cx="773608" cy="547370"/>
          </a:xfrm>
          <a:prstGeom prst="rect">
            <a:avLst/>
          </a:prstGeom>
        </p:spPr>
        <p:txBody>
          <a:bodyPr lIns="0" tIns="0" rIns="0" bIns="0" rtlCol="0" anchor="t">
            <a:spAutoFit/>
          </a:bodyPr>
          <a:lstStyle/>
          <a:p>
            <a:pPr algn="ctr">
              <a:lnSpc>
                <a:spcPts val="4480"/>
              </a:lnSpc>
            </a:pPr>
            <a:r>
              <a:rPr lang="en-US" sz="3200">
                <a:solidFill>
                  <a:srgbClr val="E0DDAA"/>
                </a:solidFill>
                <a:latin typeface="DM Sans"/>
              </a:rPr>
              <a:t>6</a:t>
            </a:r>
          </a:p>
        </p:txBody>
      </p:sp>
      <p:sp>
        <p:nvSpPr>
          <p:cNvPr id="10" name="TextBox 10"/>
          <p:cNvSpPr txBox="1"/>
          <p:nvPr/>
        </p:nvSpPr>
        <p:spPr>
          <a:xfrm>
            <a:off x="1993519" y="3280466"/>
            <a:ext cx="6588929" cy="5977834"/>
          </a:xfrm>
          <a:prstGeom prst="rect">
            <a:avLst/>
          </a:prstGeom>
        </p:spPr>
        <p:txBody>
          <a:bodyPr lIns="0" tIns="0" rIns="0" bIns="0" rtlCol="0" anchor="t">
            <a:spAutoFit/>
          </a:bodyPr>
          <a:lstStyle/>
          <a:p>
            <a:pPr algn="just">
              <a:lnSpc>
                <a:spcPts val="4008"/>
              </a:lnSpc>
            </a:pPr>
            <a:r>
              <a:rPr lang="en-US" sz="2672">
                <a:solidFill>
                  <a:srgbClr val="2D2D2D"/>
                </a:solidFill>
                <a:latin typeface="DM Sans"/>
              </a:rPr>
              <a:t>To retain the color information and segment the road from the lane boundaries using the color information this proved difficulties on edge detection and it will affect the processing time. In practice the road surface can be made up of many different colours due to shadows, different pavement style or age, which causes the color of the road surface and lane markings to change from one image region to another. Therefore, color image is converted into grayscale.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grpSp>
        <p:nvGrpSpPr>
          <p:cNvPr id="2" name="Group 2"/>
          <p:cNvGrpSpPr/>
          <p:nvPr/>
        </p:nvGrpSpPr>
        <p:grpSpPr>
          <a:xfrm>
            <a:off x="17227762" y="9258300"/>
            <a:ext cx="1060238" cy="1028700"/>
            <a:chOff x="0" y="0"/>
            <a:chExt cx="523379" cy="507811"/>
          </a:xfrm>
        </p:grpSpPr>
        <p:sp>
          <p:nvSpPr>
            <p:cNvPr id="3" name="Freeform 3"/>
            <p:cNvSpPr/>
            <p:nvPr/>
          </p:nvSpPr>
          <p:spPr>
            <a:xfrm>
              <a:off x="0" y="0"/>
              <a:ext cx="523379" cy="507811"/>
            </a:xfrm>
            <a:custGeom>
              <a:avLst/>
              <a:gdLst/>
              <a:ahLst/>
              <a:cxnLst/>
              <a:rect l="l" t="t" r="r" b="b"/>
              <a:pathLst>
                <a:path w="523379" h="507811">
                  <a:moveTo>
                    <a:pt x="0" y="0"/>
                  </a:moveTo>
                  <a:lnTo>
                    <a:pt x="523379" y="0"/>
                  </a:lnTo>
                  <a:lnTo>
                    <a:pt x="523379" y="507811"/>
                  </a:lnTo>
                  <a:lnTo>
                    <a:pt x="0" y="507811"/>
                  </a:lnTo>
                  <a:close/>
                </a:path>
              </a:pathLst>
            </a:custGeom>
            <a:solidFill>
              <a:srgbClr val="2D2D2D"/>
            </a:solidFill>
          </p:spPr>
        </p:sp>
      </p:grpSp>
      <p:sp>
        <p:nvSpPr>
          <p:cNvPr id="4" name="Freeform 4"/>
          <p:cNvSpPr/>
          <p:nvPr/>
        </p:nvSpPr>
        <p:spPr>
          <a:xfrm flipH="1">
            <a:off x="0" y="0"/>
            <a:ext cx="1028700" cy="1028700"/>
          </a:xfrm>
          <a:custGeom>
            <a:avLst/>
            <a:gdLst/>
            <a:ahLst/>
            <a:cxnLst/>
            <a:rect l="l" t="t" r="r" b="b"/>
            <a:pathLst>
              <a:path w="1028700" h="1028700">
                <a:moveTo>
                  <a:pt x="1028700" y="0"/>
                </a:moveTo>
                <a:lnTo>
                  <a:pt x="0" y="0"/>
                </a:lnTo>
                <a:lnTo>
                  <a:pt x="0" y="1028700"/>
                </a:lnTo>
                <a:lnTo>
                  <a:pt x="1028700" y="1028700"/>
                </a:lnTo>
                <a:lnTo>
                  <a:pt x="10287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AutoShape 5"/>
          <p:cNvSpPr/>
          <p:nvPr/>
        </p:nvSpPr>
        <p:spPr>
          <a:xfrm rot="5400000">
            <a:off x="-3605352" y="5652265"/>
            <a:ext cx="9258579" cy="0"/>
          </a:xfrm>
          <a:prstGeom prst="line">
            <a:avLst/>
          </a:prstGeom>
          <a:ln w="9525" cap="flat">
            <a:solidFill>
              <a:srgbClr val="2D2D2D"/>
            </a:solidFill>
            <a:prstDash val="solid"/>
            <a:headEnd type="none" w="sm" len="sm"/>
            <a:tailEnd type="none" w="sm" len="sm"/>
          </a:ln>
        </p:spPr>
      </p:sp>
      <p:sp>
        <p:nvSpPr>
          <p:cNvPr id="6" name="AutoShape 6"/>
          <p:cNvSpPr/>
          <p:nvPr/>
        </p:nvSpPr>
        <p:spPr>
          <a:xfrm rot="-10800000">
            <a:off x="1028700" y="1008688"/>
            <a:ext cx="17259300" cy="0"/>
          </a:xfrm>
          <a:prstGeom prst="line">
            <a:avLst/>
          </a:prstGeom>
          <a:ln w="9525" cap="flat">
            <a:solidFill>
              <a:srgbClr val="2D2D2D"/>
            </a:solidFill>
            <a:prstDash val="solid"/>
            <a:headEnd type="none" w="sm" len="sm"/>
            <a:tailEnd type="none" w="sm" len="sm"/>
          </a:ln>
        </p:spPr>
      </p:sp>
      <p:sp>
        <p:nvSpPr>
          <p:cNvPr id="7" name="Freeform 7"/>
          <p:cNvSpPr/>
          <p:nvPr/>
        </p:nvSpPr>
        <p:spPr>
          <a:xfrm>
            <a:off x="10154758" y="1371753"/>
            <a:ext cx="6717485" cy="5193931"/>
          </a:xfrm>
          <a:custGeom>
            <a:avLst/>
            <a:gdLst/>
            <a:ahLst/>
            <a:cxnLst/>
            <a:rect l="l" t="t" r="r" b="b"/>
            <a:pathLst>
              <a:path w="6717485" h="5193931">
                <a:moveTo>
                  <a:pt x="0" y="0"/>
                </a:moveTo>
                <a:lnTo>
                  <a:pt x="6717484" y="0"/>
                </a:lnTo>
                <a:lnTo>
                  <a:pt x="6717484" y="5193931"/>
                </a:lnTo>
                <a:lnTo>
                  <a:pt x="0" y="5193931"/>
                </a:lnTo>
                <a:lnTo>
                  <a:pt x="0" y="0"/>
                </a:lnTo>
                <a:close/>
              </a:path>
            </a:pathLst>
          </a:custGeom>
          <a:blipFill>
            <a:blip r:embed="rId4"/>
            <a:stretch>
              <a:fillRect/>
            </a:stretch>
          </a:blipFill>
        </p:spPr>
      </p:sp>
      <p:sp>
        <p:nvSpPr>
          <p:cNvPr id="8" name="Freeform 8"/>
          <p:cNvSpPr/>
          <p:nvPr/>
        </p:nvSpPr>
        <p:spPr>
          <a:xfrm>
            <a:off x="10880390" y="6858593"/>
            <a:ext cx="5266220" cy="2914038"/>
          </a:xfrm>
          <a:custGeom>
            <a:avLst/>
            <a:gdLst/>
            <a:ahLst/>
            <a:cxnLst/>
            <a:rect l="l" t="t" r="r" b="b"/>
            <a:pathLst>
              <a:path w="5266220" h="2914038">
                <a:moveTo>
                  <a:pt x="0" y="0"/>
                </a:moveTo>
                <a:lnTo>
                  <a:pt x="5266220" y="0"/>
                </a:lnTo>
                <a:lnTo>
                  <a:pt x="5266220" y="2914039"/>
                </a:lnTo>
                <a:lnTo>
                  <a:pt x="0" y="2914039"/>
                </a:lnTo>
                <a:lnTo>
                  <a:pt x="0" y="0"/>
                </a:lnTo>
                <a:close/>
              </a:path>
            </a:pathLst>
          </a:custGeom>
          <a:blipFill>
            <a:blip r:embed="rId5"/>
            <a:stretch>
              <a:fillRect/>
            </a:stretch>
          </a:blipFill>
        </p:spPr>
      </p:sp>
      <p:sp>
        <p:nvSpPr>
          <p:cNvPr id="9" name="TextBox 9"/>
          <p:cNvSpPr txBox="1"/>
          <p:nvPr/>
        </p:nvSpPr>
        <p:spPr>
          <a:xfrm>
            <a:off x="1993519" y="1888817"/>
            <a:ext cx="6848808" cy="821018"/>
          </a:xfrm>
          <a:prstGeom prst="rect">
            <a:avLst/>
          </a:prstGeom>
        </p:spPr>
        <p:txBody>
          <a:bodyPr lIns="0" tIns="0" rIns="0" bIns="0" rtlCol="0" anchor="t">
            <a:spAutoFit/>
          </a:bodyPr>
          <a:lstStyle/>
          <a:p>
            <a:pPr>
              <a:lnSpc>
                <a:spcPts val="6719"/>
              </a:lnSpc>
            </a:pPr>
            <a:r>
              <a:rPr lang="en-US" sz="4800">
                <a:solidFill>
                  <a:srgbClr val="2D2D2D"/>
                </a:solidFill>
                <a:latin typeface="Fraunces SemiBold Bold"/>
              </a:rPr>
              <a:t>Canny Edge Detector</a:t>
            </a:r>
          </a:p>
        </p:txBody>
      </p:sp>
      <p:sp>
        <p:nvSpPr>
          <p:cNvPr id="10" name="TextBox 10"/>
          <p:cNvSpPr txBox="1"/>
          <p:nvPr/>
        </p:nvSpPr>
        <p:spPr>
          <a:xfrm>
            <a:off x="17371077" y="9465628"/>
            <a:ext cx="773608" cy="547333"/>
          </a:xfrm>
          <a:prstGeom prst="rect">
            <a:avLst/>
          </a:prstGeom>
        </p:spPr>
        <p:txBody>
          <a:bodyPr lIns="0" tIns="0" rIns="0" bIns="0" rtlCol="0" anchor="t">
            <a:spAutoFit/>
          </a:bodyPr>
          <a:lstStyle/>
          <a:p>
            <a:pPr algn="ctr">
              <a:lnSpc>
                <a:spcPts val="4480"/>
              </a:lnSpc>
            </a:pPr>
            <a:r>
              <a:rPr lang="en-US" sz="3200">
                <a:solidFill>
                  <a:srgbClr val="E0DDAA"/>
                </a:solidFill>
                <a:latin typeface="DM Sans"/>
              </a:rPr>
              <a:t>7</a:t>
            </a:r>
          </a:p>
        </p:txBody>
      </p:sp>
      <p:sp>
        <p:nvSpPr>
          <p:cNvPr id="11" name="TextBox 11"/>
          <p:cNvSpPr txBox="1"/>
          <p:nvPr/>
        </p:nvSpPr>
        <p:spPr>
          <a:xfrm>
            <a:off x="1993519" y="3538667"/>
            <a:ext cx="7199214" cy="5977834"/>
          </a:xfrm>
          <a:prstGeom prst="rect">
            <a:avLst/>
          </a:prstGeom>
        </p:spPr>
        <p:txBody>
          <a:bodyPr lIns="0" tIns="0" rIns="0" bIns="0" rtlCol="0" anchor="t">
            <a:spAutoFit/>
          </a:bodyPr>
          <a:lstStyle/>
          <a:p>
            <a:pPr algn="just">
              <a:lnSpc>
                <a:spcPts val="4379"/>
              </a:lnSpc>
            </a:pPr>
            <a:r>
              <a:rPr lang="en-US" sz="2919">
                <a:solidFill>
                  <a:srgbClr val="2D2D2D"/>
                </a:solidFill>
                <a:latin typeface="DM Sans"/>
              </a:rPr>
              <a:t>It computes gradient in all directions of our blurred image and traces the edges with large changes in intensity.</a:t>
            </a:r>
          </a:p>
          <a:p>
            <a:pPr algn="just">
              <a:lnSpc>
                <a:spcPts val="4379"/>
              </a:lnSpc>
            </a:pPr>
            <a:r>
              <a:rPr lang="en-US" sz="2919" spc="-8">
                <a:solidFill>
                  <a:srgbClr val="2D2D2D"/>
                </a:solidFill>
                <a:latin typeface="DM Sans"/>
              </a:rPr>
              <a:t>Canny Edge detector needs grey scale images, hence we need to convert our image into grey scale. We are collapsing 3 channels of pixel value (Red, Green, and Blue) into a single channel with a pixel value range of [0,255].</a:t>
            </a:r>
          </a:p>
          <a:p>
            <a:pPr algn="just">
              <a:lnSpc>
                <a:spcPts val="4379"/>
              </a:lnSpc>
            </a:pPr>
            <a:endParaRPr lang="en-US" sz="2919" spc="-8">
              <a:solidFill>
                <a:srgbClr val="2D2D2D"/>
              </a:solidFill>
              <a:latin typeface="DM Sans"/>
            </a:endParaRPr>
          </a:p>
          <a:p>
            <a:pPr algn="just">
              <a:lnSpc>
                <a:spcPts val="4379"/>
              </a:lnSpc>
            </a:pPr>
            <a:endParaRPr lang="en-US" sz="2919" spc="-8">
              <a:solidFill>
                <a:srgbClr val="2D2D2D"/>
              </a:solidFill>
              <a:latin typeface="DM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grpSp>
        <p:nvGrpSpPr>
          <p:cNvPr id="2" name="Group 2"/>
          <p:cNvGrpSpPr/>
          <p:nvPr/>
        </p:nvGrpSpPr>
        <p:grpSpPr>
          <a:xfrm>
            <a:off x="17227762" y="9258300"/>
            <a:ext cx="1060238" cy="1028700"/>
            <a:chOff x="0" y="0"/>
            <a:chExt cx="523379" cy="507811"/>
          </a:xfrm>
        </p:grpSpPr>
        <p:sp>
          <p:nvSpPr>
            <p:cNvPr id="3" name="Freeform 3"/>
            <p:cNvSpPr/>
            <p:nvPr/>
          </p:nvSpPr>
          <p:spPr>
            <a:xfrm>
              <a:off x="0" y="0"/>
              <a:ext cx="523379" cy="507811"/>
            </a:xfrm>
            <a:custGeom>
              <a:avLst/>
              <a:gdLst/>
              <a:ahLst/>
              <a:cxnLst/>
              <a:rect l="l" t="t" r="r" b="b"/>
              <a:pathLst>
                <a:path w="523379" h="507811">
                  <a:moveTo>
                    <a:pt x="0" y="0"/>
                  </a:moveTo>
                  <a:lnTo>
                    <a:pt x="523379" y="0"/>
                  </a:lnTo>
                  <a:lnTo>
                    <a:pt x="523379" y="507811"/>
                  </a:lnTo>
                  <a:lnTo>
                    <a:pt x="0" y="507811"/>
                  </a:lnTo>
                  <a:close/>
                </a:path>
              </a:pathLst>
            </a:custGeom>
            <a:solidFill>
              <a:srgbClr val="2D2D2D"/>
            </a:solidFill>
          </p:spPr>
        </p:sp>
      </p:grpSp>
      <p:sp>
        <p:nvSpPr>
          <p:cNvPr id="4" name="Freeform 4"/>
          <p:cNvSpPr/>
          <p:nvPr/>
        </p:nvSpPr>
        <p:spPr>
          <a:xfrm flipH="1">
            <a:off x="0" y="0"/>
            <a:ext cx="1028700" cy="1028700"/>
          </a:xfrm>
          <a:custGeom>
            <a:avLst/>
            <a:gdLst/>
            <a:ahLst/>
            <a:cxnLst/>
            <a:rect l="l" t="t" r="r" b="b"/>
            <a:pathLst>
              <a:path w="1028700" h="1028700">
                <a:moveTo>
                  <a:pt x="1028700" y="0"/>
                </a:moveTo>
                <a:lnTo>
                  <a:pt x="0" y="0"/>
                </a:lnTo>
                <a:lnTo>
                  <a:pt x="0" y="1028700"/>
                </a:lnTo>
                <a:lnTo>
                  <a:pt x="1028700" y="1028700"/>
                </a:lnTo>
                <a:lnTo>
                  <a:pt x="10287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AutoShape 5"/>
          <p:cNvSpPr/>
          <p:nvPr/>
        </p:nvSpPr>
        <p:spPr>
          <a:xfrm rot="5400000">
            <a:off x="-3605352" y="5652265"/>
            <a:ext cx="9258579" cy="0"/>
          </a:xfrm>
          <a:prstGeom prst="line">
            <a:avLst/>
          </a:prstGeom>
          <a:ln w="9525" cap="flat">
            <a:solidFill>
              <a:srgbClr val="2D2D2D"/>
            </a:solidFill>
            <a:prstDash val="solid"/>
            <a:headEnd type="none" w="sm" len="sm"/>
            <a:tailEnd type="none" w="sm" len="sm"/>
          </a:ln>
        </p:spPr>
      </p:sp>
      <p:sp>
        <p:nvSpPr>
          <p:cNvPr id="6" name="AutoShape 6"/>
          <p:cNvSpPr/>
          <p:nvPr/>
        </p:nvSpPr>
        <p:spPr>
          <a:xfrm rot="-10800000">
            <a:off x="1028700" y="1008688"/>
            <a:ext cx="17259300" cy="0"/>
          </a:xfrm>
          <a:prstGeom prst="line">
            <a:avLst/>
          </a:prstGeom>
          <a:ln w="9525" cap="flat">
            <a:solidFill>
              <a:srgbClr val="2D2D2D"/>
            </a:solidFill>
            <a:prstDash val="solid"/>
            <a:headEnd type="none" w="sm" len="sm"/>
            <a:tailEnd type="none" w="sm" len="sm"/>
          </a:ln>
        </p:spPr>
      </p:sp>
      <p:sp>
        <p:nvSpPr>
          <p:cNvPr id="7" name="Freeform 7"/>
          <p:cNvSpPr/>
          <p:nvPr/>
        </p:nvSpPr>
        <p:spPr>
          <a:xfrm>
            <a:off x="3971449" y="5658833"/>
            <a:ext cx="12341452" cy="4113817"/>
          </a:xfrm>
          <a:custGeom>
            <a:avLst/>
            <a:gdLst/>
            <a:ahLst/>
            <a:cxnLst/>
            <a:rect l="l" t="t" r="r" b="b"/>
            <a:pathLst>
              <a:path w="12341452" h="4113817">
                <a:moveTo>
                  <a:pt x="0" y="0"/>
                </a:moveTo>
                <a:lnTo>
                  <a:pt x="12341453" y="0"/>
                </a:lnTo>
                <a:lnTo>
                  <a:pt x="12341453" y="4113817"/>
                </a:lnTo>
                <a:lnTo>
                  <a:pt x="0" y="4113817"/>
                </a:lnTo>
                <a:lnTo>
                  <a:pt x="0" y="0"/>
                </a:lnTo>
                <a:close/>
              </a:path>
            </a:pathLst>
          </a:custGeom>
          <a:blipFill>
            <a:blip r:embed="rId4"/>
            <a:stretch>
              <a:fillRect/>
            </a:stretch>
          </a:blipFill>
        </p:spPr>
      </p:sp>
      <p:sp>
        <p:nvSpPr>
          <p:cNvPr id="8" name="TextBox 8"/>
          <p:cNvSpPr txBox="1"/>
          <p:nvPr/>
        </p:nvSpPr>
        <p:spPr>
          <a:xfrm>
            <a:off x="1993519" y="1888817"/>
            <a:ext cx="6848808" cy="821018"/>
          </a:xfrm>
          <a:prstGeom prst="rect">
            <a:avLst/>
          </a:prstGeom>
        </p:spPr>
        <p:txBody>
          <a:bodyPr lIns="0" tIns="0" rIns="0" bIns="0" rtlCol="0" anchor="t">
            <a:spAutoFit/>
          </a:bodyPr>
          <a:lstStyle/>
          <a:p>
            <a:pPr>
              <a:lnSpc>
                <a:spcPts val="6719"/>
              </a:lnSpc>
            </a:pPr>
            <a:r>
              <a:rPr lang="en-US" sz="4800">
                <a:solidFill>
                  <a:srgbClr val="2D2D2D"/>
                </a:solidFill>
                <a:latin typeface="Fraunces SemiBold Bold"/>
              </a:rPr>
              <a:t>Region of Interest</a:t>
            </a:r>
          </a:p>
        </p:txBody>
      </p:sp>
      <p:sp>
        <p:nvSpPr>
          <p:cNvPr id="9" name="TextBox 9"/>
          <p:cNvSpPr txBox="1"/>
          <p:nvPr/>
        </p:nvSpPr>
        <p:spPr>
          <a:xfrm>
            <a:off x="17371077" y="9465628"/>
            <a:ext cx="773608" cy="547333"/>
          </a:xfrm>
          <a:prstGeom prst="rect">
            <a:avLst/>
          </a:prstGeom>
        </p:spPr>
        <p:txBody>
          <a:bodyPr lIns="0" tIns="0" rIns="0" bIns="0" rtlCol="0" anchor="t">
            <a:spAutoFit/>
          </a:bodyPr>
          <a:lstStyle/>
          <a:p>
            <a:pPr algn="ctr">
              <a:lnSpc>
                <a:spcPts val="4480"/>
              </a:lnSpc>
            </a:pPr>
            <a:r>
              <a:rPr lang="en-US" sz="3200">
                <a:solidFill>
                  <a:srgbClr val="E0DDAA"/>
                </a:solidFill>
                <a:latin typeface="DM Sans"/>
              </a:rPr>
              <a:t>8</a:t>
            </a:r>
          </a:p>
        </p:txBody>
      </p:sp>
      <p:sp>
        <p:nvSpPr>
          <p:cNvPr id="10" name="TextBox 10"/>
          <p:cNvSpPr txBox="1"/>
          <p:nvPr/>
        </p:nvSpPr>
        <p:spPr>
          <a:xfrm>
            <a:off x="1993519" y="2958944"/>
            <a:ext cx="11797951" cy="2698083"/>
          </a:xfrm>
          <a:prstGeom prst="rect">
            <a:avLst/>
          </a:prstGeom>
        </p:spPr>
        <p:txBody>
          <a:bodyPr lIns="0" tIns="0" rIns="0" bIns="0" rtlCol="0" anchor="t">
            <a:spAutoFit/>
          </a:bodyPr>
          <a:lstStyle/>
          <a:p>
            <a:pPr algn="just">
              <a:lnSpc>
                <a:spcPts val="4379"/>
              </a:lnSpc>
            </a:pPr>
            <a:r>
              <a:rPr lang="en-US" sz="2919">
                <a:solidFill>
                  <a:srgbClr val="2D2D2D"/>
                </a:solidFill>
                <a:latin typeface="DM Sans"/>
              </a:rPr>
              <a:t>In this method, the pixel values of a grayscale image are assigned one of the two values representing black and white colors based on a threshold value. So, if the value of a pixel is greater than a threshold value, it is assigned one value, else it is assigned the other value.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grpSp>
        <p:nvGrpSpPr>
          <p:cNvPr id="2" name="Group 2"/>
          <p:cNvGrpSpPr/>
          <p:nvPr/>
        </p:nvGrpSpPr>
        <p:grpSpPr>
          <a:xfrm>
            <a:off x="17227762" y="9258300"/>
            <a:ext cx="1060238" cy="1028700"/>
            <a:chOff x="0" y="0"/>
            <a:chExt cx="523379" cy="507811"/>
          </a:xfrm>
        </p:grpSpPr>
        <p:sp>
          <p:nvSpPr>
            <p:cNvPr id="3" name="Freeform 3"/>
            <p:cNvSpPr/>
            <p:nvPr/>
          </p:nvSpPr>
          <p:spPr>
            <a:xfrm>
              <a:off x="0" y="0"/>
              <a:ext cx="523379" cy="507811"/>
            </a:xfrm>
            <a:custGeom>
              <a:avLst/>
              <a:gdLst/>
              <a:ahLst/>
              <a:cxnLst/>
              <a:rect l="l" t="t" r="r" b="b"/>
              <a:pathLst>
                <a:path w="523379" h="507811">
                  <a:moveTo>
                    <a:pt x="0" y="0"/>
                  </a:moveTo>
                  <a:lnTo>
                    <a:pt x="523379" y="0"/>
                  </a:lnTo>
                  <a:lnTo>
                    <a:pt x="523379" y="507811"/>
                  </a:lnTo>
                  <a:lnTo>
                    <a:pt x="0" y="507811"/>
                  </a:lnTo>
                  <a:close/>
                </a:path>
              </a:pathLst>
            </a:custGeom>
            <a:solidFill>
              <a:srgbClr val="2D2D2D"/>
            </a:solidFill>
          </p:spPr>
        </p:sp>
      </p:grpSp>
      <p:sp>
        <p:nvSpPr>
          <p:cNvPr id="4" name="Freeform 4"/>
          <p:cNvSpPr/>
          <p:nvPr/>
        </p:nvSpPr>
        <p:spPr>
          <a:xfrm flipH="1">
            <a:off x="0" y="0"/>
            <a:ext cx="1028700" cy="1028700"/>
          </a:xfrm>
          <a:custGeom>
            <a:avLst/>
            <a:gdLst/>
            <a:ahLst/>
            <a:cxnLst/>
            <a:rect l="l" t="t" r="r" b="b"/>
            <a:pathLst>
              <a:path w="1028700" h="1028700">
                <a:moveTo>
                  <a:pt x="1028700" y="0"/>
                </a:moveTo>
                <a:lnTo>
                  <a:pt x="0" y="0"/>
                </a:lnTo>
                <a:lnTo>
                  <a:pt x="0" y="1028700"/>
                </a:lnTo>
                <a:lnTo>
                  <a:pt x="1028700" y="1028700"/>
                </a:lnTo>
                <a:lnTo>
                  <a:pt x="10287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AutoShape 5"/>
          <p:cNvSpPr/>
          <p:nvPr/>
        </p:nvSpPr>
        <p:spPr>
          <a:xfrm rot="5400000">
            <a:off x="-3605352" y="5652265"/>
            <a:ext cx="9258579" cy="0"/>
          </a:xfrm>
          <a:prstGeom prst="line">
            <a:avLst/>
          </a:prstGeom>
          <a:ln w="9525" cap="flat">
            <a:solidFill>
              <a:srgbClr val="2D2D2D"/>
            </a:solidFill>
            <a:prstDash val="solid"/>
            <a:headEnd type="none" w="sm" len="sm"/>
            <a:tailEnd type="none" w="sm" len="sm"/>
          </a:ln>
        </p:spPr>
      </p:sp>
      <p:sp>
        <p:nvSpPr>
          <p:cNvPr id="6" name="AutoShape 6"/>
          <p:cNvSpPr/>
          <p:nvPr/>
        </p:nvSpPr>
        <p:spPr>
          <a:xfrm rot="-10800000">
            <a:off x="1028700" y="1008688"/>
            <a:ext cx="17259300" cy="0"/>
          </a:xfrm>
          <a:prstGeom prst="line">
            <a:avLst/>
          </a:prstGeom>
          <a:ln w="9525" cap="flat">
            <a:solidFill>
              <a:srgbClr val="2D2D2D"/>
            </a:solidFill>
            <a:prstDash val="solid"/>
            <a:headEnd type="none" w="sm" len="sm"/>
            <a:tailEnd type="none" w="sm" len="sm"/>
          </a:ln>
        </p:spPr>
      </p:sp>
      <p:sp>
        <p:nvSpPr>
          <p:cNvPr id="7" name="Freeform 7"/>
          <p:cNvSpPr/>
          <p:nvPr/>
        </p:nvSpPr>
        <p:spPr>
          <a:xfrm>
            <a:off x="6509935" y="3732626"/>
            <a:ext cx="10351528" cy="2822256"/>
          </a:xfrm>
          <a:custGeom>
            <a:avLst/>
            <a:gdLst/>
            <a:ahLst/>
            <a:cxnLst/>
            <a:rect l="l" t="t" r="r" b="b"/>
            <a:pathLst>
              <a:path w="10351528" h="2822256">
                <a:moveTo>
                  <a:pt x="0" y="0"/>
                </a:moveTo>
                <a:lnTo>
                  <a:pt x="10351528" y="0"/>
                </a:lnTo>
                <a:lnTo>
                  <a:pt x="10351528" y="2822256"/>
                </a:lnTo>
                <a:lnTo>
                  <a:pt x="0" y="2822256"/>
                </a:lnTo>
                <a:lnTo>
                  <a:pt x="0" y="0"/>
                </a:lnTo>
                <a:close/>
              </a:path>
            </a:pathLst>
          </a:custGeom>
          <a:blipFill>
            <a:blip r:embed="rId4"/>
            <a:stretch>
              <a:fillRect/>
            </a:stretch>
          </a:blipFill>
        </p:spPr>
      </p:sp>
      <p:sp>
        <p:nvSpPr>
          <p:cNvPr id="8" name="Freeform 8"/>
          <p:cNvSpPr/>
          <p:nvPr/>
        </p:nvSpPr>
        <p:spPr>
          <a:xfrm>
            <a:off x="10104451" y="6669113"/>
            <a:ext cx="5526265" cy="3103519"/>
          </a:xfrm>
          <a:custGeom>
            <a:avLst/>
            <a:gdLst/>
            <a:ahLst/>
            <a:cxnLst/>
            <a:rect l="l" t="t" r="r" b="b"/>
            <a:pathLst>
              <a:path w="5526265" h="3103519">
                <a:moveTo>
                  <a:pt x="0" y="0"/>
                </a:moveTo>
                <a:lnTo>
                  <a:pt x="5526266" y="0"/>
                </a:lnTo>
                <a:lnTo>
                  <a:pt x="5526266" y="3103519"/>
                </a:lnTo>
                <a:lnTo>
                  <a:pt x="0" y="3103519"/>
                </a:lnTo>
                <a:lnTo>
                  <a:pt x="0" y="0"/>
                </a:lnTo>
                <a:close/>
              </a:path>
            </a:pathLst>
          </a:custGeom>
          <a:blipFill>
            <a:blip r:embed="rId5"/>
            <a:stretch>
              <a:fillRect/>
            </a:stretch>
          </a:blipFill>
        </p:spPr>
      </p:sp>
      <p:sp>
        <p:nvSpPr>
          <p:cNvPr id="9" name="TextBox 9"/>
          <p:cNvSpPr txBox="1"/>
          <p:nvPr/>
        </p:nvSpPr>
        <p:spPr>
          <a:xfrm>
            <a:off x="1483905" y="1249066"/>
            <a:ext cx="9807686" cy="1668707"/>
          </a:xfrm>
          <a:prstGeom prst="rect">
            <a:avLst/>
          </a:prstGeom>
        </p:spPr>
        <p:txBody>
          <a:bodyPr lIns="0" tIns="0" rIns="0" bIns="0" rtlCol="0" anchor="t">
            <a:spAutoFit/>
          </a:bodyPr>
          <a:lstStyle/>
          <a:p>
            <a:pPr>
              <a:lnSpc>
                <a:spcPts val="6719"/>
              </a:lnSpc>
            </a:pPr>
            <a:r>
              <a:rPr lang="en-US" sz="4800">
                <a:solidFill>
                  <a:srgbClr val="2D2D2D"/>
                </a:solidFill>
                <a:latin typeface="Fraunces SemiBold Bold"/>
              </a:rPr>
              <a:t>Hough Line Transformation</a:t>
            </a:r>
          </a:p>
          <a:p>
            <a:pPr>
              <a:lnSpc>
                <a:spcPts val="6719"/>
              </a:lnSpc>
            </a:pPr>
            <a:endParaRPr lang="en-US" sz="4800">
              <a:solidFill>
                <a:srgbClr val="2D2D2D"/>
              </a:solidFill>
              <a:latin typeface="Fraunces SemiBold Bold"/>
            </a:endParaRPr>
          </a:p>
        </p:txBody>
      </p:sp>
      <p:sp>
        <p:nvSpPr>
          <p:cNvPr id="10" name="TextBox 10"/>
          <p:cNvSpPr txBox="1"/>
          <p:nvPr/>
        </p:nvSpPr>
        <p:spPr>
          <a:xfrm>
            <a:off x="17371077" y="9465628"/>
            <a:ext cx="773608" cy="547333"/>
          </a:xfrm>
          <a:prstGeom prst="rect">
            <a:avLst/>
          </a:prstGeom>
        </p:spPr>
        <p:txBody>
          <a:bodyPr lIns="0" tIns="0" rIns="0" bIns="0" rtlCol="0" anchor="t">
            <a:spAutoFit/>
          </a:bodyPr>
          <a:lstStyle/>
          <a:p>
            <a:pPr algn="ctr">
              <a:lnSpc>
                <a:spcPts val="4480"/>
              </a:lnSpc>
            </a:pPr>
            <a:r>
              <a:rPr lang="en-US" sz="3200">
                <a:solidFill>
                  <a:srgbClr val="E0DDAA"/>
                </a:solidFill>
                <a:latin typeface="DM Sans"/>
              </a:rPr>
              <a:t>9</a:t>
            </a:r>
          </a:p>
        </p:txBody>
      </p:sp>
      <p:sp>
        <p:nvSpPr>
          <p:cNvPr id="11" name="TextBox 11"/>
          <p:cNvSpPr txBox="1"/>
          <p:nvPr/>
        </p:nvSpPr>
        <p:spPr>
          <a:xfrm>
            <a:off x="1483905" y="2350569"/>
            <a:ext cx="15377558" cy="1058208"/>
          </a:xfrm>
          <a:prstGeom prst="rect">
            <a:avLst/>
          </a:prstGeom>
        </p:spPr>
        <p:txBody>
          <a:bodyPr lIns="0" tIns="0" rIns="0" bIns="0" rtlCol="0" anchor="t">
            <a:spAutoFit/>
          </a:bodyPr>
          <a:lstStyle/>
          <a:p>
            <a:pPr algn="just">
              <a:lnSpc>
                <a:spcPts val="4379"/>
              </a:lnSpc>
            </a:pPr>
            <a:r>
              <a:rPr lang="en-US" sz="2919">
                <a:solidFill>
                  <a:srgbClr val="2D2D2D"/>
                </a:solidFill>
                <a:latin typeface="DM Sans"/>
              </a:rPr>
              <a:t>This one line of code is the heart of the whole algorithm. It is called Hough Transform, the part that turns those clusters of white pixels from our isolated region into actual lines.</a:t>
            </a:r>
          </a:p>
          <a:p>
            <a:pPr algn="just">
              <a:lnSpc>
                <a:spcPts val="4379"/>
              </a:lnSpc>
            </a:pPr>
            <a:endParaRPr lang="en-US" sz="2919">
              <a:solidFill>
                <a:srgbClr val="2D2D2D"/>
              </a:solidFill>
              <a:latin typeface="DM Sans"/>
            </a:endParaRPr>
          </a:p>
        </p:txBody>
      </p:sp>
      <p:sp>
        <p:nvSpPr>
          <p:cNvPr id="12" name="TextBox 12"/>
          <p:cNvSpPr txBox="1"/>
          <p:nvPr/>
        </p:nvSpPr>
        <p:spPr>
          <a:xfrm>
            <a:off x="1751530" y="6123045"/>
            <a:ext cx="7421154" cy="3135255"/>
          </a:xfrm>
          <a:prstGeom prst="rect">
            <a:avLst/>
          </a:prstGeom>
        </p:spPr>
        <p:txBody>
          <a:bodyPr lIns="0" tIns="0" rIns="0" bIns="0" rtlCol="0" anchor="t">
            <a:spAutoFit/>
          </a:bodyPr>
          <a:lstStyle/>
          <a:p>
            <a:pPr algn="just">
              <a:lnSpc>
                <a:spcPts val="3143"/>
              </a:lnSpc>
            </a:pPr>
            <a:r>
              <a:rPr lang="en-US" sz="2095">
                <a:solidFill>
                  <a:srgbClr val="2D2D2D"/>
                </a:solidFill>
                <a:latin typeface="DM Sans Bold"/>
              </a:rPr>
              <a:t>Parameter 1: </a:t>
            </a:r>
            <a:r>
              <a:rPr lang="en-US" sz="2095">
                <a:solidFill>
                  <a:srgbClr val="2D2D2D"/>
                </a:solidFill>
                <a:latin typeface="DM Sans"/>
              </a:rPr>
              <a:t>The isolated gradients</a:t>
            </a:r>
          </a:p>
          <a:p>
            <a:pPr algn="just">
              <a:lnSpc>
                <a:spcPts val="3143"/>
              </a:lnSpc>
            </a:pPr>
            <a:r>
              <a:rPr lang="en-US" sz="2095">
                <a:solidFill>
                  <a:srgbClr val="2D2D2D"/>
                </a:solidFill>
                <a:latin typeface="DM Sans Bold"/>
              </a:rPr>
              <a:t>Parameter 2 and 3:</a:t>
            </a:r>
            <a:r>
              <a:rPr lang="en-US" sz="2095">
                <a:solidFill>
                  <a:srgbClr val="2D2D2D"/>
                </a:solidFill>
                <a:latin typeface="DM Sans"/>
              </a:rPr>
              <a:t> Defining the bin size, 2 is the value for rho and np.pi/180 is the value for theta</a:t>
            </a:r>
          </a:p>
          <a:p>
            <a:pPr algn="just">
              <a:lnSpc>
                <a:spcPts val="3143"/>
              </a:lnSpc>
            </a:pPr>
            <a:r>
              <a:rPr lang="en-US" sz="2095">
                <a:solidFill>
                  <a:srgbClr val="2D2D2D"/>
                </a:solidFill>
                <a:latin typeface="DM Sans Bold"/>
              </a:rPr>
              <a:t>Parameter 4:</a:t>
            </a:r>
            <a:r>
              <a:rPr lang="en-US" sz="2095">
                <a:solidFill>
                  <a:srgbClr val="2D2D2D"/>
                </a:solidFill>
                <a:latin typeface="DM Sans"/>
              </a:rPr>
              <a:t> Minimum intersections needed per bin to be considered a line (in our case, its 100 intersections)</a:t>
            </a:r>
          </a:p>
          <a:p>
            <a:pPr algn="just">
              <a:lnSpc>
                <a:spcPts val="3143"/>
              </a:lnSpc>
            </a:pPr>
            <a:r>
              <a:rPr lang="en-US" sz="2095">
                <a:solidFill>
                  <a:srgbClr val="2D2D2D"/>
                </a:solidFill>
                <a:latin typeface="DM Sans Bold"/>
              </a:rPr>
              <a:t>Parameter 5:</a:t>
            </a:r>
            <a:r>
              <a:rPr lang="en-US" sz="2095">
                <a:solidFill>
                  <a:srgbClr val="2D2D2D"/>
                </a:solidFill>
                <a:latin typeface="DM Sans"/>
              </a:rPr>
              <a:t> Placeholder array</a:t>
            </a:r>
          </a:p>
          <a:p>
            <a:pPr algn="just">
              <a:lnSpc>
                <a:spcPts val="3143"/>
              </a:lnSpc>
            </a:pPr>
            <a:r>
              <a:rPr lang="en-US" sz="2095">
                <a:solidFill>
                  <a:srgbClr val="2D2D2D"/>
                </a:solidFill>
                <a:latin typeface="DM Sans Bold"/>
              </a:rPr>
              <a:t>Parameter 6:</a:t>
            </a:r>
            <a:r>
              <a:rPr lang="en-US" sz="2095">
                <a:solidFill>
                  <a:srgbClr val="2D2D2D"/>
                </a:solidFill>
                <a:latin typeface="DM Sans"/>
              </a:rPr>
              <a:t> Minimum Line length</a:t>
            </a:r>
          </a:p>
          <a:p>
            <a:pPr algn="just">
              <a:lnSpc>
                <a:spcPts val="3143"/>
              </a:lnSpc>
            </a:pPr>
            <a:r>
              <a:rPr lang="en-US" sz="2095">
                <a:solidFill>
                  <a:srgbClr val="2D2D2D"/>
                </a:solidFill>
                <a:latin typeface="DM Sans Bold"/>
              </a:rPr>
              <a:t>Parameter 7:</a:t>
            </a:r>
            <a:r>
              <a:rPr lang="en-US" sz="2095">
                <a:solidFill>
                  <a:srgbClr val="2D2D2D"/>
                </a:solidFill>
                <a:latin typeface="DM Sans"/>
              </a:rPr>
              <a:t> Maximum Line gap</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777</Words>
  <Application>Microsoft Office PowerPoint</Application>
  <PresentationFormat>Custom</PresentationFormat>
  <Paragraphs>58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DM Sans</vt:lpstr>
      <vt:lpstr>Calibri</vt:lpstr>
      <vt:lpstr>Fraunces SemiBold Bold</vt:lpstr>
      <vt:lpstr>Fraunces SemiBold</vt:lpstr>
      <vt:lpstr>DM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CV Case Study</dc:title>
  <cp:lastModifiedBy>Manoj Parthiban</cp:lastModifiedBy>
  <cp:revision>3</cp:revision>
  <dcterms:created xsi:type="dcterms:W3CDTF">2006-08-16T00:00:00Z</dcterms:created>
  <dcterms:modified xsi:type="dcterms:W3CDTF">2023-06-09T15:14:57Z</dcterms:modified>
  <dc:identifier>DAFlEhAuceU</dc:identifier>
</cp:coreProperties>
</file>