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70C0"/>
                </a:solidFill>
              </a:defRPr>
            </a:pPr>
            <a:r>
              <a:t>Hospital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spcAft>
                <a:spcPts val="500"/>
              </a:spcAft>
              <a:defRPr sz="2000">
                <a:solidFill>
                  <a:srgbClr val="323232"/>
                </a:solidFill>
              </a:defRPr>
            </a:pPr>
            <a:r>
              <a:t>Developed by: Manoj Prabhakar</a:t>
            </a:r>
          </a:p>
          <a:p>
            <a:pPr>
              <a:spcAft>
                <a:spcPts val="500"/>
              </a:spcAft>
              <a:defRPr sz="2000">
                <a:solidFill>
                  <a:srgbClr val="323232"/>
                </a:solidFill>
              </a:defRPr>
            </a:pPr>
            <a:r>
              <a:t>GitHub: https://github.com/manojprabhakar2005/Hospital_managment_project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7030A0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spcAft>
                <a:spcPts val="500"/>
              </a:spcAft>
              <a:defRPr sz="2000">
                <a:solidFill>
                  <a:srgbClr val="323232"/>
                </a:solidFill>
              </a:defRPr>
            </a:pPr>
            <a:r>
              <a:t>The Hospital Management System streamlines hospital operations, minimizes human error,</a:t>
            </a:r>
          </a:p>
          <a:p>
            <a:pPr>
              <a:spcAft>
                <a:spcPts val="500"/>
              </a:spcAft>
              <a:defRPr sz="2000">
                <a:solidFill>
                  <a:srgbClr val="323232"/>
                </a:solidFill>
              </a:defRPr>
            </a:pPr>
            <a:r>
              <a:t>and ensures efficient communication between doctors and patients.</a:t>
            </a:r>
          </a:p>
          <a:p>
            <a:pPr>
              <a:spcAft>
                <a:spcPts val="500"/>
              </a:spcAft>
              <a:defRPr sz="2000">
                <a:solidFill>
                  <a:srgbClr val="323232"/>
                </a:solidFill>
              </a:defRPr>
            </a:pPr>
          </a:p>
          <a:p>
            <a:pPr>
              <a:spcAft>
                <a:spcPts val="500"/>
              </a:spcAft>
              <a:defRPr sz="2000">
                <a:solidFill>
                  <a:srgbClr val="323232"/>
                </a:solidFill>
              </a:defRPr>
            </a:pPr>
            <a:r>
              <a:t>Future versions will focus on scalability, automation, and cloud deployment.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B050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spcAft>
                <a:spcPts val="500"/>
              </a:spcAft>
              <a:defRPr sz="2000">
                <a:solidFill>
                  <a:srgbClr val="323232"/>
                </a:solidFill>
              </a:defRPr>
            </a:pPr>
            <a:r>
              <a:t>The Hospital Management System is a Java-based web application using JSP, Servlets, and MySQL.</a:t>
            </a:r>
          </a:p>
          <a:p>
            <a:pPr>
              <a:spcAft>
                <a:spcPts val="500"/>
              </a:spcAft>
              <a:defRPr sz="2000">
                <a:solidFill>
                  <a:srgbClr val="323232"/>
                </a:solidFill>
              </a:defRPr>
            </a:pPr>
            <a:r>
              <a:t>It automates hospital operations including appointments, doctor-patient management, and admin control.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FFC000"/>
                </a:solidFill>
              </a:defRPr>
            </a:pPr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spcAft>
                <a:spcPts val="500"/>
              </a:spcAft>
              <a:defRPr sz="2000">
                <a:solidFill>
                  <a:srgbClr val="323232"/>
                </a:solidFill>
              </a:defRPr>
            </a:pPr>
            <a:r>
              <a:t>- Simplify hospital administrative tasks</a:t>
            </a:r>
          </a:p>
          <a:p>
            <a:pPr>
              <a:spcAft>
                <a:spcPts val="500"/>
              </a:spcAft>
              <a:defRPr sz="2000">
                <a:solidFill>
                  <a:srgbClr val="323232"/>
                </a:solidFill>
              </a:defRPr>
            </a:pPr>
            <a:r>
              <a:t>- Enable role-based management for Admin, Doctor, and Patient</a:t>
            </a:r>
          </a:p>
          <a:p>
            <a:pPr>
              <a:spcAft>
                <a:spcPts val="500"/>
              </a:spcAft>
              <a:defRPr sz="2000">
                <a:solidFill>
                  <a:srgbClr val="323232"/>
                </a:solidFill>
              </a:defRPr>
            </a:pPr>
            <a:r>
              <a:t>- Ensure data accuracy and reduce paperwork</a:t>
            </a:r>
          </a:p>
          <a:p>
            <a:pPr>
              <a:spcAft>
                <a:spcPts val="500"/>
              </a:spcAft>
              <a:defRPr sz="2000">
                <a:solidFill>
                  <a:srgbClr val="323232"/>
                </a:solidFill>
              </a:defRPr>
            </a:pPr>
            <a:r>
              <a:t>- Provide real-time access to patient and appointment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FF0000"/>
                </a:solidFill>
              </a:defRPr>
            </a:pPr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spcAft>
                <a:spcPts val="500"/>
              </a:spcAft>
              <a:defRPr sz="2000">
                <a:solidFill>
                  <a:srgbClr val="323232"/>
                </a:solidFill>
              </a:defRPr>
            </a:pPr>
            <a:r>
              <a:t>- Frontend: HTML, CSS, JSP</a:t>
            </a:r>
          </a:p>
          <a:p>
            <a:pPr>
              <a:spcAft>
                <a:spcPts val="500"/>
              </a:spcAft>
              <a:defRPr sz="2000">
                <a:solidFill>
                  <a:srgbClr val="323232"/>
                </a:solidFill>
              </a:defRPr>
            </a:pPr>
            <a:r>
              <a:t>- Backend: Java Servlets</a:t>
            </a:r>
          </a:p>
          <a:p>
            <a:pPr>
              <a:spcAft>
                <a:spcPts val="500"/>
              </a:spcAft>
              <a:defRPr sz="2000">
                <a:solidFill>
                  <a:srgbClr val="323232"/>
                </a:solidFill>
              </a:defRPr>
            </a:pPr>
            <a:r>
              <a:t>- Database: MySQL</a:t>
            </a:r>
          </a:p>
          <a:p>
            <a:pPr>
              <a:spcAft>
                <a:spcPts val="500"/>
              </a:spcAft>
              <a:defRPr sz="2000">
                <a:solidFill>
                  <a:srgbClr val="323232"/>
                </a:solidFill>
              </a:defRPr>
            </a:pPr>
            <a:r>
              <a:t>- Server: Apache Tomcat</a:t>
            </a:r>
          </a:p>
          <a:p>
            <a:pPr>
              <a:spcAft>
                <a:spcPts val="500"/>
              </a:spcAft>
              <a:defRPr sz="2000">
                <a:solidFill>
                  <a:srgbClr val="323232"/>
                </a:solidFill>
              </a:defRPr>
            </a:pPr>
            <a:r>
              <a:t>- Build Tool: Maven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7030A0"/>
                </a:solidFill>
              </a:defRPr>
            </a:pPr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spcAft>
                <a:spcPts val="500"/>
              </a:spcAft>
              <a:defRPr sz="2000">
                <a:solidFill>
                  <a:srgbClr val="323232"/>
                </a:solidFill>
              </a:defRPr>
            </a:pPr>
            <a:r>
              <a:t>Three Layer Architecture:</a:t>
            </a:r>
          </a:p>
          <a:p>
            <a:pPr>
              <a:spcAft>
                <a:spcPts val="500"/>
              </a:spcAft>
              <a:defRPr sz="2000">
                <a:solidFill>
                  <a:srgbClr val="323232"/>
                </a:solidFill>
              </a:defRPr>
            </a:pPr>
            <a:r>
              <a:t>1. Presentation Layer (JSP, HTML, CSS)</a:t>
            </a:r>
          </a:p>
          <a:p>
            <a:pPr>
              <a:spcAft>
                <a:spcPts val="500"/>
              </a:spcAft>
              <a:defRPr sz="2000">
                <a:solidFill>
                  <a:srgbClr val="323232"/>
                </a:solidFill>
              </a:defRPr>
            </a:pPr>
            <a:r>
              <a:t>2. Business Logic Layer (Servlets, Java)</a:t>
            </a:r>
          </a:p>
          <a:p>
            <a:pPr>
              <a:spcAft>
                <a:spcPts val="500"/>
              </a:spcAft>
              <a:defRPr sz="2000">
                <a:solidFill>
                  <a:srgbClr val="323232"/>
                </a:solidFill>
              </a:defRPr>
            </a:pPr>
            <a:r>
              <a:t>3. Database Layer (MySQL)</a:t>
            </a:r>
          </a:p>
          <a:p>
            <a:pPr>
              <a:spcAft>
                <a:spcPts val="500"/>
              </a:spcAft>
              <a:defRPr sz="2000">
                <a:solidFill>
                  <a:srgbClr val="323232"/>
                </a:solidFill>
              </a:defRPr>
            </a:pPr>
          </a:p>
          <a:p>
            <a:pPr>
              <a:spcAft>
                <a:spcPts val="500"/>
              </a:spcAft>
              <a:defRPr sz="2000">
                <a:solidFill>
                  <a:srgbClr val="323232"/>
                </a:solidFill>
              </a:defRPr>
            </a:pPr>
            <a:r>
              <a:t>[Diagram Placeholder – 3-layer arrows graphic]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70C0"/>
                </a:solidFill>
              </a:defRPr>
            </a:pPr>
            <a:r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spcAft>
                <a:spcPts val="500"/>
              </a:spcAft>
              <a:defRPr sz="2000">
                <a:solidFill>
                  <a:srgbClr val="323232"/>
                </a:solidFill>
              </a:defRPr>
            </a:pPr>
            <a:r>
              <a:t>1. Admin Module – Manage doctors, patients, and appointments</a:t>
            </a:r>
          </a:p>
          <a:p>
            <a:pPr>
              <a:spcAft>
                <a:spcPts val="500"/>
              </a:spcAft>
              <a:defRPr sz="2000">
                <a:solidFill>
                  <a:srgbClr val="323232"/>
                </a:solidFill>
              </a:defRPr>
            </a:pPr>
            <a:r>
              <a:t>2. Doctor Module – View schedules, patient details, and update reports</a:t>
            </a:r>
          </a:p>
          <a:p>
            <a:pPr>
              <a:spcAft>
                <a:spcPts val="500"/>
              </a:spcAft>
              <a:defRPr sz="2000">
                <a:solidFill>
                  <a:srgbClr val="323232"/>
                </a:solidFill>
              </a:defRPr>
            </a:pPr>
            <a:r>
              <a:t>3. User (Patient) Module – Book appointments, view doctors, and records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B050"/>
                </a:solidFill>
              </a:defRPr>
            </a:pPr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spcAft>
                <a:spcPts val="500"/>
              </a:spcAft>
              <a:defRPr sz="2000">
                <a:solidFill>
                  <a:srgbClr val="323232"/>
                </a:solidFill>
              </a:defRPr>
            </a:pPr>
            <a:r>
              <a:t>- Secure authentication and login system</a:t>
            </a:r>
          </a:p>
          <a:p>
            <a:pPr>
              <a:spcAft>
                <a:spcPts val="500"/>
              </a:spcAft>
              <a:defRPr sz="2000">
                <a:solidFill>
                  <a:srgbClr val="323232"/>
                </a:solidFill>
              </a:defRPr>
            </a:pPr>
            <a:r>
              <a:t>- Appointment scheduling and tracking</a:t>
            </a:r>
          </a:p>
          <a:p>
            <a:pPr>
              <a:spcAft>
                <a:spcPts val="500"/>
              </a:spcAft>
              <a:defRPr sz="2000">
                <a:solidFill>
                  <a:srgbClr val="323232"/>
                </a:solidFill>
              </a:defRPr>
            </a:pPr>
            <a:r>
              <a:t>- Role-based access control</a:t>
            </a:r>
          </a:p>
          <a:p>
            <a:pPr>
              <a:spcAft>
                <a:spcPts val="500"/>
              </a:spcAft>
              <a:defRPr sz="2000">
                <a:solidFill>
                  <a:srgbClr val="323232"/>
                </a:solidFill>
              </a:defRPr>
            </a:pPr>
            <a:r>
              <a:t>- Patient record management</a:t>
            </a:r>
          </a:p>
          <a:p>
            <a:pPr>
              <a:spcAft>
                <a:spcPts val="500"/>
              </a:spcAft>
              <a:defRPr sz="2000">
                <a:solidFill>
                  <a:srgbClr val="323232"/>
                </a:solidFill>
              </a:defRPr>
            </a:pPr>
            <a:r>
              <a:t>- Doctor-patient interaction tracking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FFC000"/>
                </a:solidFill>
              </a:defRPr>
            </a:pPr>
            <a:r>
              <a:t>System Outputs / UI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spcAft>
                <a:spcPts val="500"/>
              </a:spcAft>
              <a:defRPr sz="2000">
                <a:solidFill>
                  <a:srgbClr val="323232"/>
                </a:solidFill>
              </a:defRPr>
            </a:pPr>
            <a:r>
              <a:t>[Add screenshots or placeholders for:]</a:t>
            </a:r>
          </a:p>
          <a:p>
            <a:pPr>
              <a:spcAft>
                <a:spcPts val="500"/>
              </a:spcAft>
              <a:defRPr sz="2000">
                <a:solidFill>
                  <a:srgbClr val="323232"/>
                </a:solidFill>
              </a:defRPr>
            </a:pPr>
            <a:r>
              <a:t>- Login Page</a:t>
            </a:r>
          </a:p>
          <a:p>
            <a:pPr>
              <a:spcAft>
                <a:spcPts val="500"/>
              </a:spcAft>
              <a:defRPr sz="2000">
                <a:solidFill>
                  <a:srgbClr val="323232"/>
                </a:solidFill>
              </a:defRPr>
            </a:pPr>
            <a:r>
              <a:t>- Admin Dashboard</a:t>
            </a:r>
          </a:p>
          <a:p>
            <a:pPr>
              <a:spcAft>
                <a:spcPts val="500"/>
              </a:spcAft>
              <a:defRPr sz="2000">
                <a:solidFill>
                  <a:srgbClr val="323232"/>
                </a:solidFill>
              </a:defRPr>
            </a:pPr>
            <a:r>
              <a:t>- Appointment Management Page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FF0000"/>
                </a:solidFill>
              </a:defRPr>
            </a:pPr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spcAft>
                <a:spcPts val="500"/>
              </a:spcAft>
              <a:defRPr sz="2000">
                <a:solidFill>
                  <a:srgbClr val="323232"/>
                </a:solidFill>
              </a:defRPr>
            </a:pPr>
            <a:r>
              <a:t>- Online payment integration</a:t>
            </a:r>
          </a:p>
          <a:p>
            <a:pPr>
              <a:spcAft>
                <a:spcPts val="500"/>
              </a:spcAft>
              <a:defRPr sz="2000">
                <a:solidFill>
                  <a:srgbClr val="323232"/>
                </a:solidFill>
              </a:defRPr>
            </a:pPr>
            <a:r>
              <a:t>- SMS/Email notifications</a:t>
            </a:r>
          </a:p>
          <a:p>
            <a:pPr>
              <a:spcAft>
                <a:spcPts val="500"/>
              </a:spcAft>
              <a:defRPr sz="2000">
                <a:solidFill>
                  <a:srgbClr val="323232"/>
                </a:solidFill>
              </a:defRPr>
            </a:pPr>
            <a:r>
              <a:t>- Cloud data backup and analytics</a:t>
            </a:r>
          </a:p>
          <a:p>
            <a:pPr>
              <a:spcAft>
                <a:spcPts val="500"/>
              </a:spcAft>
              <a:defRPr sz="2000">
                <a:solidFill>
                  <a:srgbClr val="323232"/>
                </a:solidFill>
              </a:defRPr>
            </a:pPr>
            <a:r>
              <a:t>- AI-based patient report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