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5" Type="http://schemas.openxmlformats.org/officeDocument/2006/relationships/slideLayout" Target="../slideLayouts/slideLayout1.xml"/><Relationship Id="rId6"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6" Type="http://schemas.openxmlformats.org/officeDocument/2006/relationships/slideLayout" Target="../slideLayouts/slideLayout1.xml"/><Relationship Id="rId7"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4" Type="http://schemas.openxmlformats.org/officeDocument/2006/relationships/slideLayout" Target="../slideLayouts/slideLayout1.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7" Type="http://schemas.openxmlformats.org/officeDocument/2006/relationships/slideLayout" Target="../slideLayouts/slideLayout1.xml"/><Relationship Id="rId8"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8-1.png"/><Relationship Id="rId2" Type="http://schemas.openxmlformats.org/officeDocument/2006/relationships/image" Target="../media/image-8-2.png"/><Relationship Id="rId4" Type="http://schemas.openxmlformats.org/officeDocument/2006/relationships/slideLayout" Target="../slideLayouts/slideLayout1.xml"/><Relationship Id="rId5"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33199" y="1976557"/>
            <a:ext cx="7477601" cy="1666399"/>
          </a:xfrm>
          <a:prstGeom prst="rect">
            <a:avLst/>
          </a:prstGeom>
          <a:noFill/>
          <a:ln/>
        </p:spPr>
        <p:txBody>
          <a:bodyPr wrap="square" rtlCol="0" anchor="t"/>
          <a:lstStyle/>
          <a:p>
            <a:pPr indent="0" marL="0">
              <a:lnSpc>
                <a:spcPts val="6561"/>
              </a:lnSpc>
              <a:buNone/>
            </a:pPr>
            <a:r>
              <a:rPr lang="en-US" sz="5249" dirty="0">
                <a:solidFill>
                  <a:srgbClr val="6EB9FC"/>
                </a:solidFill>
                <a:latin typeface="Lora" pitchFamily="34" charset="0"/>
                <a:ea typeface="Lora" pitchFamily="34" charset="-122"/>
                <a:cs typeface="Lora" pitchFamily="34" charset="-120"/>
              </a:rPr>
              <a:t>Introduction to Currency Converter</a:t>
            </a:r>
            <a:endParaRPr lang="en-US" sz="5249" dirty="0"/>
          </a:p>
        </p:txBody>
      </p:sp>
      <p:sp>
        <p:nvSpPr>
          <p:cNvPr id="6" name="Text 3"/>
          <p:cNvSpPr/>
          <p:nvPr/>
        </p:nvSpPr>
        <p:spPr>
          <a:xfrm>
            <a:off x="833199" y="3976211"/>
            <a:ext cx="7477601" cy="1066205"/>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A currency converter is a tool used to convert the value of one currency into another. It is helpful for travelers, investors, and businesses engaging in international trade.</a:t>
            </a:r>
            <a:endParaRPr lang="en-US" sz="1750" dirty="0"/>
          </a:p>
        </p:txBody>
      </p:sp>
      <p:sp>
        <p:nvSpPr>
          <p:cNvPr id="7" name="Text 4"/>
          <p:cNvSpPr/>
          <p:nvPr/>
        </p:nvSpPr>
        <p:spPr>
          <a:xfrm>
            <a:off x="833199" y="5292328"/>
            <a:ext cx="7477601" cy="355402"/>
          </a:xfrm>
          <a:prstGeom prst="rect">
            <a:avLst/>
          </a:prstGeom>
          <a:noFill/>
          <a:ln/>
        </p:spPr>
        <p:txBody>
          <a:bodyPr wrap="none" rtlCol="0" anchor="t"/>
          <a:lstStyle/>
          <a:p>
            <a:pPr indent="0" marL="0">
              <a:lnSpc>
                <a:spcPts val="2799"/>
              </a:lnSpc>
              <a:buNone/>
            </a:pPr>
            <a:r>
              <a:rPr lang="en-US" sz="1750" b="1" dirty="0">
                <a:solidFill>
                  <a:srgbClr val="D6E5EF"/>
                </a:solidFill>
                <a:latin typeface="Source Sans Pro" pitchFamily="34" charset="0"/>
                <a:ea typeface="Source Sans Pro" pitchFamily="34" charset="-122"/>
                <a:cs typeface="Source Sans Pro" pitchFamily="34" charset="-120"/>
              </a:rPr>
              <a:t>S.MANOJ PRABHU</a:t>
            </a:r>
            <a:endParaRPr lang="en-US" sz="1750" dirty="0"/>
          </a:p>
        </p:txBody>
      </p:sp>
      <p:sp>
        <p:nvSpPr>
          <p:cNvPr id="8" name="Text 5"/>
          <p:cNvSpPr/>
          <p:nvPr/>
        </p:nvSpPr>
        <p:spPr>
          <a:xfrm>
            <a:off x="833199" y="5897642"/>
            <a:ext cx="7477601" cy="355402"/>
          </a:xfrm>
          <a:prstGeom prst="rect">
            <a:avLst/>
          </a:prstGeom>
          <a:noFill/>
          <a:ln/>
        </p:spPr>
        <p:txBody>
          <a:bodyPr wrap="none" rtlCol="0" anchor="t"/>
          <a:lstStyle/>
          <a:p>
            <a:pPr indent="0" marL="0">
              <a:lnSpc>
                <a:spcPts val="2799"/>
              </a:lnSpc>
              <a:buNone/>
            </a:pPr>
            <a:r>
              <a:rPr lang="en-US" sz="1750" b="1" dirty="0">
                <a:solidFill>
                  <a:srgbClr val="D6E5EF"/>
                </a:solidFill>
                <a:latin typeface="Source Sans Pro" pitchFamily="34" charset="0"/>
                <a:ea typeface="Source Sans Pro" pitchFamily="34" charset="-122"/>
                <a:cs typeface="Source Sans Pro" pitchFamily="34" charset="-120"/>
              </a:rPr>
              <a:t>192121136</a:t>
            </a:r>
            <a:endParaRPr lang="en-US" sz="1750" dirty="0"/>
          </a:p>
        </p:txBody>
      </p:sp>
      <p:pic>
        <p:nvPicPr>
          <p:cNvPr id="9"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r>
          <p:cNvPicPr>
            <a:picLocks noChangeAspect="1"/>
          </p:cNvPicPr>
          <p:nvPr/>
        </p:nvPicPr>
        <p:blipFill>
          <a:blip r:embed="rId1"/>
          <a:stretch>
            <a:fillRect/>
          </a:stretch>
        </p:blipFill>
        <p:spPr>
          <a:xfrm>
            <a:off x="0" y="0"/>
            <a:ext cx="3657600" cy="8229600"/>
          </a:xfrm>
          <a:prstGeom prst="rect">
            <a:avLst/>
          </a:prstGeom>
        </p:spPr>
      </p:pic>
      <p:sp>
        <p:nvSpPr>
          <p:cNvPr id="5" name="Text 2"/>
          <p:cNvSpPr/>
          <p:nvPr/>
        </p:nvSpPr>
        <p:spPr>
          <a:xfrm>
            <a:off x="4490799" y="925473"/>
            <a:ext cx="8315920" cy="694373"/>
          </a:xfrm>
          <a:prstGeom prst="rect">
            <a:avLst/>
          </a:prstGeom>
          <a:noFill/>
          <a:ln/>
        </p:spPr>
        <p:txBody>
          <a:bodyPr wrap="none" rtlCol="0" anchor="t"/>
          <a:lstStyle/>
          <a:p>
            <a:pPr indent="0" marL="0">
              <a:lnSpc>
                <a:spcPts val="5468"/>
              </a:lnSpc>
              <a:buNone/>
            </a:pPr>
            <a:r>
              <a:rPr lang="en-US" sz="4374" dirty="0">
                <a:solidFill>
                  <a:srgbClr val="6EB9FC"/>
                </a:solidFill>
                <a:latin typeface="Lora" pitchFamily="34" charset="0"/>
                <a:ea typeface="Lora" pitchFamily="34" charset="-122"/>
                <a:cs typeface="Lora" pitchFamily="34" charset="-120"/>
              </a:rPr>
              <a:t>How Currency Converters Work</a:t>
            </a:r>
            <a:endParaRPr lang="en-US" sz="4374" dirty="0"/>
          </a:p>
        </p:txBody>
      </p:sp>
      <p:sp>
        <p:nvSpPr>
          <p:cNvPr id="6" name="Shape 3"/>
          <p:cNvSpPr/>
          <p:nvPr/>
        </p:nvSpPr>
        <p:spPr>
          <a:xfrm>
            <a:off x="4810244" y="1953101"/>
            <a:ext cx="27742" cy="5351026"/>
          </a:xfrm>
          <a:prstGeom prst="rect">
            <a:avLst/>
          </a:prstGeom>
          <a:solidFill>
            <a:srgbClr val="6EB9FC"/>
          </a:solidFill>
          <a:ln/>
        </p:spPr>
      </p:sp>
      <p:sp>
        <p:nvSpPr>
          <p:cNvPr id="7" name="Shape 4"/>
          <p:cNvSpPr/>
          <p:nvPr/>
        </p:nvSpPr>
        <p:spPr>
          <a:xfrm>
            <a:off x="5074027" y="2362736"/>
            <a:ext cx="777597" cy="27742"/>
          </a:xfrm>
          <a:prstGeom prst="rect">
            <a:avLst/>
          </a:prstGeom>
          <a:solidFill>
            <a:srgbClr val="6EB9FC"/>
          </a:solidFill>
          <a:ln/>
        </p:spPr>
      </p:sp>
      <p:sp>
        <p:nvSpPr>
          <p:cNvPr id="8" name="Shape 5"/>
          <p:cNvSpPr/>
          <p:nvPr/>
        </p:nvSpPr>
        <p:spPr>
          <a:xfrm>
            <a:off x="4574084" y="2126694"/>
            <a:ext cx="499943" cy="499943"/>
          </a:xfrm>
          <a:prstGeom prst="roundRect">
            <a:avLst>
              <a:gd name="adj" fmla="val 13333"/>
            </a:avLst>
          </a:prstGeom>
          <a:solidFill>
            <a:srgbClr val="363A4A"/>
          </a:solidFill>
          <a:ln/>
        </p:spPr>
      </p:sp>
      <p:sp>
        <p:nvSpPr>
          <p:cNvPr id="9" name="Text 6"/>
          <p:cNvSpPr/>
          <p:nvPr/>
        </p:nvSpPr>
        <p:spPr>
          <a:xfrm>
            <a:off x="4763393" y="2168366"/>
            <a:ext cx="121325" cy="416481"/>
          </a:xfrm>
          <a:prstGeom prst="rect">
            <a:avLst/>
          </a:prstGeom>
          <a:noFill/>
          <a:ln/>
        </p:spPr>
        <p:txBody>
          <a:bodyPr wrap="none" rtlCol="0" anchor="t"/>
          <a:lstStyle/>
          <a:p>
            <a:pPr algn="ctr" indent="0" marL="0">
              <a:lnSpc>
                <a:spcPts val="3281"/>
              </a:lnSpc>
              <a:buNone/>
            </a:pPr>
            <a:r>
              <a:rPr lang="en-US" sz="2624" dirty="0">
                <a:solidFill>
                  <a:srgbClr val="6EB9FC"/>
                </a:solidFill>
                <a:latin typeface="Lora" pitchFamily="34" charset="0"/>
                <a:ea typeface="Lora" pitchFamily="34" charset="-122"/>
                <a:cs typeface="Lora" pitchFamily="34" charset="-120"/>
              </a:rPr>
              <a:t>1</a:t>
            </a:r>
            <a:endParaRPr lang="en-US" sz="2624" dirty="0"/>
          </a:p>
        </p:txBody>
      </p:sp>
      <p:sp>
        <p:nvSpPr>
          <p:cNvPr id="10" name="Text 7"/>
          <p:cNvSpPr/>
          <p:nvPr/>
        </p:nvSpPr>
        <p:spPr>
          <a:xfrm>
            <a:off x="6046113" y="2175272"/>
            <a:ext cx="3426262" cy="347186"/>
          </a:xfrm>
          <a:prstGeom prst="rect">
            <a:avLst/>
          </a:prstGeom>
          <a:noFill/>
          <a:ln/>
        </p:spPr>
        <p:txBody>
          <a:bodyPr wrap="none" rtlCol="0" anchor="t"/>
          <a:lstStyle/>
          <a:p>
            <a:pPr algn="l" indent="0" marL="0">
              <a:lnSpc>
                <a:spcPts val="2734"/>
              </a:lnSpc>
              <a:buNone/>
            </a:pPr>
            <a:r>
              <a:rPr lang="en-US" sz="2187" dirty="0">
                <a:solidFill>
                  <a:srgbClr val="6EB9FC"/>
                </a:solidFill>
                <a:latin typeface="Lora" pitchFamily="34" charset="0"/>
                <a:ea typeface="Lora" pitchFamily="34" charset="-122"/>
                <a:cs typeface="Lora" pitchFamily="34" charset="-120"/>
              </a:rPr>
              <a:t>Exchange Rate Calculation</a:t>
            </a:r>
            <a:endParaRPr lang="en-US" sz="2187" dirty="0"/>
          </a:p>
        </p:txBody>
      </p:sp>
      <p:sp>
        <p:nvSpPr>
          <p:cNvPr id="11" name="Text 8"/>
          <p:cNvSpPr/>
          <p:nvPr/>
        </p:nvSpPr>
        <p:spPr>
          <a:xfrm>
            <a:off x="6046113" y="2655689"/>
            <a:ext cx="7751088" cy="710803"/>
          </a:xfrm>
          <a:prstGeom prst="rect">
            <a:avLst/>
          </a:prstGeom>
          <a:noFill/>
          <a:ln/>
        </p:spPr>
        <p:txBody>
          <a:bodyPr wrap="square" rtlCol="0" anchor="t"/>
          <a:lstStyle/>
          <a:p>
            <a:pPr algn="l"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Currency converters use current exchange rates to calculate the value of one currency in terms of another.</a:t>
            </a:r>
            <a:endParaRPr lang="en-US" sz="1750" dirty="0"/>
          </a:p>
        </p:txBody>
      </p:sp>
      <p:sp>
        <p:nvSpPr>
          <p:cNvPr id="12" name="Shape 9"/>
          <p:cNvSpPr/>
          <p:nvPr/>
        </p:nvSpPr>
        <p:spPr>
          <a:xfrm>
            <a:off x="5074027" y="4220468"/>
            <a:ext cx="777597" cy="27742"/>
          </a:xfrm>
          <a:prstGeom prst="rect">
            <a:avLst/>
          </a:prstGeom>
          <a:solidFill>
            <a:srgbClr val="6EB9FC"/>
          </a:solidFill>
          <a:ln/>
        </p:spPr>
      </p:sp>
      <p:sp>
        <p:nvSpPr>
          <p:cNvPr id="13" name="Shape 10"/>
          <p:cNvSpPr/>
          <p:nvPr/>
        </p:nvSpPr>
        <p:spPr>
          <a:xfrm>
            <a:off x="4574084" y="3984427"/>
            <a:ext cx="499943" cy="499943"/>
          </a:xfrm>
          <a:prstGeom prst="roundRect">
            <a:avLst>
              <a:gd name="adj" fmla="val 13333"/>
            </a:avLst>
          </a:prstGeom>
          <a:solidFill>
            <a:srgbClr val="363A4A"/>
          </a:solidFill>
          <a:ln/>
        </p:spPr>
      </p:sp>
      <p:sp>
        <p:nvSpPr>
          <p:cNvPr id="14" name="Text 11"/>
          <p:cNvSpPr/>
          <p:nvPr/>
        </p:nvSpPr>
        <p:spPr>
          <a:xfrm>
            <a:off x="4734461" y="4026098"/>
            <a:ext cx="179070" cy="416481"/>
          </a:xfrm>
          <a:prstGeom prst="rect">
            <a:avLst/>
          </a:prstGeom>
          <a:noFill/>
          <a:ln/>
        </p:spPr>
        <p:txBody>
          <a:bodyPr wrap="none" rtlCol="0" anchor="t"/>
          <a:lstStyle/>
          <a:p>
            <a:pPr algn="ctr" indent="0" marL="0">
              <a:lnSpc>
                <a:spcPts val="3281"/>
              </a:lnSpc>
              <a:buNone/>
            </a:pPr>
            <a:r>
              <a:rPr lang="en-US" sz="2624" dirty="0">
                <a:solidFill>
                  <a:srgbClr val="6EB9FC"/>
                </a:solidFill>
                <a:latin typeface="Lora" pitchFamily="34" charset="0"/>
                <a:ea typeface="Lora" pitchFamily="34" charset="-122"/>
                <a:cs typeface="Lora" pitchFamily="34" charset="-120"/>
              </a:rPr>
              <a:t>2</a:t>
            </a:r>
            <a:endParaRPr lang="en-US" sz="2624" dirty="0"/>
          </a:p>
        </p:txBody>
      </p:sp>
      <p:sp>
        <p:nvSpPr>
          <p:cNvPr id="15" name="Text 12"/>
          <p:cNvSpPr/>
          <p:nvPr/>
        </p:nvSpPr>
        <p:spPr>
          <a:xfrm>
            <a:off x="6046113" y="4033004"/>
            <a:ext cx="2777490" cy="347186"/>
          </a:xfrm>
          <a:prstGeom prst="rect">
            <a:avLst/>
          </a:prstGeom>
          <a:noFill/>
          <a:ln/>
        </p:spPr>
        <p:txBody>
          <a:bodyPr wrap="none" rtlCol="0" anchor="t"/>
          <a:lstStyle/>
          <a:p>
            <a:pPr algn="l" indent="0" marL="0">
              <a:lnSpc>
                <a:spcPts val="2734"/>
              </a:lnSpc>
              <a:buNone/>
            </a:pPr>
            <a:r>
              <a:rPr lang="en-US" sz="2187" dirty="0">
                <a:solidFill>
                  <a:srgbClr val="6EB9FC"/>
                </a:solidFill>
                <a:latin typeface="Lora" pitchFamily="34" charset="0"/>
                <a:ea typeface="Lora" pitchFamily="34" charset="-122"/>
                <a:cs typeface="Lora" pitchFamily="34" charset="-120"/>
              </a:rPr>
              <a:t>Real-Time Updates</a:t>
            </a:r>
            <a:endParaRPr lang="en-US" sz="2187" dirty="0"/>
          </a:p>
        </p:txBody>
      </p:sp>
      <p:sp>
        <p:nvSpPr>
          <p:cNvPr id="16" name="Text 13"/>
          <p:cNvSpPr/>
          <p:nvPr/>
        </p:nvSpPr>
        <p:spPr>
          <a:xfrm>
            <a:off x="6046113" y="4513421"/>
            <a:ext cx="7751088" cy="710803"/>
          </a:xfrm>
          <a:prstGeom prst="rect">
            <a:avLst/>
          </a:prstGeom>
          <a:noFill/>
          <a:ln/>
        </p:spPr>
        <p:txBody>
          <a:bodyPr wrap="square" rtlCol="0" anchor="t"/>
          <a:lstStyle/>
          <a:p>
            <a:pPr algn="l"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They provide real-time updates to ensure the most accurate conversion values at any given moment.</a:t>
            </a:r>
            <a:endParaRPr lang="en-US" sz="1750" dirty="0"/>
          </a:p>
        </p:txBody>
      </p:sp>
      <p:sp>
        <p:nvSpPr>
          <p:cNvPr id="17" name="Shape 14"/>
          <p:cNvSpPr/>
          <p:nvPr/>
        </p:nvSpPr>
        <p:spPr>
          <a:xfrm>
            <a:off x="5074027" y="6078200"/>
            <a:ext cx="777597" cy="27742"/>
          </a:xfrm>
          <a:prstGeom prst="rect">
            <a:avLst/>
          </a:prstGeom>
          <a:solidFill>
            <a:srgbClr val="6EB9FC"/>
          </a:solidFill>
          <a:ln/>
        </p:spPr>
      </p:sp>
      <p:sp>
        <p:nvSpPr>
          <p:cNvPr id="18" name="Shape 15"/>
          <p:cNvSpPr/>
          <p:nvPr/>
        </p:nvSpPr>
        <p:spPr>
          <a:xfrm>
            <a:off x="4574084" y="5842159"/>
            <a:ext cx="499943" cy="499943"/>
          </a:xfrm>
          <a:prstGeom prst="roundRect">
            <a:avLst>
              <a:gd name="adj" fmla="val 13333"/>
            </a:avLst>
          </a:prstGeom>
          <a:solidFill>
            <a:srgbClr val="363A4A"/>
          </a:solidFill>
          <a:ln/>
        </p:spPr>
      </p:sp>
      <p:sp>
        <p:nvSpPr>
          <p:cNvPr id="19" name="Text 16"/>
          <p:cNvSpPr/>
          <p:nvPr/>
        </p:nvSpPr>
        <p:spPr>
          <a:xfrm>
            <a:off x="4731127" y="5883831"/>
            <a:ext cx="185738" cy="416481"/>
          </a:xfrm>
          <a:prstGeom prst="rect">
            <a:avLst/>
          </a:prstGeom>
          <a:noFill/>
          <a:ln/>
        </p:spPr>
        <p:txBody>
          <a:bodyPr wrap="none" rtlCol="0" anchor="t"/>
          <a:lstStyle/>
          <a:p>
            <a:pPr algn="ctr" indent="0" marL="0">
              <a:lnSpc>
                <a:spcPts val="3281"/>
              </a:lnSpc>
              <a:buNone/>
            </a:pPr>
            <a:r>
              <a:rPr lang="en-US" sz="2624" dirty="0">
                <a:solidFill>
                  <a:srgbClr val="6EB9FC"/>
                </a:solidFill>
                <a:latin typeface="Lora" pitchFamily="34" charset="0"/>
                <a:ea typeface="Lora" pitchFamily="34" charset="-122"/>
                <a:cs typeface="Lora" pitchFamily="34" charset="-120"/>
              </a:rPr>
              <a:t>3</a:t>
            </a:r>
            <a:endParaRPr lang="en-US" sz="2624" dirty="0"/>
          </a:p>
        </p:txBody>
      </p:sp>
      <p:sp>
        <p:nvSpPr>
          <p:cNvPr id="20" name="Text 17"/>
          <p:cNvSpPr/>
          <p:nvPr/>
        </p:nvSpPr>
        <p:spPr>
          <a:xfrm>
            <a:off x="6046113" y="5890736"/>
            <a:ext cx="3030617" cy="347186"/>
          </a:xfrm>
          <a:prstGeom prst="rect">
            <a:avLst/>
          </a:prstGeom>
          <a:noFill/>
          <a:ln/>
        </p:spPr>
        <p:txBody>
          <a:bodyPr wrap="none" rtlCol="0" anchor="t"/>
          <a:lstStyle/>
          <a:p>
            <a:pPr algn="l" indent="0" marL="0">
              <a:lnSpc>
                <a:spcPts val="2734"/>
              </a:lnSpc>
              <a:buNone/>
            </a:pPr>
            <a:r>
              <a:rPr lang="en-US" sz="2187" dirty="0">
                <a:solidFill>
                  <a:srgbClr val="6EB9FC"/>
                </a:solidFill>
                <a:latin typeface="Lora" pitchFamily="34" charset="0"/>
                <a:ea typeface="Lora" pitchFamily="34" charset="-122"/>
                <a:cs typeface="Lora" pitchFamily="34" charset="-120"/>
              </a:rPr>
              <a:t>User-Friendly Interface</a:t>
            </a:r>
            <a:endParaRPr lang="en-US" sz="2187" dirty="0"/>
          </a:p>
        </p:txBody>
      </p:sp>
      <p:sp>
        <p:nvSpPr>
          <p:cNvPr id="21" name="Text 18"/>
          <p:cNvSpPr/>
          <p:nvPr/>
        </p:nvSpPr>
        <p:spPr>
          <a:xfrm>
            <a:off x="6046113" y="6371153"/>
            <a:ext cx="7751088" cy="710803"/>
          </a:xfrm>
          <a:prstGeom prst="rect">
            <a:avLst/>
          </a:prstGeom>
          <a:noFill/>
          <a:ln/>
        </p:spPr>
        <p:txBody>
          <a:bodyPr wrap="square" rtlCol="0" anchor="t"/>
          <a:lstStyle/>
          <a:p>
            <a:pPr algn="l"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The interface is designed to be intuitive, making it easy for users to input the desired currencies and amounts.</a:t>
            </a:r>
            <a:endParaRPr lang="en-US" sz="1750" dirty="0"/>
          </a:p>
        </p:txBody>
      </p:sp>
      <p:pic>
        <p:nvPicPr>
          <p:cNvPr id="22"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2616518"/>
            <a:ext cx="9179600" cy="694373"/>
          </a:xfrm>
          <a:prstGeom prst="rect">
            <a:avLst/>
          </a:prstGeom>
          <a:noFill/>
          <a:ln/>
        </p:spPr>
        <p:txBody>
          <a:bodyPr wrap="none" rtlCol="0" anchor="t"/>
          <a:lstStyle/>
          <a:p>
            <a:pPr indent="0" marL="0">
              <a:lnSpc>
                <a:spcPts val="5468"/>
              </a:lnSpc>
              <a:buNone/>
            </a:pPr>
            <a:r>
              <a:rPr lang="en-US" sz="4374" dirty="0">
                <a:solidFill>
                  <a:srgbClr val="6EB9FC"/>
                </a:solidFill>
                <a:latin typeface="Lora" pitchFamily="34" charset="0"/>
                <a:ea typeface="Lora" pitchFamily="34" charset="-122"/>
                <a:cs typeface="Lora" pitchFamily="34" charset="-120"/>
              </a:rPr>
              <a:t>Popular Currency Conversion Tools</a:t>
            </a:r>
            <a:endParaRPr lang="en-US" sz="4374" dirty="0"/>
          </a:p>
        </p:txBody>
      </p:sp>
      <p:pic>
        <p:nvPicPr>
          <p:cNvPr id="5" name="Image 0" descr="preencoded.png">    </p:cNvPr>
          <p:cNvPicPr>
            <a:picLocks noChangeAspect="1"/>
          </p:cNvPicPr>
          <p:nvPr/>
        </p:nvPicPr>
        <p:blipFill>
          <a:blip r:embed="rId1"/>
          <a:stretch>
            <a:fillRect/>
          </a:stretch>
        </p:blipFill>
        <p:spPr>
          <a:xfrm>
            <a:off x="2348389" y="3755231"/>
            <a:ext cx="444341" cy="444341"/>
          </a:xfrm>
          <a:prstGeom prst="rect">
            <a:avLst/>
          </a:prstGeom>
        </p:spPr>
      </p:pic>
      <p:sp>
        <p:nvSpPr>
          <p:cNvPr id="6" name="Text 3"/>
          <p:cNvSpPr/>
          <p:nvPr/>
        </p:nvSpPr>
        <p:spPr>
          <a:xfrm>
            <a:off x="2348389" y="4421743"/>
            <a:ext cx="3300770" cy="347186"/>
          </a:xfrm>
          <a:prstGeom prst="rect">
            <a:avLst/>
          </a:prstGeom>
          <a:noFill/>
          <a:ln/>
        </p:spPr>
        <p:txBody>
          <a:bodyPr wrap="none" rtlCol="0" anchor="t"/>
          <a:lstStyle/>
          <a:p>
            <a:pPr algn="l" indent="0" marL="0">
              <a:lnSpc>
                <a:spcPts val="2734"/>
              </a:lnSpc>
              <a:buNone/>
            </a:pPr>
            <a:r>
              <a:rPr lang="en-US" sz="2187" dirty="0">
                <a:solidFill>
                  <a:srgbClr val="6EB9FC"/>
                </a:solidFill>
                <a:latin typeface="Lora" pitchFamily="34" charset="0"/>
                <a:ea typeface="Lora" pitchFamily="34" charset="-122"/>
                <a:cs typeface="Lora" pitchFamily="34" charset="-120"/>
              </a:rPr>
              <a:t>Currency Converter Apps</a:t>
            </a:r>
            <a:endParaRPr lang="en-US" sz="2187" dirty="0"/>
          </a:p>
        </p:txBody>
      </p:sp>
      <p:sp>
        <p:nvSpPr>
          <p:cNvPr id="7" name="Text 4"/>
          <p:cNvSpPr/>
          <p:nvPr/>
        </p:nvSpPr>
        <p:spPr>
          <a:xfrm>
            <a:off x="2348389" y="4902160"/>
            <a:ext cx="4800124" cy="710803"/>
          </a:xfrm>
          <a:prstGeom prst="rect">
            <a:avLst/>
          </a:prstGeom>
          <a:noFill/>
          <a:ln/>
        </p:spPr>
        <p:txBody>
          <a:bodyPr wrap="square" rtlCol="0" anchor="t"/>
          <a:lstStyle/>
          <a:p>
            <a:pPr algn="l"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Mobile apps offer convenient and quick currency conversion on the go.</a:t>
            </a:r>
            <a:endParaRPr lang="en-US" sz="1750" dirty="0"/>
          </a:p>
        </p:txBody>
      </p:sp>
      <p:pic>
        <p:nvPicPr>
          <p:cNvPr id="8" name="Image 1" descr="preencoded.png">    </p:cNvPr>
          <p:cNvPicPr>
            <a:picLocks noChangeAspect="1"/>
          </p:cNvPicPr>
          <p:nvPr/>
        </p:nvPicPr>
        <p:blipFill>
          <a:blip r:embed="rId2"/>
          <a:stretch>
            <a:fillRect/>
          </a:stretch>
        </p:blipFill>
        <p:spPr>
          <a:xfrm>
            <a:off x="7481768" y="3755231"/>
            <a:ext cx="444341" cy="444341"/>
          </a:xfrm>
          <a:prstGeom prst="rect">
            <a:avLst/>
          </a:prstGeom>
        </p:spPr>
      </p:pic>
      <p:sp>
        <p:nvSpPr>
          <p:cNvPr id="9" name="Text 5"/>
          <p:cNvSpPr/>
          <p:nvPr/>
        </p:nvSpPr>
        <p:spPr>
          <a:xfrm>
            <a:off x="7481768" y="4421743"/>
            <a:ext cx="3657005" cy="347186"/>
          </a:xfrm>
          <a:prstGeom prst="rect">
            <a:avLst/>
          </a:prstGeom>
          <a:noFill/>
          <a:ln/>
        </p:spPr>
        <p:txBody>
          <a:bodyPr wrap="none" rtlCol="0" anchor="t"/>
          <a:lstStyle/>
          <a:p>
            <a:pPr algn="l" indent="0" marL="0">
              <a:lnSpc>
                <a:spcPts val="2734"/>
              </a:lnSpc>
              <a:buNone/>
            </a:pPr>
            <a:r>
              <a:rPr lang="en-US" sz="2187" dirty="0">
                <a:solidFill>
                  <a:srgbClr val="6EB9FC"/>
                </a:solidFill>
                <a:latin typeface="Lora" pitchFamily="34" charset="0"/>
                <a:ea typeface="Lora" pitchFamily="34" charset="-122"/>
                <a:cs typeface="Lora" pitchFamily="34" charset="-120"/>
              </a:rPr>
              <a:t>Online Currency Converters</a:t>
            </a:r>
            <a:endParaRPr lang="en-US" sz="2187" dirty="0"/>
          </a:p>
        </p:txBody>
      </p:sp>
      <p:sp>
        <p:nvSpPr>
          <p:cNvPr id="10" name="Text 6"/>
          <p:cNvSpPr/>
          <p:nvPr/>
        </p:nvSpPr>
        <p:spPr>
          <a:xfrm>
            <a:off x="7481768" y="4902160"/>
            <a:ext cx="4800124" cy="710803"/>
          </a:xfrm>
          <a:prstGeom prst="rect">
            <a:avLst/>
          </a:prstGeom>
          <a:noFill/>
          <a:ln/>
        </p:spPr>
        <p:txBody>
          <a:bodyPr wrap="square" rtlCol="0" anchor="t"/>
          <a:lstStyle/>
          <a:p>
            <a:pPr algn="l"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Websites provide easy access to conversion tools with up-to-date rates.</a:t>
            </a:r>
            <a:endParaRPr lang="en-US" sz="1750" dirty="0"/>
          </a:p>
        </p:txBody>
      </p:sp>
      <p:pic>
        <p:nvPicPr>
          <p:cNvPr id="11"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1316117"/>
            <a:ext cx="8568571" cy="694373"/>
          </a:xfrm>
          <a:prstGeom prst="rect">
            <a:avLst/>
          </a:prstGeom>
          <a:noFill/>
          <a:ln/>
        </p:spPr>
        <p:txBody>
          <a:bodyPr wrap="none" rtlCol="0" anchor="t"/>
          <a:lstStyle/>
          <a:p>
            <a:pPr indent="0" marL="0">
              <a:lnSpc>
                <a:spcPts val="5468"/>
              </a:lnSpc>
              <a:buNone/>
            </a:pPr>
            <a:r>
              <a:rPr lang="en-US" sz="4374" dirty="0">
                <a:solidFill>
                  <a:srgbClr val="6EB9FC"/>
                </a:solidFill>
                <a:latin typeface="Lora" pitchFamily="34" charset="0"/>
                <a:ea typeface="Lora" pitchFamily="34" charset="-122"/>
                <a:cs typeface="Lora" pitchFamily="34" charset="-120"/>
              </a:rPr>
              <a:t>Factors Affecting Exchange Rates</a:t>
            </a:r>
            <a:endParaRPr lang="en-US" sz="4374" dirty="0"/>
          </a:p>
        </p:txBody>
      </p:sp>
      <p:sp>
        <p:nvSpPr>
          <p:cNvPr id="5" name="Text 3"/>
          <p:cNvSpPr/>
          <p:nvPr/>
        </p:nvSpPr>
        <p:spPr>
          <a:xfrm>
            <a:off x="2348389" y="2565916"/>
            <a:ext cx="2777966" cy="347186"/>
          </a:xfrm>
          <a:prstGeom prst="rect">
            <a:avLst/>
          </a:prstGeom>
          <a:noFill/>
          <a:ln/>
        </p:spPr>
        <p:txBody>
          <a:bodyPr wrap="none" rtlCol="0" anchor="t"/>
          <a:lstStyle/>
          <a:p>
            <a:pPr indent="0" marL="0">
              <a:lnSpc>
                <a:spcPts val="2734"/>
              </a:lnSpc>
              <a:buNone/>
            </a:pPr>
            <a:r>
              <a:rPr lang="en-US" sz="2187" dirty="0">
                <a:solidFill>
                  <a:srgbClr val="6EB9FC"/>
                </a:solidFill>
                <a:latin typeface="Lora" pitchFamily="34" charset="0"/>
                <a:ea typeface="Lora" pitchFamily="34" charset="-122"/>
                <a:cs typeface="Lora" pitchFamily="34" charset="-120"/>
              </a:rPr>
              <a:t>Economic Conditions</a:t>
            </a:r>
            <a:endParaRPr lang="en-US" sz="2187" dirty="0"/>
          </a:p>
        </p:txBody>
      </p:sp>
      <p:sp>
        <p:nvSpPr>
          <p:cNvPr id="6" name="Text 4"/>
          <p:cNvSpPr/>
          <p:nvPr/>
        </p:nvSpPr>
        <p:spPr>
          <a:xfrm>
            <a:off x="2348389" y="3135273"/>
            <a:ext cx="2949416" cy="1066205"/>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Factors like inflation, government debt, and GDP affect currency values.</a:t>
            </a:r>
            <a:endParaRPr lang="en-US" sz="1750" dirty="0"/>
          </a:p>
        </p:txBody>
      </p:sp>
      <p:pic>
        <p:nvPicPr>
          <p:cNvPr id="7" name="Image 0" descr="preencoded.png">    </p:cNvPr>
          <p:cNvPicPr>
            <a:picLocks noChangeAspect="1"/>
          </p:cNvPicPr>
          <p:nvPr/>
        </p:nvPicPr>
        <p:blipFill>
          <a:blip r:embed="rId1"/>
          <a:stretch>
            <a:fillRect/>
          </a:stretch>
        </p:blipFill>
        <p:spPr>
          <a:xfrm>
            <a:off x="2348389" y="4451390"/>
            <a:ext cx="2949416" cy="2212062"/>
          </a:xfrm>
          <a:prstGeom prst="rect">
            <a:avLst/>
          </a:prstGeom>
        </p:spPr>
      </p:pic>
      <p:sp>
        <p:nvSpPr>
          <p:cNvPr id="8" name="Text 5"/>
          <p:cNvSpPr/>
          <p:nvPr/>
        </p:nvSpPr>
        <p:spPr>
          <a:xfrm>
            <a:off x="5847398" y="2565916"/>
            <a:ext cx="2777490" cy="347186"/>
          </a:xfrm>
          <a:prstGeom prst="rect">
            <a:avLst/>
          </a:prstGeom>
          <a:noFill/>
          <a:ln/>
        </p:spPr>
        <p:txBody>
          <a:bodyPr wrap="none" rtlCol="0" anchor="t"/>
          <a:lstStyle/>
          <a:p>
            <a:pPr indent="0" marL="0">
              <a:lnSpc>
                <a:spcPts val="2734"/>
              </a:lnSpc>
              <a:buNone/>
            </a:pPr>
            <a:r>
              <a:rPr lang="en-US" sz="2187" dirty="0">
                <a:solidFill>
                  <a:srgbClr val="6EB9FC"/>
                </a:solidFill>
                <a:latin typeface="Lora" pitchFamily="34" charset="0"/>
                <a:ea typeface="Lora" pitchFamily="34" charset="-122"/>
                <a:cs typeface="Lora" pitchFamily="34" charset="-120"/>
              </a:rPr>
              <a:t>Interest Rates</a:t>
            </a:r>
            <a:endParaRPr lang="en-US" sz="2187" dirty="0"/>
          </a:p>
        </p:txBody>
      </p:sp>
      <p:sp>
        <p:nvSpPr>
          <p:cNvPr id="9" name="Text 6"/>
          <p:cNvSpPr/>
          <p:nvPr/>
        </p:nvSpPr>
        <p:spPr>
          <a:xfrm>
            <a:off x="5847398" y="3135273"/>
            <a:ext cx="2949416" cy="1066205"/>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Higher interest rates can attract foreign capital, increasing demand for a currency.</a:t>
            </a:r>
            <a:endParaRPr lang="en-US" sz="1750" dirty="0"/>
          </a:p>
        </p:txBody>
      </p:sp>
      <p:pic>
        <p:nvPicPr>
          <p:cNvPr id="10" name="Image 1" descr="preencoded.png">    </p:cNvPr>
          <p:cNvPicPr>
            <a:picLocks noChangeAspect="1"/>
          </p:cNvPicPr>
          <p:nvPr/>
        </p:nvPicPr>
        <p:blipFill>
          <a:blip r:embed="rId2"/>
          <a:stretch>
            <a:fillRect/>
          </a:stretch>
        </p:blipFill>
        <p:spPr>
          <a:xfrm>
            <a:off x="5847398" y="4451390"/>
            <a:ext cx="2949416" cy="2177772"/>
          </a:xfrm>
          <a:prstGeom prst="rect">
            <a:avLst/>
          </a:prstGeom>
        </p:spPr>
      </p:pic>
      <p:sp>
        <p:nvSpPr>
          <p:cNvPr id="11" name="Text 7"/>
          <p:cNvSpPr/>
          <p:nvPr/>
        </p:nvSpPr>
        <p:spPr>
          <a:xfrm>
            <a:off x="9346406" y="2565916"/>
            <a:ext cx="2777490" cy="347186"/>
          </a:xfrm>
          <a:prstGeom prst="rect">
            <a:avLst/>
          </a:prstGeom>
          <a:noFill/>
          <a:ln/>
        </p:spPr>
        <p:txBody>
          <a:bodyPr wrap="none" rtlCol="0" anchor="t"/>
          <a:lstStyle/>
          <a:p>
            <a:pPr indent="0" marL="0">
              <a:lnSpc>
                <a:spcPts val="2734"/>
              </a:lnSpc>
              <a:buNone/>
            </a:pPr>
            <a:r>
              <a:rPr lang="en-US" sz="2187" dirty="0">
                <a:solidFill>
                  <a:srgbClr val="6EB9FC"/>
                </a:solidFill>
                <a:latin typeface="Lora" pitchFamily="34" charset="0"/>
                <a:ea typeface="Lora" pitchFamily="34" charset="-122"/>
                <a:cs typeface="Lora" pitchFamily="34" charset="-120"/>
              </a:rPr>
              <a:t>Political Stability</a:t>
            </a:r>
            <a:endParaRPr lang="en-US" sz="2187" dirty="0"/>
          </a:p>
        </p:txBody>
      </p:sp>
      <p:sp>
        <p:nvSpPr>
          <p:cNvPr id="12" name="Text 8"/>
          <p:cNvSpPr/>
          <p:nvPr/>
        </p:nvSpPr>
        <p:spPr>
          <a:xfrm>
            <a:off x="9346406" y="3135273"/>
            <a:ext cx="2949416" cy="1066205"/>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Uncertainty or instability in a country can lead to currency devaluation.</a:t>
            </a:r>
            <a:endParaRPr lang="en-US" sz="1750" dirty="0"/>
          </a:p>
        </p:txBody>
      </p:sp>
      <p:pic>
        <p:nvPicPr>
          <p:cNvPr id="13" name="Image 2" descr="preencoded.png">    </p:cNvPr>
          <p:cNvPicPr>
            <a:picLocks noChangeAspect="1"/>
          </p:cNvPicPr>
          <p:nvPr/>
        </p:nvPicPr>
        <p:blipFill>
          <a:blip r:embed="rId3"/>
          <a:stretch>
            <a:fillRect/>
          </a:stretch>
        </p:blipFill>
        <p:spPr>
          <a:xfrm>
            <a:off x="9346406" y="4451390"/>
            <a:ext cx="2949416" cy="2212062"/>
          </a:xfrm>
          <a:prstGeom prst="rect">
            <a:avLst/>
          </a:prstGeom>
        </p:spPr>
      </p:pic>
      <p:pic>
        <p:nvPicPr>
          <p:cNvPr id="14"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r>
          <p:cNvPicPr>
            <a:picLocks noChangeAspect="1"/>
          </p:cNvPicPr>
          <p:nvPr/>
        </p:nvPicPr>
        <p:blipFill>
          <a:blip r:embed="rId1"/>
          <a:stretch>
            <a:fillRect/>
          </a:stretch>
        </p:blipFill>
        <p:spPr>
          <a:xfrm>
            <a:off x="0" y="0"/>
            <a:ext cx="3657600" cy="8229600"/>
          </a:xfrm>
          <a:prstGeom prst="rect">
            <a:avLst/>
          </a:prstGeom>
        </p:spPr>
      </p:pic>
      <p:sp>
        <p:nvSpPr>
          <p:cNvPr id="5" name="Text 2"/>
          <p:cNvSpPr/>
          <p:nvPr/>
        </p:nvSpPr>
        <p:spPr>
          <a:xfrm>
            <a:off x="4490799" y="1879283"/>
            <a:ext cx="9306401" cy="1388745"/>
          </a:xfrm>
          <a:prstGeom prst="rect">
            <a:avLst/>
          </a:prstGeom>
          <a:noFill/>
          <a:ln/>
        </p:spPr>
        <p:txBody>
          <a:bodyPr wrap="square" rtlCol="0" anchor="t"/>
          <a:lstStyle/>
          <a:p>
            <a:pPr indent="0" marL="0">
              <a:lnSpc>
                <a:spcPts val="5468"/>
              </a:lnSpc>
              <a:buNone/>
            </a:pPr>
            <a:r>
              <a:rPr lang="en-US" sz="4374" dirty="0">
                <a:solidFill>
                  <a:srgbClr val="6EB9FC"/>
                </a:solidFill>
                <a:latin typeface="Lora" pitchFamily="34" charset="0"/>
                <a:ea typeface="Lora" pitchFamily="34" charset="-122"/>
                <a:cs typeface="Lora" pitchFamily="34" charset="-120"/>
              </a:rPr>
              <a:t>Benefits of Using a Currency Converter</a:t>
            </a:r>
            <a:endParaRPr lang="en-US" sz="4374" dirty="0"/>
          </a:p>
        </p:txBody>
      </p:sp>
      <p:sp>
        <p:nvSpPr>
          <p:cNvPr id="6" name="Shape 3"/>
          <p:cNvSpPr/>
          <p:nvPr/>
        </p:nvSpPr>
        <p:spPr>
          <a:xfrm>
            <a:off x="4490799" y="3774877"/>
            <a:ext cx="499943" cy="499943"/>
          </a:xfrm>
          <a:prstGeom prst="roundRect">
            <a:avLst>
              <a:gd name="adj" fmla="val 13333"/>
            </a:avLst>
          </a:prstGeom>
          <a:solidFill>
            <a:srgbClr val="363A4A"/>
          </a:solidFill>
          <a:ln/>
        </p:spPr>
      </p:sp>
      <p:sp>
        <p:nvSpPr>
          <p:cNvPr id="7" name="Text 4"/>
          <p:cNvSpPr/>
          <p:nvPr/>
        </p:nvSpPr>
        <p:spPr>
          <a:xfrm>
            <a:off x="4680109" y="3816548"/>
            <a:ext cx="121325" cy="416481"/>
          </a:xfrm>
          <a:prstGeom prst="rect">
            <a:avLst/>
          </a:prstGeom>
          <a:noFill/>
          <a:ln/>
        </p:spPr>
        <p:txBody>
          <a:bodyPr wrap="none" rtlCol="0" anchor="t"/>
          <a:lstStyle/>
          <a:p>
            <a:pPr algn="ctr" indent="0" marL="0">
              <a:lnSpc>
                <a:spcPts val="3281"/>
              </a:lnSpc>
              <a:buNone/>
            </a:pPr>
            <a:r>
              <a:rPr lang="en-US" sz="2624" dirty="0">
                <a:solidFill>
                  <a:srgbClr val="6EB9FC"/>
                </a:solidFill>
                <a:latin typeface="Lora" pitchFamily="34" charset="0"/>
                <a:ea typeface="Lora" pitchFamily="34" charset="-122"/>
                <a:cs typeface="Lora" pitchFamily="34" charset="-120"/>
              </a:rPr>
              <a:t>1</a:t>
            </a:r>
            <a:endParaRPr lang="en-US" sz="2624" dirty="0"/>
          </a:p>
        </p:txBody>
      </p:sp>
      <p:sp>
        <p:nvSpPr>
          <p:cNvPr id="8" name="Text 5"/>
          <p:cNvSpPr/>
          <p:nvPr/>
        </p:nvSpPr>
        <p:spPr>
          <a:xfrm>
            <a:off x="5212913" y="3851196"/>
            <a:ext cx="2777490" cy="347186"/>
          </a:xfrm>
          <a:prstGeom prst="rect">
            <a:avLst/>
          </a:prstGeom>
          <a:noFill/>
          <a:ln/>
        </p:spPr>
        <p:txBody>
          <a:bodyPr wrap="none" rtlCol="0" anchor="t"/>
          <a:lstStyle/>
          <a:p>
            <a:pPr indent="0" marL="0">
              <a:lnSpc>
                <a:spcPts val="2734"/>
              </a:lnSpc>
              <a:buNone/>
            </a:pPr>
            <a:r>
              <a:rPr lang="en-US" sz="2187" dirty="0">
                <a:solidFill>
                  <a:srgbClr val="6EB9FC"/>
                </a:solidFill>
                <a:latin typeface="Lora" pitchFamily="34" charset="0"/>
                <a:ea typeface="Lora" pitchFamily="34" charset="-122"/>
                <a:cs typeface="Lora" pitchFamily="34" charset="-120"/>
              </a:rPr>
              <a:t>Global Transactions</a:t>
            </a:r>
            <a:endParaRPr lang="en-US" sz="2187" dirty="0"/>
          </a:p>
        </p:txBody>
      </p:sp>
      <p:sp>
        <p:nvSpPr>
          <p:cNvPr id="9" name="Text 6"/>
          <p:cNvSpPr/>
          <p:nvPr/>
        </p:nvSpPr>
        <p:spPr>
          <a:xfrm>
            <a:off x="5212913" y="4331613"/>
            <a:ext cx="3820001" cy="710803"/>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Enables smooth transactions in international trade and commerce.</a:t>
            </a:r>
            <a:endParaRPr lang="en-US" sz="1750" dirty="0"/>
          </a:p>
        </p:txBody>
      </p:sp>
      <p:sp>
        <p:nvSpPr>
          <p:cNvPr id="10" name="Shape 7"/>
          <p:cNvSpPr/>
          <p:nvPr/>
        </p:nvSpPr>
        <p:spPr>
          <a:xfrm>
            <a:off x="9255085" y="3774877"/>
            <a:ext cx="499943" cy="499943"/>
          </a:xfrm>
          <a:prstGeom prst="roundRect">
            <a:avLst>
              <a:gd name="adj" fmla="val 13333"/>
            </a:avLst>
          </a:prstGeom>
          <a:solidFill>
            <a:srgbClr val="363A4A"/>
          </a:solidFill>
          <a:ln/>
        </p:spPr>
      </p:sp>
      <p:sp>
        <p:nvSpPr>
          <p:cNvPr id="11" name="Text 8"/>
          <p:cNvSpPr/>
          <p:nvPr/>
        </p:nvSpPr>
        <p:spPr>
          <a:xfrm>
            <a:off x="9415463" y="3816548"/>
            <a:ext cx="179070" cy="416481"/>
          </a:xfrm>
          <a:prstGeom prst="rect">
            <a:avLst/>
          </a:prstGeom>
          <a:noFill/>
          <a:ln/>
        </p:spPr>
        <p:txBody>
          <a:bodyPr wrap="none" rtlCol="0" anchor="t"/>
          <a:lstStyle/>
          <a:p>
            <a:pPr algn="ctr" indent="0" marL="0">
              <a:lnSpc>
                <a:spcPts val="3281"/>
              </a:lnSpc>
              <a:buNone/>
            </a:pPr>
            <a:r>
              <a:rPr lang="en-US" sz="2624" dirty="0">
                <a:solidFill>
                  <a:srgbClr val="6EB9FC"/>
                </a:solidFill>
                <a:latin typeface="Lora" pitchFamily="34" charset="0"/>
                <a:ea typeface="Lora" pitchFamily="34" charset="-122"/>
                <a:cs typeface="Lora" pitchFamily="34" charset="-120"/>
              </a:rPr>
              <a:t>2</a:t>
            </a:r>
            <a:endParaRPr lang="en-US" sz="2624" dirty="0"/>
          </a:p>
        </p:txBody>
      </p:sp>
      <p:sp>
        <p:nvSpPr>
          <p:cNvPr id="12" name="Text 9"/>
          <p:cNvSpPr/>
          <p:nvPr/>
        </p:nvSpPr>
        <p:spPr>
          <a:xfrm>
            <a:off x="9977199" y="3851196"/>
            <a:ext cx="2777490" cy="347186"/>
          </a:xfrm>
          <a:prstGeom prst="rect">
            <a:avLst/>
          </a:prstGeom>
          <a:noFill/>
          <a:ln/>
        </p:spPr>
        <p:txBody>
          <a:bodyPr wrap="none" rtlCol="0" anchor="t"/>
          <a:lstStyle/>
          <a:p>
            <a:pPr indent="0" marL="0">
              <a:lnSpc>
                <a:spcPts val="2734"/>
              </a:lnSpc>
              <a:buNone/>
            </a:pPr>
            <a:r>
              <a:rPr lang="en-US" sz="2187" dirty="0">
                <a:solidFill>
                  <a:srgbClr val="6EB9FC"/>
                </a:solidFill>
                <a:latin typeface="Lora" pitchFamily="34" charset="0"/>
                <a:ea typeface="Lora" pitchFamily="34" charset="-122"/>
                <a:cs typeface="Lora" pitchFamily="34" charset="-120"/>
              </a:rPr>
              <a:t>Travel Planning</a:t>
            </a:r>
            <a:endParaRPr lang="en-US" sz="2187" dirty="0"/>
          </a:p>
        </p:txBody>
      </p:sp>
      <p:sp>
        <p:nvSpPr>
          <p:cNvPr id="13" name="Text 10"/>
          <p:cNvSpPr/>
          <p:nvPr/>
        </p:nvSpPr>
        <p:spPr>
          <a:xfrm>
            <a:off x="9977199" y="4331613"/>
            <a:ext cx="3820001" cy="710803"/>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Helps travelers budget and manage expenses while visiting other countries.</a:t>
            </a:r>
            <a:endParaRPr lang="en-US" sz="1750" dirty="0"/>
          </a:p>
        </p:txBody>
      </p:sp>
      <p:sp>
        <p:nvSpPr>
          <p:cNvPr id="14" name="Shape 11"/>
          <p:cNvSpPr/>
          <p:nvPr/>
        </p:nvSpPr>
        <p:spPr>
          <a:xfrm>
            <a:off x="4490799" y="5438180"/>
            <a:ext cx="499943" cy="499943"/>
          </a:xfrm>
          <a:prstGeom prst="roundRect">
            <a:avLst>
              <a:gd name="adj" fmla="val 13333"/>
            </a:avLst>
          </a:prstGeom>
          <a:solidFill>
            <a:srgbClr val="363A4A"/>
          </a:solidFill>
          <a:ln/>
        </p:spPr>
      </p:sp>
      <p:sp>
        <p:nvSpPr>
          <p:cNvPr id="15" name="Text 12"/>
          <p:cNvSpPr/>
          <p:nvPr/>
        </p:nvSpPr>
        <p:spPr>
          <a:xfrm>
            <a:off x="4647843" y="5479852"/>
            <a:ext cx="185738" cy="416481"/>
          </a:xfrm>
          <a:prstGeom prst="rect">
            <a:avLst/>
          </a:prstGeom>
          <a:noFill/>
          <a:ln/>
        </p:spPr>
        <p:txBody>
          <a:bodyPr wrap="none" rtlCol="0" anchor="t"/>
          <a:lstStyle/>
          <a:p>
            <a:pPr algn="ctr" indent="0" marL="0">
              <a:lnSpc>
                <a:spcPts val="3281"/>
              </a:lnSpc>
              <a:buNone/>
            </a:pPr>
            <a:r>
              <a:rPr lang="en-US" sz="2624" dirty="0">
                <a:solidFill>
                  <a:srgbClr val="6EB9FC"/>
                </a:solidFill>
                <a:latin typeface="Lora" pitchFamily="34" charset="0"/>
                <a:ea typeface="Lora" pitchFamily="34" charset="-122"/>
                <a:cs typeface="Lora" pitchFamily="34" charset="-120"/>
              </a:rPr>
              <a:t>3</a:t>
            </a:r>
            <a:endParaRPr lang="en-US" sz="2624" dirty="0"/>
          </a:p>
        </p:txBody>
      </p:sp>
      <p:sp>
        <p:nvSpPr>
          <p:cNvPr id="16" name="Text 13"/>
          <p:cNvSpPr/>
          <p:nvPr/>
        </p:nvSpPr>
        <p:spPr>
          <a:xfrm>
            <a:off x="5212913" y="5514499"/>
            <a:ext cx="2777490" cy="347186"/>
          </a:xfrm>
          <a:prstGeom prst="rect">
            <a:avLst/>
          </a:prstGeom>
          <a:noFill/>
          <a:ln/>
        </p:spPr>
        <p:txBody>
          <a:bodyPr wrap="none" rtlCol="0" anchor="t"/>
          <a:lstStyle/>
          <a:p>
            <a:pPr indent="0" marL="0">
              <a:lnSpc>
                <a:spcPts val="2734"/>
              </a:lnSpc>
              <a:buNone/>
            </a:pPr>
            <a:r>
              <a:rPr lang="en-US" sz="2187" dirty="0">
                <a:solidFill>
                  <a:srgbClr val="6EB9FC"/>
                </a:solidFill>
                <a:latin typeface="Lora" pitchFamily="34" charset="0"/>
                <a:ea typeface="Lora" pitchFamily="34" charset="-122"/>
                <a:cs typeface="Lora" pitchFamily="34" charset="-120"/>
              </a:rPr>
              <a:t>Investment Decisions</a:t>
            </a:r>
            <a:endParaRPr lang="en-US" sz="2187" dirty="0"/>
          </a:p>
        </p:txBody>
      </p:sp>
      <p:sp>
        <p:nvSpPr>
          <p:cNvPr id="17" name="Text 14"/>
          <p:cNvSpPr/>
          <p:nvPr/>
        </p:nvSpPr>
        <p:spPr>
          <a:xfrm>
            <a:off x="5212913" y="5994916"/>
            <a:ext cx="8584287" cy="355402"/>
          </a:xfrm>
          <a:prstGeom prst="rect">
            <a:avLst/>
          </a:prstGeom>
          <a:noFill/>
          <a:ln/>
        </p:spPr>
        <p:txBody>
          <a:bodyPr wrap="non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Assists investors in analyzing the potential risks and returns of international investments.</a:t>
            </a:r>
            <a:endParaRPr lang="en-US" sz="1750" dirty="0"/>
          </a:p>
        </p:txBody>
      </p:sp>
      <p:pic>
        <p:nvPicPr>
          <p:cNvPr id="1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r>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833199" y="2032040"/>
            <a:ext cx="5554980" cy="694373"/>
          </a:xfrm>
          <a:prstGeom prst="rect">
            <a:avLst/>
          </a:prstGeom>
          <a:noFill/>
          <a:ln/>
        </p:spPr>
        <p:txBody>
          <a:bodyPr wrap="none" rtlCol="0" anchor="t"/>
          <a:lstStyle/>
          <a:p>
            <a:pPr indent="0" marL="0">
              <a:lnSpc>
                <a:spcPts val="5468"/>
              </a:lnSpc>
              <a:buNone/>
            </a:pPr>
            <a:r>
              <a:rPr lang="en-US" sz="4374" dirty="0">
                <a:solidFill>
                  <a:srgbClr val="6EB9FC"/>
                </a:solidFill>
                <a:latin typeface="Lora" pitchFamily="34" charset="0"/>
                <a:ea typeface="Lora" pitchFamily="34" charset="-122"/>
                <a:cs typeface="Lora" pitchFamily="34" charset="-120"/>
              </a:rPr>
              <a:t>Risks and Limitations</a:t>
            </a:r>
            <a:endParaRPr lang="en-US" sz="4374" dirty="0"/>
          </a:p>
        </p:txBody>
      </p:sp>
      <p:sp>
        <p:nvSpPr>
          <p:cNvPr id="6" name="Shape 3"/>
          <p:cNvSpPr/>
          <p:nvPr/>
        </p:nvSpPr>
        <p:spPr>
          <a:xfrm>
            <a:off x="833199" y="3059668"/>
            <a:ext cx="4542115" cy="1635562"/>
          </a:xfrm>
          <a:prstGeom prst="roundRect">
            <a:avLst>
              <a:gd name="adj" fmla="val 4076"/>
            </a:avLst>
          </a:prstGeom>
          <a:solidFill>
            <a:srgbClr val="363A4A"/>
          </a:solidFill>
          <a:ln/>
        </p:spPr>
      </p:sp>
      <p:sp>
        <p:nvSpPr>
          <p:cNvPr id="7" name="Text 4"/>
          <p:cNvSpPr/>
          <p:nvPr/>
        </p:nvSpPr>
        <p:spPr>
          <a:xfrm>
            <a:off x="1055370" y="3281839"/>
            <a:ext cx="2777490" cy="347186"/>
          </a:xfrm>
          <a:prstGeom prst="rect">
            <a:avLst/>
          </a:prstGeom>
          <a:noFill/>
          <a:ln/>
        </p:spPr>
        <p:txBody>
          <a:bodyPr wrap="none" rtlCol="0" anchor="t"/>
          <a:lstStyle/>
          <a:p>
            <a:pPr indent="0" marL="0">
              <a:lnSpc>
                <a:spcPts val="2734"/>
              </a:lnSpc>
              <a:buNone/>
            </a:pPr>
            <a:r>
              <a:rPr lang="en-US" sz="2187" dirty="0">
                <a:solidFill>
                  <a:srgbClr val="6EB9FC"/>
                </a:solidFill>
                <a:latin typeface="Lora" pitchFamily="34" charset="0"/>
                <a:ea typeface="Lora" pitchFamily="34" charset="-122"/>
                <a:cs typeface="Lora" pitchFamily="34" charset="-120"/>
              </a:rPr>
              <a:t>Exchange Fees</a:t>
            </a:r>
            <a:endParaRPr lang="en-US" sz="2187" dirty="0"/>
          </a:p>
        </p:txBody>
      </p:sp>
      <p:sp>
        <p:nvSpPr>
          <p:cNvPr id="8" name="Text 5"/>
          <p:cNvSpPr/>
          <p:nvPr/>
        </p:nvSpPr>
        <p:spPr>
          <a:xfrm>
            <a:off x="1055370" y="3762256"/>
            <a:ext cx="4097774" cy="710803"/>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Currency converters may apply fees or offer less favorable exchange rates.</a:t>
            </a:r>
            <a:endParaRPr lang="en-US" sz="1750" dirty="0"/>
          </a:p>
        </p:txBody>
      </p:sp>
      <p:sp>
        <p:nvSpPr>
          <p:cNvPr id="9" name="Shape 6"/>
          <p:cNvSpPr/>
          <p:nvPr/>
        </p:nvSpPr>
        <p:spPr>
          <a:xfrm>
            <a:off x="5597485" y="3059668"/>
            <a:ext cx="4542115" cy="1635562"/>
          </a:xfrm>
          <a:prstGeom prst="roundRect">
            <a:avLst>
              <a:gd name="adj" fmla="val 4076"/>
            </a:avLst>
          </a:prstGeom>
          <a:solidFill>
            <a:srgbClr val="363A4A"/>
          </a:solidFill>
          <a:ln/>
        </p:spPr>
      </p:sp>
      <p:sp>
        <p:nvSpPr>
          <p:cNvPr id="10" name="Text 7"/>
          <p:cNvSpPr/>
          <p:nvPr/>
        </p:nvSpPr>
        <p:spPr>
          <a:xfrm>
            <a:off x="5819656" y="3281839"/>
            <a:ext cx="2777490" cy="347186"/>
          </a:xfrm>
          <a:prstGeom prst="rect">
            <a:avLst/>
          </a:prstGeom>
          <a:noFill/>
          <a:ln/>
        </p:spPr>
        <p:txBody>
          <a:bodyPr wrap="none" rtlCol="0" anchor="t"/>
          <a:lstStyle/>
          <a:p>
            <a:pPr indent="0" marL="0">
              <a:lnSpc>
                <a:spcPts val="2734"/>
              </a:lnSpc>
              <a:buNone/>
            </a:pPr>
            <a:r>
              <a:rPr lang="en-US" sz="2187" dirty="0">
                <a:solidFill>
                  <a:srgbClr val="6EB9FC"/>
                </a:solidFill>
                <a:latin typeface="Lora" pitchFamily="34" charset="0"/>
                <a:ea typeface="Lora" pitchFamily="34" charset="-122"/>
                <a:cs typeface="Lora" pitchFamily="34" charset="-120"/>
              </a:rPr>
              <a:t>Volatility</a:t>
            </a:r>
            <a:endParaRPr lang="en-US" sz="2187" dirty="0"/>
          </a:p>
        </p:txBody>
      </p:sp>
      <p:sp>
        <p:nvSpPr>
          <p:cNvPr id="11" name="Text 8"/>
          <p:cNvSpPr/>
          <p:nvPr/>
        </p:nvSpPr>
        <p:spPr>
          <a:xfrm>
            <a:off x="5819656" y="3762256"/>
            <a:ext cx="4097774" cy="710803"/>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Currency values can fluctuate rapidly due to economic or geopolitical events.</a:t>
            </a:r>
            <a:endParaRPr lang="en-US" sz="1750" dirty="0"/>
          </a:p>
        </p:txBody>
      </p:sp>
      <p:sp>
        <p:nvSpPr>
          <p:cNvPr id="12" name="Shape 9"/>
          <p:cNvSpPr/>
          <p:nvPr/>
        </p:nvSpPr>
        <p:spPr>
          <a:xfrm>
            <a:off x="833199" y="4917400"/>
            <a:ext cx="9306401" cy="1280160"/>
          </a:xfrm>
          <a:prstGeom prst="roundRect">
            <a:avLst>
              <a:gd name="adj" fmla="val 5207"/>
            </a:avLst>
          </a:prstGeom>
          <a:solidFill>
            <a:srgbClr val="363A4A"/>
          </a:solidFill>
          <a:ln/>
        </p:spPr>
      </p:sp>
      <p:sp>
        <p:nvSpPr>
          <p:cNvPr id="13" name="Text 10"/>
          <p:cNvSpPr/>
          <p:nvPr/>
        </p:nvSpPr>
        <p:spPr>
          <a:xfrm>
            <a:off x="1055370" y="5139571"/>
            <a:ext cx="2777490" cy="347186"/>
          </a:xfrm>
          <a:prstGeom prst="rect">
            <a:avLst/>
          </a:prstGeom>
          <a:noFill/>
          <a:ln/>
        </p:spPr>
        <p:txBody>
          <a:bodyPr wrap="none" rtlCol="0" anchor="t"/>
          <a:lstStyle/>
          <a:p>
            <a:pPr indent="0" marL="0">
              <a:lnSpc>
                <a:spcPts val="2734"/>
              </a:lnSpc>
              <a:buNone/>
            </a:pPr>
            <a:r>
              <a:rPr lang="en-US" sz="2187" dirty="0">
                <a:solidFill>
                  <a:srgbClr val="6EB9FC"/>
                </a:solidFill>
                <a:latin typeface="Lora" pitchFamily="34" charset="0"/>
                <a:ea typeface="Lora" pitchFamily="34" charset="-122"/>
                <a:cs typeface="Lora" pitchFamily="34" charset="-120"/>
              </a:rPr>
              <a:t>Accuracy Concerns</a:t>
            </a:r>
            <a:endParaRPr lang="en-US" sz="2187" dirty="0"/>
          </a:p>
        </p:txBody>
      </p:sp>
      <p:sp>
        <p:nvSpPr>
          <p:cNvPr id="14" name="Text 11"/>
          <p:cNvSpPr/>
          <p:nvPr/>
        </p:nvSpPr>
        <p:spPr>
          <a:xfrm>
            <a:off x="1055370" y="5619988"/>
            <a:ext cx="8862060" cy="355402"/>
          </a:xfrm>
          <a:prstGeom prst="rect">
            <a:avLst/>
          </a:prstGeom>
          <a:noFill/>
          <a:ln/>
        </p:spPr>
        <p:txBody>
          <a:bodyPr wrap="non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Errors in exchange rates can lead to financial losses, especially in large transactions.</a:t>
            </a:r>
            <a:endParaRPr lang="en-US" sz="1750" dirty="0"/>
          </a:p>
        </p:txBody>
      </p:sp>
      <p:pic>
        <p:nvPicPr>
          <p:cNvPr id="15"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30791"/>
          </a:xfrm>
          <a:prstGeom prst="rect">
            <a:avLst/>
          </a:prstGeom>
          <a:solidFill>
            <a:srgbClr val="252833"/>
          </a:solidFill>
          <a:ln/>
        </p:spPr>
      </p:sp>
      <p:pic>
        <p:nvPicPr>
          <p:cNvPr id="4" name="Image 0" descr="preencoded.png">    </p:cNvPr>
          <p:cNvPicPr>
            <a:picLocks noChangeAspect="1"/>
          </p:cNvPicPr>
          <p:nvPr/>
        </p:nvPicPr>
        <p:blipFill>
          <a:blip r:embed="rId1"/>
          <a:stretch>
            <a:fillRect/>
          </a:stretch>
        </p:blipFill>
        <p:spPr>
          <a:xfrm>
            <a:off x="10972800" y="0"/>
            <a:ext cx="3657600" cy="8230791"/>
          </a:xfrm>
          <a:prstGeom prst="rect">
            <a:avLst/>
          </a:prstGeom>
        </p:spPr>
      </p:pic>
      <p:sp>
        <p:nvSpPr>
          <p:cNvPr id="5" name="Text 2"/>
          <p:cNvSpPr/>
          <p:nvPr/>
        </p:nvSpPr>
        <p:spPr>
          <a:xfrm>
            <a:off x="828556" y="607576"/>
            <a:ext cx="9315688" cy="1381125"/>
          </a:xfrm>
          <a:prstGeom prst="rect">
            <a:avLst/>
          </a:prstGeom>
          <a:noFill/>
          <a:ln/>
        </p:spPr>
        <p:txBody>
          <a:bodyPr wrap="square" rtlCol="0" anchor="t"/>
          <a:lstStyle/>
          <a:p>
            <a:pPr indent="0" marL="0">
              <a:lnSpc>
                <a:spcPts val="5437"/>
              </a:lnSpc>
              <a:buNone/>
            </a:pPr>
            <a:r>
              <a:rPr lang="en-US" sz="4350" dirty="0">
                <a:solidFill>
                  <a:srgbClr val="6EB9FC"/>
                </a:solidFill>
                <a:latin typeface="Lora" pitchFamily="34" charset="0"/>
                <a:ea typeface="Lora" pitchFamily="34" charset="-122"/>
                <a:cs typeface="Lora" pitchFamily="34" charset="-120"/>
              </a:rPr>
              <a:t>Tips for Using Currency Converters Effectively</a:t>
            </a:r>
            <a:endParaRPr lang="en-US" sz="4350" dirty="0"/>
          </a:p>
        </p:txBody>
      </p:sp>
      <p:pic>
        <p:nvPicPr>
          <p:cNvPr id="6" name="Image 1" descr="preencoded.png">    </p:cNvPr>
          <p:cNvPicPr>
            <a:picLocks noChangeAspect="1"/>
          </p:cNvPicPr>
          <p:nvPr/>
        </p:nvPicPr>
        <p:blipFill>
          <a:blip r:embed="rId2"/>
          <a:stretch>
            <a:fillRect/>
          </a:stretch>
        </p:blipFill>
        <p:spPr>
          <a:xfrm>
            <a:off x="828556" y="2320052"/>
            <a:ext cx="1104781" cy="1767721"/>
          </a:xfrm>
          <a:prstGeom prst="rect">
            <a:avLst/>
          </a:prstGeom>
        </p:spPr>
      </p:pic>
      <p:sp>
        <p:nvSpPr>
          <p:cNvPr id="7" name="Text 3"/>
          <p:cNvSpPr/>
          <p:nvPr/>
        </p:nvSpPr>
        <p:spPr>
          <a:xfrm>
            <a:off x="2264688" y="2540913"/>
            <a:ext cx="2762131" cy="345281"/>
          </a:xfrm>
          <a:prstGeom prst="rect">
            <a:avLst/>
          </a:prstGeom>
          <a:noFill/>
          <a:ln/>
        </p:spPr>
        <p:txBody>
          <a:bodyPr wrap="none" rtlCol="0" anchor="t"/>
          <a:lstStyle/>
          <a:p>
            <a:pPr algn="l" indent="0" marL="0">
              <a:lnSpc>
                <a:spcPts val="2719"/>
              </a:lnSpc>
              <a:buNone/>
            </a:pPr>
            <a:r>
              <a:rPr lang="en-US" sz="2175" dirty="0">
                <a:solidFill>
                  <a:srgbClr val="6EB9FC"/>
                </a:solidFill>
                <a:latin typeface="Lora" pitchFamily="34" charset="0"/>
                <a:ea typeface="Lora" pitchFamily="34" charset="-122"/>
                <a:cs typeface="Lora" pitchFamily="34" charset="-120"/>
              </a:rPr>
              <a:t>Compare Rates</a:t>
            </a:r>
            <a:endParaRPr lang="en-US" sz="2175" dirty="0"/>
          </a:p>
        </p:txBody>
      </p:sp>
      <p:sp>
        <p:nvSpPr>
          <p:cNvPr id="8" name="Text 4"/>
          <p:cNvSpPr/>
          <p:nvPr/>
        </p:nvSpPr>
        <p:spPr>
          <a:xfrm>
            <a:off x="2264688" y="3018711"/>
            <a:ext cx="7879556" cy="353497"/>
          </a:xfrm>
          <a:prstGeom prst="rect">
            <a:avLst/>
          </a:prstGeom>
          <a:noFill/>
          <a:ln/>
        </p:spPr>
        <p:txBody>
          <a:bodyPr wrap="none" rtlCol="0" anchor="t"/>
          <a:lstStyle/>
          <a:p>
            <a:pPr algn="l" indent="0" marL="0">
              <a:lnSpc>
                <a:spcPts val="2784"/>
              </a:lnSpc>
              <a:buNone/>
            </a:pPr>
            <a:r>
              <a:rPr lang="en-US" sz="1740" dirty="0">
                <a:solidFill>
                  <a:srgbClr val="D6E5EF"/>
                </a:solidFill>
                <a:latin typeface="Source Sans Pro" pitchFamily="34" charset="0"/>
                <a:ea typeface="Source Sans Pro" pitchFamily="34" charset="-122"/>
                <a:cs typeface="Source Sans Pro" pitchFamily="34" charset="-120"/>
              </a:rPr>
              <a:t>Check rates across different currency converters for the best deals.</a:t>
            </a:r>
            <a:endParaRPr lang="en-US" sz="1740" dirty="0"/>
          </a:p>
        </p:txBody>
      </p:sp>
      <p:pic>
        <p:nvPicPr>
          <p:cNvPr id="9" name="Image 2" descr="preencoded.png">    </p:cNvPr>
          <p:cNvPicPr>
            <a:picLocks noChangeAspect="1"/>
          </p:cNvPicPr>
          <p:nvPr/>
        </p:nvPicPr>
        <p:blipFill>
          <a:blip r:embed="rId3"/>
          <a:stretch>
            <a:fillRect/>
          </a:stretch>
        </p:blipFill>
        <p:spPr>
          <a:xfrm>
            <a:off x="828556" y="4087773"/>
            <a:ext cx="1104781" cy="1767721"/>
          </a:xfrm>
          <a:prstGeom prst="rect">
            <a:avLst/>
          </a:prstGeom>
        </p:spPr>
      </p:pic>
      <p:sp>
        <p:nvSpPr>
          <p:cNvPr id="10" name="Text 5"/>
          <p:cNvSpPr/>
          <p:nvPr/>
        </p:nvSpPr>
        <p:spPr>
          <a:xfrm>
            <a:off x="2264688" y="4308634"/>
            <a:ext cx="2762131" cy="345281"/>
          </a:xfrm>
          <a:prstGeom prst="rect">
            <a:avLst/>
          </a:prstGeom>
          <a:noFill/>
          <a:ln/>
        </p:spPr>
        <p:txBody>
          <a:bodyPr wrap="none" rtlCol="0" anchor="t"/>
          <a:lstStyle/>
          <a:p>
            <a:pPr algn="l" indent="0" marL="0">
              <a:lnSpc>
                <a:spcPts val="2719"/>
              </a:lnSpc>
              <a:buNone/>
            </a:pPr>
            <a:r>
              <a:rPr lang="en-US" sz="2175" dirty="0">
                <a:solidFill>
                  <a:srgbClr val="6EB9FC"/>
                </a:solidFill>
                <a:latin typeface="Lora" pitchFamily="34" charset="0"/>
                <a:ea typeface="Lora" pitchFamily="34" charset="-122"/>
                <a:cs typeface="Lora" pitchFamily="34" charset="-120"/>
              </a:rPr>
              <a:t>Avoid Hidden Fees</a:t>
            </a:r>
            <a:endParaRPr lang="en-US" sz="2175" dirty="0"/>
          </a:p>
        </p:txBody>
      </p:sp>
      <p:sp>
        <p:nvSpPr>
          <p:cNvPr id="11" name="Text 6"/>
          <p:cNvSpPr/>
          <p:nvPr/>
        </p:nvSpPr>
        <p:spPr>
          <a:xfrm>
            <a:off x="2264688" y="4786432"/>
            <a:ext cx="7879556" cy="353497"/>
          </a:xfrm>
          <a:prstGeom prst="rect">
            <a:avLst/>
          </a:prstGeom>
          <a:noFill/>
          <a:ln/>
        </p:spPr>
        <p:txBody>
          <a:bodyPr wrap="none" rtlCol="0" anchor="t"/>
          <a:lstStyle/>
          <a:p>
            <a:pPr algn="l" indent="0" marL="0">
              <a:lnSpc>
                <a:spcPts val="2784"/>
              </a:lnSpc>
              <a:buNone/>
            </a:pPr>
            <a:r>
              <a:rPr lang="en-US" sz="1740" dirty="0">
                <a:solidFill>
                  <a:srgbClr val="D6E5EF"/>
                </a:solidFill>
                <a:latin typeface="Source Sans Pro" pitchFamily="34" charset="0"/>
                <a:ea typeface="Source Sans Pro" pitchFamily="34" charset="-122"/>
                <a:cs typeface="Source Sans Pro" pitchFamily="34" charset="-120"/>
              </a:rPr>
              <a:t>Be mindful of extra charges, especially when converting large sums.</a:t>
            </a:r>
            <a:endParaRPr lang="en-US" sz="1740" dirty="0"/>
          </a:p>
        </p:txBody>
      </p:sp>
      <p:pic>
        <p:nvPicPr>
          <p:cNvPr id="12" name="Image 3" descr="preencoded.png">    </p:cNvPr>
          <p:cNvPicPr>
            <a:picLocks noChangeAspect="1"/>
          </p:cNvPicPr>
          <p:nvPr/>
        </p:nvPicPr>
        <p:blipFill>
          <a:blip r:embed="rId4"/>
          <a:stretch>
            <a:fillRect/>
          </a:stretch>
        </p:blipFill>
        <p:spPr>
          <a:xfrm>
            <a:off x="828556" y="5855494"/>
            <a:ext cx="1104781" cy="1767721"/>
          </a:xfrm>
          <a:prstGeom prst="rect">
            <a:avLst/>
          </a:prstGeom>
        </p:spPr>
      </p:pic>
      <p:sp>
        <p:nvSpPr>
          <p:cNvPr id="13" name="Text 7"/>
          <p:cNvSpPr/>
          <p:nvPr/>
        </p:nvSpPr>
        <p:spPr>
          <a:xfrm>
            <a:off x="2264688" y="6076355"/>
            <a:ext cx="2762131" cy="345281"/>
          </a:xfrm>
          <a:prstGeom prst="rect">
            <a:avLst/>
          </a:prstGeom>
          <a:noFill/>
          <a:ln/>
        </p:spPr>
        <p:txBody>
          <a:bodyPr wrap="none" rtlCol="0" anchor="t"/>
          <a:lstStyle/>
          <a:p>
            <a:pPr algn="l" indent="0" marL="0">
              <a:lnSpc>
                <a:spcPts val="2719"/>
              </a:lnSpc>
              <a:buNone/>
            </a:pPr>
            <a:r>
              <a:rPr lang="en-US" sz="2175" dirty="0">
                <a:solidFill>
                  <a:srgbClr val="6EB9FC"/>
                </a:solidFill>
                <a:latin typeface="Lora" pitchFamily="34" charset="0"/>
                <a:ea typeface="Lora" pitchFamily="34" charset="-122"/>
                <a:cs typeface="Lora" pitchFamily="34" charset="-120"/>
              </a:rPr>
              <a:t>Stay Informed</a:t>
            </a:r>
            <a:endParaRPr lang="en-US" sz="2175" dirty="0"/>
          </a:p>
        </p:txBody>
      </p:sp>
      <p:sp>
        <p:nvSpPr>
          <p:cNvPr id="14" name="Text 8"/>
          <p:cNvSpPr/>
          <p:nvPr/>
        </p:nvSpPr>
        <p:spPr>
          <a:xfrm>
            <a:off x="2264688" y="6554153"/>
            <a:ext cx="7879556" cy="353497"/>
          </a:xfrm>
          <a:prstGeom prst="rect">
            <a:avLst/>
          </a:prstGeom>
          <a:noFill/>
          <a:ln/>
        </p:spPr>
        <p:txBody>
          <a:bodyPr wrap="none" rtlCol="0" anchor="t"/>
          <a:lstStyle/>
          <a:p>
            <a:pPr algn="l" indent="0" marL="0">
              <a:lnSpc>
                <a:spcPts val="2784"/>
              </a:lnSpc>
              <a:buNone/>
            </a:pPr>
            <a:r>
              <a:rPr lang="en-US" sz="1740" dirty="0">
                <a:solidFill>
                  <a:srgbClr val="D6E5EF"/>
                </a:solidFill>
                <a:latin typeface="Source Sans Pro" pitchFamily="34" charset="0"/>
                <a:ea typeface="Source Sans Pro" pitchFamily="34" charset="-122"/>
                <a:cs typeface="Source Sans Pro" pitchFamily="34" charset="-120"/>
              </a:rPr>
              <a:t>Keep track of global economic news to anticipate currency fluctuations.</a:t>
            </a:r>
            <a:endParaRPr lang="en-US" sz="1740" dirty="0"/>
          </a:p>
        </p:txBody>
      </p:sp>
      <p:pic>
        <p:nvPicPr>
          <p:cNvPr id="15"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5" name="Text 2"/>
          <p:cNvSpPr/>
          <p:nvPr/>
        </p:nvSpPr>
        <p:spPr>
          <a:xfrm>
            <a:off x="6319599" y="2542937"/>
            <a:ext cx="7477601" cy="1388745"/>
          </a:xfrm>
          <a:prstGeom prst="rect">
            <a:avLst/>
          </a:prstGeom>
          <a:noFill/>
          <a:ln/>
        </p:spPr>
        <p:txBody>
          <a:bodyPr wrap="square" rtlCol="0" anchor="t"/>
          <a:lstStyle/>
          <a:p>
            <a:pPr indent="0" marL="0">
              <a:lnSpc>
                <a:spcPts val="5468"/>
              </a:lnSpc>
              <a:buNone/>
            </a:pPr>
            <a:r>
              <a:rPr lang="en-US" sz="4374" dirty="0">
                <a:solidFill>
                  <a:srgbClr val="6EB9FC"/>
                </a:solidFill>
                <a:latin typeface="Lora" pitchFamily="34" charset="0"/>
                <a:ea typeface="Lora" pitchFamily="34" charset="-122"/>
                <a:cs typeface="Lora" pitchFamily="34" charset="-120"/>
              </a:rPr>
              <a:t>Conclusion and Key Takeaways</a:t>
            </a:r>
            <a:endParaRPr lang="en-US" sz="4374" dirty="0"/>
          </a:p>
        </p:txBody>
      </p:sp>
      <p:sp>
        <p:nvSpPr>
          <p:cNvPr id="6" name="Text 3"/>
          <p:cNvSpPr/>
          <p:nvPr/>
        </p:nvSpPr>
        <p:spPr>
          <a:xfrm>
            <a:off x="6319599" y="4264938"/>
            <a:ext cx="7477601" cy="1421606"/>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Understanding currency converters is essential for anyone engaging in international financial activities. By knowing how they work, their benefits, risks, and effective usage, individuals and businesses can make informed decisions when dealing with different currencies.</a:t>
            </a:r>
            <a:endParaRPr lang="en-US" sz="1750" dirty="0"/>
          </a:p>
        </p:txBody>
      </p:sp>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2024-04-01T07:49:36Z</dcterms:created>
  <dcterms:modified xsi:type="dcterms:W3CDTF">2024-04-01T07:49:36Z</dcterms:modified>
</cp:coreProperties>
</file>