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EB1B-C68E-4EE9-960C-01AD60B6C9C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2539-E280-4620-9C66-6F1FB2349B7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EB1B-C68E-4EE9-960C-01AD60B6C9C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2539-E280-4620-9C66-6F1FB2349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EB1B-C68E-4EE9-960C-01AD60B6C9C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2539-E280-4620-9C66-6F1FB2349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EB1B-C68E-4EE9-960C-01AD60B6C9C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2539-E280-4620-9C66-6F1FB2349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EB1B-C68E-4EE9-960C-01AD60B6C9C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2539-E280-4620-9C66-6F1FB2349B7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EB1B-C68E-4EE9-960C-01AD60B6C9C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2539-E280-4620-9C66-6F1FB2349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EB1B-C68E-4EE9-960C-01AD60B6C9C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2539-E280-4620-9C66-6F1FB2349B7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EB1B-C68E-4EE9-960C-01AD60B6C9C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2539-E280-4620-9C66-6F1FB2349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EB1B-C68E-4EE9-960C-01AD60B6C9C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2539-E280-4620-9C66-6F1FB2349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EB1B-C68E-4EE9-960C-01AD60B6C9C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2539-E280-4620-9C66-6F1FB2349B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EB1B-C68E-4EE9-960C-01AD60B6C9C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2539-E280-4620-9C66-6F1FB2349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92BEB1B-C68E-4EE9-960C-01AD60B6C9C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CD2539-E280-4620-9C66-6F1FB2349B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/>
              <a:t>Business Opportunities in Hyderabad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Manoj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Ragala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16/11/2020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8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let’s look at how the </a:t>
            </a:r>
            <a:r>
              <a:rPr lang="en-US" sz="2000" dirty="0" err="1" smtClean="0"/>
              <a:t>neighbourhoods</a:t>
            </a:r>
            <a:r>
              <a:rPr lang="en-US" sz="2000" dirty="0" smtClean="0"/>
              <a:t> within each cluster and major venue contributors per cluster.</a:t>
            </a:r>
          </a:p>
          <a:p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6902686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24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1661577"/>
            <a:ext cx="5838825" cy="455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23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3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8550" y="1752600"/>
            <a:ext cx="6029037" cy="42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53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905000"/>
            <a:ext cx="6293059" cy="393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11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5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828800"/>
            <a:ext cx="64460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09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Let’s look at how </a:t>
            </a:r>
            <a:r>
              <a:rPr lang="en-US" sz="2000" dirty="0" err="1" smtClean="0"/>
              <a:t>neighbourhoods</a:t>
            </a:r>
            <a:r>
              <a:rPr lang="en-US" sz="2000" dirty="0" smtClean="0"/>
              <a:t> were clustered geographically.</a:t>
            </a:r>
          </a:p>
          <a:p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16" y="2057400"/>
            <a:ext cx="6916766" cy="4575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82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sz="2000" dirty="0" smtClean="0">
                <a:latin typeface="Calibri" pitchFamily="34" charset="0"/>
              </a:rPr>
              <a:t>There is a pattern in how the clusters were grouped, the clusters have spread from center to outside of the city in a layered fashion. </a:t>
            </a:r>
          </a:p>
          <a:p>
            <a:pPr marL="457200" indent="-457200">
              <a:buAutoNum type="arabicParenR"/>
            </a:pPr>
            <a:r>
              <a:rPr lang="en-US" sz="2000" dirty="0" smtClean="0">
                <a:latin typeface="Calibri" pitchFamily="34" charset="0"/>
              </a:rPr>
              <a:t>It’s interesting to see that </a:t>
            </a:r>
            <a:r>
              <a:rPr lang="en-US" sz="2000" dirty="0" err="1" smtClean="0">
                <a:latin typeface="Calibri" pitchFamily="34" charset="0"/>
              </a:rPr>
              <a:t>neighbourhoods</a:t>
            </a:r>
            <a:r>
              <a:rPr lang="en-US" sz="2000" dirty="0" smtClean="0">
                <a:latin typeface="Calibri" pitchFamily="34" charset="0"/>
              </a:rPr>
              <a:t> of Old city away from City central were grouped into a cluster also </a:t>
            </a:r>
            <a:r>
              <a:rPr lang="en-US" sz="2000" dirty="0" err="1" smtClean="0">
                <a:latin typeface="Calibri" pitchFamily="34" charset="0"/>
              </a:rPr>
              <a:t>neighbourhoods</a:t>
            </a:r>
            <a:r>
              <a:rPr lang="en-US" sz="2000" dirty="0" smtClean="0">
                <a:latin typeface="Calibri" pitchFamily="34" charset="0"/>
              </a:rPr>
              <a:t> away from the center were grouped into a cluster.</a:t>
            </a:r>
          </a:p>
          <a:p>
            <a:pPr marL="457200" indent="-457200">
              <a:buAutoNum type="arabicParenR"/>
            </a:pPr>
            <a:r>
              <a:rPr lang="en-US" sz="2000" dirty="0" smtClean="0">
                <a:latin typeface="Calibri" pitchFamily="34" charset="0"/>
              </a:rPr>
              <a:t>Though geographically near, </a:t>
            </a:r>
            <a:r>
              <a:rPr lang="en-US" sz="2000" dirty="0" err="1" smtClean="0">
                <a:latin typeface="Calibri" pitchFamily="34" charset="0"/>
              </a:rPr>
              <a:t>neighbourhoods</a:t>
            </a:r>
            <a:r>
              <a:rPr lang="en-US" sz="2000" dirty="0" smtClean="0">
                <a:latin typeface="Calibri" pitchFamily="34" charset="0"/>
              </a:rPr>
              <a:t> got clustered depending on the kind of venues they have.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9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</a:rPr>
              <a:t>1.) After doing the analysis its evident that Hyderabad has high density of food related venues, they are everywhere.</a:t>
            </a:r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</a:rPr>
              <a:t>2.) For someone who wants to start a food related business it would be great for them to open their restaurant in above mentioned cluster 3 </a:t>
            </a:r>
            <a:r>
              <a:rPr lang="en-US" sz="2000" dirty="0" err="1" smtClean="0">
                <a:latin typeface="Calibri" pitchFamily="34" charset="0"/>
              </a:rPr>
              <a:t>neighbourhoods</a:t>
            </a:r>
            <a:r>
              <a:rPr lang="en-US" sz="2000" dirty="0" smtClean="0">
                <a:latin typeface="Calibri" pitchFamily="34" charset="0"/>
              </a:rPr>
              <a:t> like </a:t>
            </a:r>
            <a:r>
              <a:rPr lang="en-US" sz="2000" dirty="0" err="1" smtClean="0">
                <a:latin typeface="Calibri" pitchFamily="34" charset="0"/>
              </a:rPr>
              <a:t>Gachibowli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Hitech</a:t>
            </a:r>
            <a:r>
              <a:rPr lang="en-US" sz="2000" dirty="0" smtClean="0">
                <a:latin typeface="Calibri" pitchFamily="34" charset="0"/>
              </a:rPr>
              <a:t> City, Jubilee hills, Film </a:t>
            </a:r>
            <a:r>
              <a:rPr lang="en-US" sz="2000" dirty="0" err="1" smtClean="0">
                <a:latin typeface="Calibri" pitchFamily="34" charset="0"/>
              </a:rPr>
              <a:t>nagar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</a:rPr>
              <a:t>3.) For others who are quite not sure, they can start a Hotel in Cluster 3 or Cluster 4 </a:t>
            </a:r>
            <a:r>
              <a:rPr lang="en-US" sz="2000" dirty="0" err="1" smtClean="0">
                <a:latin typeface="Calibri" pitchFamily="34" charset="0"/>
              </a:rPr>
              <a:t>neighbourhoods</a:t>
            </a:r>
            <a:r>
              <a:rPr lang="en-US" sz="2000" dirty="0" smtClean="0">
                <a:latin typeface="Calibri" pitchFamily="34" charset="0"/>
              </a:rPr>
              <a:t>, or they can even start restaurants in places where they are scarce like in cluster 5 </a:t>
            </a:r>
            <a:r>
              <a:rPr lang="en-US" sz="2000" dirty="0" err="1" smtClean="0">
                <a:latin typeface="Calibri" pitchFamily="34" charset="0"/>
              </a:rPr>
              <a:t>neighbourhoods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</a:rPr>
              <a:t>Since the food related venues are ubiquitous, it’s better to think about other businesses like super markets, theatres, small scale markets </a:t>
            </a:r>
            <a:r>
              <a:rPr lang="en-US" sz="2000" dirty="0" err="1" smtClean="0">
                <a:latin typeface="Calibri" pitchFamily="34" charset="0"/>
              </a:rPr>
              <a:t>etc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</a:rPr>
              <a:t>We can extend this analysis by getting the population data per </a:t>
            </a:r>
            <a:r>
              <a:rPr lang="en-US" sz="2000" dirty="0" err="1" smtClean="0">
                <a:latin typeface="Calibri" pitchFamily="34" charset="0"/>
              </a:rPr>
              <a:t>neighbourhood</a:t>
            </a:r>
            <a:r>
              <a:rPr lang="en-US" sz="2000" dirty="0" smtClean="0">
                <a:latin typeface="Calibri" pitchFamily="34" charset="0"/>
              </a:rPr>
              <a:t> and do further analysis to understand the customer base for each kind of business. </a:t>
            </a:r>
          </a:p>
          <a:p>
            <a:r>
              <a:rPr lang="en-US" sz="2000" dirty="0" smtClean="0">
                <a:latin typeface="Calibri" pitchFamily="34" charset="0"/>
              </a:rPr>
              <a:t>We can combine most trending venues data with the population data to understand what makes a successful business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1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Utilizing the Location based and venue related data for Hyderabad city, Perform an analysis to find and report different business opportunities location wise in Hyderabad.</a:t>
            </a:r>
          </a:p>
          <a:p>
            <a:r>
              <a:rPr lang="en-US" sz="2000" dirty="0" smtClean="0"/>
              <a:t>One can make use of this analysis to get insights and ideas about where to start the business within Hyderabad.</a:t>
            </a:r>
          </a:p>
          <a:p>
            <a:r>
              <a:rPr lang="en-US" sz="2000" dirty="0"/>
              <a:t>H</a:t>
            </a:r>
            <a:r>
              <a:rPr lang="en-US" sz="2000" dirty="0" smtClean="0"/>
              <a:t>elps the people to make better decisions about their business faster.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629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Collection and </a:t>
            </a:r>
            <a:r>
              <a:rPr lang="en-US" dirty="0" err="1" smtClean="0"/>
              <a:t>Curation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alibri" pitchFamily="34" charset="0"/>
              </a:rPr>
              <a:t>Create a Dataset having 2 columns </a:t>
            </a:r>
            <a:r>
              <a:rPr lang="en-US" sz="1800" dirty="0" err="1" smtClean="0">
                <a:latin typeface="Calibri" pitchFamily="34" charset="0"/>
              </a:rPr>
              <a:t>Neighbourhood</a:t>
            </a:r>
            <a:r>
              <a:rPr lang="en-US" sz="1800" dirty="0" smtClean="0">
                <a:latin typeface="Calibri" pitchFamily="34" charset="0"/>
              </a:rPr>
              <a:t> and section of the city.</a:t>
            </a:r>
          </a:p>
          <a:p>
            <a:r>
              <a:rPr lang="en-US" sz="1800" dirty="0" smtClean="0">
                <a:latin typeface="Calibri" pitchFamily="34" charset="0"/>
              </a:rPr>
              <a:t>Using </a:t>
            </a:r>
            <a:r>
              <a:rPr lang="en-US" sz="1800" dirty="0" err="1" smtClean="0">
                <a:latin typeface="Calibri" pitchFamily="34" charset="0"/>
              </a:rPr>
              <a:t>geopy</a:t>
            </a:r>
            <a:r>
              <a:rPr lang="en-US" sz="1800" dirty="0" smtClean="0">
                <a:latin typeface="Calibri" pitchFamily="34" charset="0"/>
              </a:rPr>
              <a:t> library fetch the latitudes and longitudes of different </a:t>
            </a:r>
            <a:r>
              <a:rPr lang="en-US" sz="1800" dirty="0" err="1" smtClean="0">
                <a:latin typeface="Calibri" pitchFamily="34" charset="0"/>
              </a:rPr>
              <a:t>neighbourhoods</a:t>
            </a:r>
            <a:r>
              <a:rPr lang="en-US" sz="1800" dirty="0" smtClean="0">
                <a:latin typeface="Calibri" pitchFamily="34" charset="0"/>
              </a:rPr>
              <a:t>.</a:t>
            </a:r>
          </a:p>
          <a:p>
            <a:r>
              <a:rPr lang="en-US" sz="1800" dirty="0" smtClean="0">
                <a:latin typeface="Calibri" pitchFamily="34" charset="0"/>
              </a:rPr>
              <a:t>Then we can use the Foursquare API to get the different venue details around each location.</a:t>
            </a:r>
          </a:p>
          <a:p>
            <a:r>
              <a:rPr lang="en-US" sz="1800" dirty="0" smtClean="0">
                <a:latin typeface="Calibri" pitchFamily="34" charset="0"/>
              </a:rPr>
              <a:t>The dataset has  3625 rows and 11 columns.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55" y="3404616"/>
            <a:ext cx="6463145" cy="284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7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Latitude and Longitude distributions of </a:t>
            </a:r>
            <a:r>
              <a:rPr lang="en-US" sz="2000" dirty="0" err="1" smtClean="0"/>
              <a:t>neighbourhoods</a:t>
            </a:r>
            <a:r>
              <a:rPr lang="en-US" sz="2000" dirty="0" smtClean="0"/>
              <a:t> in Hyderabad.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725170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83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Calibri" pitchFamily="34" charset="0"/>
              </a:rPr>
              <a:t>Distributions of </a:t>
            </a:r>
            <a:r>
              <a:rPr lang="en-US" sz="3600" dirty="0" err="1">
                <a:latin typeface="Calibri" pitchFamily="34" charset="0"/>
              </a:rPr>
              <a:t>neighbourhoods</a:t>
            </a:r>
            <a:r>
              <a:rPr lang="en-US" sz="3600" dirty="0">
                <a:latin typeface="Calibri" pitchFamily="34" charset="0"/>
              </a:rPr>
              <a:t> across the city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96" y="1143000"/>
            <a:ext cx="6680404" cy="516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54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itchFamily="34" charset="0"/>
              </a:rPr>
              <a:t>Distribution of venues spread across the city.</a:t>
            </a:r>
            <a:r>
              <a:rPr lang="en-US" sz="2000" dirty="0">
                <a:latin typeface="Calibri" pitchFamily="34" charset="0"/>
              </a:rPr>
              <a:t/>
            </a:r>
            <a:br>
              <a:rPr lang="en-US" sz="2000" dirty="0">
                <a:latin typeface="Calibri" pitchFamily="34" charset="0"/>
              </a:rPr>
            </a:br>
            <a:endParaRPr lang="en-US" sz="2000" dirty="0"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163330" cy="466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32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chemeClr val="tx1"/>
                </a:solidFill>
                <a:latin typeface="Calibri" pitchFamily="34" charset="0"/>
              </a:rPr>
              <a:t>There are around 180 different venue categories, Lets look at how they are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spread across the city.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2"/>
            <a:ext cx="8229600" cy="50593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>
                <a:latin typeface="Calibri" pitchFamily="34" charset="0"/>
              </a:rPr>
              <a:t>Insight you can get from this 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is that there are more number </a:t>
            </a:r>
          </a:p>
          <a:p>
            <a:pPr marL="0" indent="0">
              <a:buNone/>
            </a:pPr>
            <a:r>
              <a:rPr lang="en-US" sz="1800" dirty="0" smtClean="0">
                <a:latin typeface="Calibri" pitchFamily="34" charset="0"/>
              </a:rPr>
              <a:t> of Indian Restaurants.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1"/>
            <a:ext cx="8229600" cy="267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28" y="3581400"/>
            <a:ext cx="144087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63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standardize the dataset and create an elbow plot to get an idea about number of clusters we can create.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From this figure we can confidently create 4 to 5 clusters.</a:t>
            </a: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4936"/>
            <a:ext cx="7767524" cy="29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24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Cluster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Applying </a:t>
            </a:r>
            <a:r>
              <a:rPr lang="en-US" sz="2000" dirty="0" err="1" smtClean="0"/>
              <a:t>Kmeans</a:t>
            </a:r>
            <a:r>
              <a:rPr lang="en-US" sz="2000" dirty="0" smtClean="0"/>
              <a:t> Clustering on the dataset will create 5 clusters of the </a:t>
            </a:r>
            <a:r>
              <a:rPr lang="en-US" sz="2000" dirty="0" err="1" smtClean="0"/>
              <a:t>neighbourhoods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sing PCA algorithm we can reduce the dimensionality of the dataset.</a:t>
            </a:r>
          </a:p>
          <a:p>
            <a:r>
              <a:rPr lang="en-US" sz="2000" dirty="0" smtClean="0"/>
              <a:t>lets create 3 principal components and visualize these clusters.</a:t>
            </a:r>
          </a:p>
          <a:p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6578982" cy="2882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358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192</TotalTime>
  <Words>550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Business Opportunities in Hyderabad</vt:lpstr>
      <vt:lpstr>Introduction</vt:lpstr>
      <vt:lpstr>Data Collection and Curation</vt:lpstr>
      <vt:lpstr>Exploratory data Analysis</vt:lpstr>
      <vt:lpstr>Distributions of neighbourhoods across the city </vt:lpstr>
      <vt:lpstr>Distribution of venues spread across the city. </vt:lpstr>
      <vt:lpstr>There are around 180 different venue categories, Lets look at how they are spread across the city. </vt:lpstr>
      <vt:lpstr>Clustering</vt:lpstr>
      <vt:lpstr>3D Cluster Plot</vt:lpstr>
      <vt:lpstr>Cluster 1</vt:lpstr>
      <vt:lpstr>Cluster 2</vt:lpstr>
      <vt:lpstr>Cluster 3</vt:lpstr>
      <vt:lpstr>Cluster 4</vt:lpstr>
      <vt:lpstr>Cluster 5</vt:lpstr>
      <vt:lpstr>Cluster Map</vt:lpstr>
      <vt:lpstr>Conclusions</vt:lpstr>
      <vt:lpstr>Insights</vt:lpstr>
      <vt:lpstr>Future Directions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Opportunities in Hyderabad</dc:title>
  <dc:creator>kavya nannapaneni</dc:creator>
  <cp:lastModifiedBy>kavya nannapaneni</cp:lastModifiedBy>
  <cp:revision>8</cp:revision>
  <dcterms:created xsi:type="dcterms:W3CDTF">2020-11-17T06:25:20Z</dcterms:created>
  <dcterms:modified xsi:type="dcterms:W3CDTF">2020-11-17T09:37:25Z</dcterms:modified>
</cp:coreProperties>
</file>