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12" r:id="rId1"/>
  </p:sldMasterIdLst>
  <p:sldIdLst>
    <p:sldId id="256" r:id="rId2"/>
    <p:sldId id="257" r:id="rId3"/>
    <p:sldId id="258" r:id="rId4"/>
    <p:sldId id="259" r:id="rId5"/>
    <p:sldId id="260" r:id="rId6"/>
    <p:sldId id="271" r:id="rId7"/>
    <p:sldId id="261" r:id="rId8"/>
    <p:sldId id="262" r:id="rId9"/>
    <p:sldId id="263" r:id="rId10"/>
    <p:sldId id="272" r:id="rId11"/>
    <p:sldId id="264" r:id="rId12"/>
    <p:sldId id="266" r:id="rId13"/>
    <p:sldId id="267" r:id="rId14"/>
    <p:sldId id="269" r:id="rId15"/>
    <p:sldId id="268" r:id="rId16"/>
    <p:sldId id="265" r:id="rId17"/>
    <p:sldId id="273" r:id="rId18"/>
    <p:sldId id="274" r:id="rId19"/>
    <p:sldId id="270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78ABE3C1-DBE1-495D-B57B-2849774B866A}" type="datetimeFigureOut">
              <a:rPr lang="en-US" smtClean="0"/>
              <a:t>6/10/2023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0075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6/10/2023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20658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6/10/2023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39542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6/10/2023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707381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6/10/2023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40455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6/10/2023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97619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6/10/2023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239939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smtClean="0"/>
              <a:t>6/10/2023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1753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8E61D-D431-422C-9764-11DAFE33AB63}" type="datetimeFigureOut">
              <a:rPr lang="en-US" smtClean="0"/>
              <a:t>6/10/2023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5384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smtClean="0"/>
              <a:t>6/10/2023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74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smtClean="0"/>
              <a:t>6/10/2023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993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/>
              <a:t>6/10/2023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114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smtClean="0"/>
              <a:t>6/10/2023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24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t>6/10/2023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798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t>6/10/2023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848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smtClean="0"/>
              <a:t>6/10/2023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119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smtClean="0"/>
              <a:t>6/10/2023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227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D6E9DEC-419B-4CC5-A080-3B06BD5A8291}" type="datetimeFigureOut">
              <a:rPr lang="en-US" smtClean="0"/>
              <a:t>6/10/2023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3428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3" r:id="rId1"/>
    <p:sldLayoutId id="2147483814" r:id="rId2"/>
    <p:sldLayoutId id="2147483815" r:id="rId3"/>
    <p:sldLayoutId id="2147483816" r:id="rId4"/>
    <p:sldLayoutId id="2147483817" r:id="rId5"/>
    <p:sldLayoutId id="2147483818" r:id="rId6"/>
    <p:sldLayoutId id="2147483819" r:id="rId7"/>
    <p:sldLayoutId id="2147483820" r:id="rId8"/>
    <p:sldLayoutId id="2147483821" r:id="rId9"/>
    <p:sldLayoutId id="2147483822" r:id="rId10"/>
    <p:sldLayoutId id="2147483823" r:id="rId11"/>
    <p:sldLayoutId id="2147483824" r:id="rId12"/>
    <p:sldLayoutId id="2147483825" r:id="rId13"/>
    <p:sldLayoutId id="2147483826" r:id="rId14"/>
    <p:sldLayoutId id="2147483827" r:id="rId15"/>
    <p:sldLayoutId id="2147483828" r:id="rId16"/>
    <p:sldLayoutId id="214748382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8955" y="800100"/>
            <a:ext cx="8825658" cy="649881"/>
          </a:xfrm>
        </p:spPr>
        <p:txBody>
          <a:bodyPr>
            <a:normAutofit fontScale="90000"/>
          </a:bodyPr>
          <a:lstStyle/>
          <a:p>
            <a:pPr algn="ctr"/>
            <a:r>
              <a:rPr lang="en-IN" sz="4000" b="1" cap="none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Loan Defaulter Prediction</a:t>
            </a:r>
            <a:endParaRPr lang="en-IN" sz="4000" b="1" cap="none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Name – Manoj raj s</a:t>
            </a:r>
          </a:p>
          <a:p>
            <a:r>
              <a:rPr lang="en-IN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Upgrad Data science AI/ML – March 2023 Batch</a:t>
            </a:r>
            <a:endParaRPr lang="en-IN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50749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41082"/>
          </a:xfrm>
        </p:spPr>
        <p:txBody>
          <a:bodyPr/>
          <a:lstStyle/>
          <a:p>
            <a:r>
              <a:rPr lang="en-IN" dirty="0"/>
              <a:t>B</a:t>
            </a:r>
            <a:r>
              <a:rPr lang="en-IN" dirty="0" smtClean="0"/>
              <a:t>ivariate Analysis</a:t>
            </a: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600" y="1382771"/>
            <a:ext cx="5270499" cy="487832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600" y="6261100"/>
            <a:ext cx="5270499" cy="354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566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901" y="406401"/>
            <a:ext cx="4749799" cy="889000"/>
          </a:xfrm>
        </p:spPr>
        <p:txBody>
          <a:bodyPr/>
          <a:lstStyle/>
          <a:p>
            <a:r>
              <a:rPr lang="en-GB" dirty="0" smtClean="0"/>
              <a:t>Multivariate Analysis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3200" y="1295401"/>
            <a:ext cx="8305800" cy="50768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3200" y="6372274"/>
            <a:ext cx="8305800" cy="384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519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901" y="406401"/>
            <a:ext cx="4749799" cy="889000"/>
          </a:xfrm>
        </p:spPr>
        <p:txBody>
          <a:bodyPr/>
          <a:lstStyle/>
          <a:p>
            <a:r>
              <a:rPr lang="en-GB" dirty="0" smtClean="0"/>
              <a:t>Multivariate Analysis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262" y="1295401"/>
            <a:ext cx="8783276" cy="5270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5978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901" y="406401"/>
            <a:ext cx="4749799" cy="889000"/>
          </a:xfrm>
        </p:spPr>
        <p:txBody>
          <a:bodyPr/>
          <a:lstStyle/>
          <a:p>
            <a:r>
              <a:rPr lang="en-GB" dirty="0" smtClean="0"/>
              <a:t>Multivariate Analysis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1100" y="1295401"/>
            <a:ext cx="6972300" cy="5422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2521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901" y="406401"/>
            <a:ext cx="4749799" cy="889000"/>
          </a:xfrm>
        </p:spPr>
        <p:txBody>
          <a:bodyPr/>
          <a:lstStyle/>
          <a:p>
            <a:r>
              <a:rPr lang="en-GB" dirty="0" smtClean="0"/>
              <a:t>Multivariate Analysis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700" y="1295400"/>
            <a:ext cx="7124700" cy="5308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8885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901" y="406401"/>
            <a:ext cx="4749799" cy="889000"/>
          </a:xfrm>
        </p:spPr>
        <p:txBody>
          <a:bodyPr/>
          <a:lstStyle/>
          <a:p>
            <a:r>
              <a:rPr lang="en-GB" dirty="0" smtClean="0"/>
              <a:t>Multivariate Analysis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8200" y="1295401"/>
            <a:ext cx="7988300" cy="5372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9824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901" y="406401"/>
            <a:ext cx="4749799" cy="889000"/>
          </a:xfrm>
        </p:spPr>
        <p:txBody>
          <a:bodyPr/>
          <a:lstStyle/>
          <a:p>
            <a:r>
              <a:rPr lang="en-GB" dirty="0" smtClean="0"/>
              <a:t>Multivariate Analysis</a:t>
            </a: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300" y="1295401"/>
            <a:ext cx="7556500" cy="5245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6410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901" y="406401"/>
            <a:ext cx="4749799" cy="889000"/>
          </a:xfrm>
        </p:spPr>
        <p:txBody>
          <a:bodyPr/>
          <a:lstStyle/>
          <a:p>
            <a:r>
              <a:rPr lang="en-GB" dirty="0" smtClean="0"/>
              <a:t>Multivariate Analysis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6600" y="1295401"/>
            <a:ext cx="8039100" cy="5092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6166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901" y="406401"/>
            <a:ext cx="4749799" cy="889000"/>
          </a:xfrm>
        </p:spPr>
        <p:txBody>
          <a:bodyPr/>
          <a:lstStyle/>
          <a:p>
            <a:r>
              <a:rPr lang="en-GB" dirty="0" smtClean="0"/>
              <a:t>Multivariate Analysis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300" y="1295401"/>
            <a:ext cx="6603999" cy="514808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300" y="6443483"/>
            <a:ext cx="6603999" cy="263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5759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5" cy="927100"/>
          </a:xfrm>
        </p:spPr>
        <p:txBody>
          <a:bodyPr/>
          <a:lstStyle/>
          <a:p>
            <a:r>
              <a:rPr lang="en-GB" dirty="0" smtClean="0"/>
              <a:t>Conclusion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536701"/>
            <a:ext cx="10131425" cy="4254499"/>
          </a:xfrm>
        </p:spPr>
        <p:txBody>
          <a:bodyPr anchor="t"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GB" dirty="0" smtClean="0"/>
              <a:t>Prioritize </a:t>
            </a:r>
            <a:r>
              <a:rPr lang="en-GB" dirty="0"/>
              <a:t>high grade </a:t>
            </a:r>
            <a:r>
              <a:rPr lang="en-GB" dirty="0" smtClean="0"/>
              <a:t>loans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Scrutinize </a:t>
            </a:r>
            <a:r>
              <a:rPr lang="en-IN" dirty="0" smtClean="0"/>
              <a:t>purpose of loan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Offer reduced repayment terms such as 48 months </a:t>
            </a:r>
            <a:r>
              <a:rPr lang="en-GB" dirty="0" smtClean="0"/>
              <a:t>etc.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 Ensure verification is complete for all loans </a:t>
            </a:r>
            <a:r>
              <a:rPr lang="en-GB" dirty="0" smtClean="0"/>
              <a:t>disbursed</a:t>
            </a:r>
            <a:endParaRPr lang="en-GB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Engage more with employees with experience over 1 year and lesser than 10 to expand the pool by learning about their </a:t>
            </a:r>
            <a:r>
              <a:rPr lang="en-GB" dirty="0" smtClean="0"/>
              <a:t>needs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For seasonal spending, spend additional time reviewing applications that are likely to default based on further </a:t>
            </a:r>
            <a:r>
              <a:rPr lang="en-GB" dirty="0" smtClean="0"/>
              <a:t>analysis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 smtClean="0"/>
              <a:t>Evaluate the reason for loan defaults which are disbursed in the second half of the year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 smtClean="0"/>
              <a:t>Ensure that loans are disbursed only for users with salary greater than </a:t>
            </a:r>
            <a:r>
              <a:rPr lang="en-GB" dirty="0" smtClean="0"/>
              <a:t>60k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 smtClean="0"/>
              <a:t>Ensure loans are disbursed under 18% interest rates for avoiding defaulters irrespective of loan term, </a:t>
            </a:r>
            <a:r>
              <a:rPr lang="en-GB" dirty="0" err="1" smtClean="0"/>
              <a:t>emp_length</a:t>
            </a:r>
            <a:r>
              <a:rPr lang="en-GB" dirty="0" smtClean="0"/>
              <a:t>, verification status &amp; loan purpose (except educational, credit card, moving purpose)</a:t>
            </a:r>
            <a:endParaRPr lang="en-GB" dirty="0" smtClean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60610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Problem Statement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400300"/>
            <a:ext cx="8946541" cy="154939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dirty="0" smtClean="0"/>
          </a:p>
          <a:p>
            <a:r>
              <a:rPr lang="en-IN" dirty="0" smtClean="0"/>
              <a:t>To classify if the borrower will default the loan or no, using the borrower's finance history.</a:t>
            </a:r>
          </a:p>
          <a:p>
            <a:r>
              <a:rPr lang="en-IN" dirty="0" smtClean="0"/>
              <a:t>To come up with the predictor variables which determine the risk of loan approval</a:t>
            </a:r>
          </a:p>
        </p:txBody>
      </p:sp>
    </p:spTree>
    <p:extLst>
      <p:ext uri="{BB962C8B-B14F-4D97-AF65-F5344CB8AC3E}">
        <p14:creationId xmlns:p14="http://schemas.microsoft.com/office/powerpoint/2010/main" val="4218323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79182"/>
          </a:xfrm>
        </p:spPr>
        <p:txBody>
          <a:bodyPr/>
          <a:lstStyle/>
          <a:p>
            <a:r>
              <a:rPr lang="en-IN" dirty="0" smtClean="0"/>
              <a:t>Target Variables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5201" y="1349357"/>
            <a:ext cx="8946541" cy="45404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The Target Variable for this case study is – Loan_status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8387424"/>
              </p:ext>
            </p:extLst>
          </p:nvPr>
        </p:nvGraphicFramePr>
        <p:xfrm>
          <a:off x="773601" y="2047857"/>
          <a:ext cx="10338900" cy="41497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69450">
                  <a:extLst>
                    <a:ext uri="{9D8B030D-6E8A-4147-A177-3AD203B41FA5}">
                      <a16:colId xmlns:a16="http://schemas.microsoft.com/office/drawing/2014/main" val="373615295"/>
                    </a:ext>
                  </a:extLst>
                </a:gridCol>
                <a:gridCol w="5169450">
                  <a:extLst>
                    <a:ext uri="{9D8B030D-6E8A-4147-A177-3AD203B41FA5}">
                      <a16:colId xmlns:a16="http://schemas.microsoft.com/office/drawing/2014/main" val="3648699054"/>
                    </a:ext>
                  </a:extLst>
                </a:gridCol>
              </a:tblGrid>
              <a:tr h="67098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900" baseline="0" dirty="0" smtClean="0"/>
                        <a:t>Target Component</a:t>
                      </a:r>
                      <a:endParaRPr lang="en-IN" sz="19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900" baseline="0" dirty="0" smtClean="0"/>
                        <a:t>Description</a:t>
                      </a:r>
                      <a:endParaRPr lang="en-IN" sz="1900" baseline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6913359"/>
                  </a:ext>
                </a:extLst>
              </a:tr>
              <a:tr h="67098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900" baseline="0" dirty="0" smtClean="0"/>
                        <a:t>Fully Paid</a:t>
                      </a:r>
                      <a:endParaRPr lang="en-IN" sz="19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GB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applicant has fully paid the loan (the principal and the interest amount).</a:t>
                      </a:r>
                      <a:endParaRPr lang="en-IN" sz="1900" baseline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3065337"/>
                  </a:ext>
                </a:extLst>
              </a:tr>
              <a:tr h="67098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900" baseline="0" dirty="0" smtClean="0"/>
                        <a:t>Current</a:t>
                      </a:r>
                      <a:endParaRPr lang="en-IN" sz="19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GB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applicant is in the process of paying the instalments, i.e., the tenure of the loan is not yet completed. These candidates are not labelled as ‘defaulted’.</a:t>
                      </a:r>
                      <a:endParaRPr lang="en-IN" sz="1900" baseline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1080904"/>
                  </a:ext>
                </a:extLst>
              </a:tr>
              <a:tr h="161905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900" baseline="0" dirty="0" smtClean="0"/>
                        <a:t>Charged Off</a:t>
                      </a:r>
                      <a:endParaRPr lang="en-IN" sz="19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GB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applicant has not paid the instalments in due time for a long period, i.e., they have </a:t>
                      </a:r>
                      <a:r>
                        <a:rPr lang="en-GB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defaulted</a:t>
                      </a:r>
                      <a:r>
                        <a:rPr lang="en-GB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on the loan.</a:t>
                      </a:r>
                      <a:endParaRPr lang="en-IN" sz="1900" baseline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35479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863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351118"/>
            <a:ext cx="9404723" cy="664882"/>
          </a:xfrm>
        </p:spPr>
        <p:txBody>
          <a:bodyPr/>
          <a:lstStyle/>
          <a:p>
            <a:r>
              <a:rPr lang="en-IN" dirty="0" smtClean="0"/>
              <a:t>Predictor Variables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899" y="1016000"/>
            <a:ext cx="8946541" cy="46168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Below are some of the predictor variables which decide on the applicant’s loan approval.</a:t>
            </a:r>
            <a:endParaRPr lang="en-IN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1704015"/>
              </p:ext>
            </p:extLst>
          </p:nvPr>
        </p:nvGraphicFramePr>
        <p:xfrm>
          <a:off x="760899" y="1469464"/>
          <a:ext cx="10338902" cy="5228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69451">
                  <a:extLst>
                    <a:ext uri="{9D8B030D-6E8A-4147-A177-3AD203B41FA5}">
                      <a16:colId xmlns:a16="http://schemas.microsoft.com/office/drawing/2014/main" val="91727718"/>
                    </a:ext>
                  </a:extLst>
                </a:gridCol>
                <a:gridCol w="5169451">
                  <a:extLst>
                    <a:ext uri="{9D8B030D-6E8A-4147-A177-3AD203B41FA5}">
                      <a16:colId xmlns:a16="http://schemas.microsoft.com/office/drawing/2014/main" val="4215611992"/>
                    </a:ext>
                  </a:extLst>
                </a:gridCol>
              </a:tblGrid>
              <a:tr h="356431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Variables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Description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6223385"/>
                  </a:ext>
                </a:extLst>
              </a:tr>
              <a:tr h="623754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Purpose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A category provided by the borrower for the loan request. 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26763186"/>
                  </a:ext>
                </a:extLst>
              </a:tr>
              <a:tr h="356431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Grade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LC assigned loan grade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8490368"/>
                  </a:ext>
                </a:extLst>
              </a:tr>
              <a:tr h="461314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Term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mtClean="0"/>
                        <a:t>The number of payments on the loan. </a:t>
                      </a:r>
                      <a:endParaRPr lang="en-IN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9207129"/>
                  </a:ext>
                </a:extLst>
              </a:tr>
              <a:tr h="623754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Verification  Status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mtClean="0"/>
                        <a:t>Indicates if income was verified by LC, not verified, or if the income source was verified</a:t>
                      </a:r>
                      <a:endParaRPr lang="en-IN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7238102"/>
                  </a:ext>
                </a:extLst>
              </a:tr>
              <a:tr h="461314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Issue_date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The month &amp; year of</a:t>
                      </a:r>
                      <a:r>
                        <a:rPr lang="en-GB" baseline="0" dirty="0" smtClean="0"/>
                        <a:t> </a:t>
                      </a:r>
                      <a:r>
                        <a:rPr lang="en-GB" baseline="0" smtClean="0"/>
                        <a:t>loan issued</a:t>
                      </a:r>
                      <a:endParaRPr lang="en-IN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5846111"/>
                  </a:ext>
                </a:extLst>
              </a:tr>
              <a:tr h="356431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Loan_status_Num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Boolean</a:t>
                      </a:r>
                      <a:r>
                        <a:rPr lang="en-IN" baseline="0" dirty="0" smtClean="0"/>
                        <a:t> component of Target Variable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5134252"/>
                  </a:ext>
                </a:extLst>
              </a:tr>
              <a:tr h="356431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Emp_length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Employment length in years. 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8639504"/>
                  </a:ext>
                </a:extLst>
              </a:tr>
              <a:tr h="623754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Annual_inc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The self-reported annual income provided by the borrower during registration.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5257156"/>
                  </a:ext>
                </a:extLst>
              </a:tr>
              <a:tr h="461314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Annua_inc_range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Annual_income</a:t>
                      </a:r>
                      <a:r>
                        <a:rPr lang="en-IN" baseline="0" dirty="0" smtClean="0"/>
                        <a:t> ranges b/w Low, Mid, High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3927917"/>
                  </a:ext>
                </a:extLst>
              </a:tr>
              <a:tr h="461314">
                <a:tc>
                  <a:txBody>
                    <a:bodyPr/>
                    <a:lstStyle/>
                    <a:p>
                      <a:pPr algn="ctr"/>
                      <a:r>
                        <a:rPr lang="en-IN" dirty="0" err="1" smtClean="0"/>
                        <a:t>Int_rate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Interest Rate of</a:t>
                      </a:r>
                      <a:r>
                        <a:rPr lang="en-IN" baseline="0" dirty="0" smtClean="0"/>
                        <a:t> the loan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70132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7392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41082"/>
          </a:xfrm>
        </p:spPr>
        <p:txBody>
          <a:bodyPr/>
          <a:lstStyle/>
          <a:p>
            <a:r>
              <a:rPr lang="en-IN" dirty="0" smtClean="0"/>
              <a:t>Univariate Analysis</a:t>
            </a:r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249" y="1433218"/>
            <a:ext cx="4305901" cy="513358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9595" y="6233382"/>
            <a:ext cx="6128205" cy="33342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9595" y="1433217"/>
            <a:ext cx="6128205" cy="4800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718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41082"/>
          </a:xfrm>
        </p:spPr>
        <p:txBody>
          <a:bodyPr/>
          <a:lstStyle/>
          <a:p>
            <a:r>
              <a:rPr lang="en-IN" dirty="0" smtClean="0"/>
              <a:t>Univariate Analysis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6971" y="1458971"/>
            <a:ext cx="5184658" cy="449885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6971" y="5957828"/>
            <a:ext cx="5184658" cy="404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596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41082"/>
          </a:xfrm>
        </p:spPr>
        <p:txBody>
          <a:bodyPr/>
          <a:lstStyle/>
          <a:p>
            <a:r>
              <a:rPr lang="en-IN" dirty="0"/>
              <a:t>B</a:t>
            </a:r>
            <a:r>
              <a:rPr lang="en-IN" dirty="0" smtClean="0"/>
              <a:t>ivariate Analysis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398" y="1376168"/>
            <a:ext cx="5084074" cy="410566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399" y="5481832"/>
            <a:ext cx="5084074" cy="33002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3363" y="1339592"/>
            <a:ext cx="5084074" cy="41422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3362" y="5481833"/>
            <a:ext cx="5084075" cy="330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1971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41082"/>
          </a:xfrm>
        </p:spPr>
        <p:txBody>
          <a:bodyPr/>
          <a:lstStyle/>
          <a:p>
            <a:r>
              <a:rPr lang="en-IN" dirty="0"/>
              <a:t>B</a:t>
            </a:r>
            <a:r>
              <a:rPr lang="en-IN" dirty="0" smtClean="0"/>
              <a:t>ivariate Analysis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062" y="1193800"/>
            <a:ext cx="5259837" cy="5118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062" y="6311899"/>
            <a:ext cx="5259837" cy="24098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0315" y="1193799"/>
            <a:ext cx="5166370" cy="511809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0315" y="6329372"/>
            <a:ext cx="5166370" cy="19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4082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41082"/>
          </a:xfrm>
        </p:spPr>
        <p:txBody>
          <a:bodyPr/>
          <a:lstStyle/>
          <a:p>
            <a:r>
              <a:rPr lang="en-IN" dirty="0"/>
              <a:t>B</a:t>
            </a:r>
            <a:r>
              <a:rPr lang="en-IN" dirty="0" smtClean="0"/>
              <a:t>ivariate Analysis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15" y="1397503"/>
            <a:ext cx="5166370" cy="467259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15" y="6070096"/>
            <a:ext cx="5166370" cy="2653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0315" y="1397503"/>
            <a:ext cx="5166370" cy="467259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0315" y="6070096"/>
            <a:ext cx="5166370" cy="324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8602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511</TotalTime>
  <Words>295</Words>
  <Application>Microsoft Office PowerPoint</Application>
  <PresentationFormat>Widescreen</PresentationFormat>
  <Paragraphs>65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Wingdings</vt:lpstr>
      <vt:lpstr>Celestial</vt:lpstr>
      <vt:lpstr>Loan Defaulter Prediction</vt:lpstr>
      <vt:lpstr>Problem Statement</vt:lpstr>
      <vt:lpstr>Target Variables</vt:lpstr>
      <vt:lpstr>Predictor Variables</vt:lpstr>
      <vt:lpstr>Univariate Analysis</vt:lpstr>
      <vt:lpstr>Univariate Analysis</vt:lpstr>
      <vt:lpstr>Bivariate Analysis</vt:lpstr>
      <vt:lpstr>Bivariate Analysis</vt:lpstr>
      <vt:lpstr>Bivariate Analysis</vt:lpstr>
      <vt:lpstr>Bivariate Analysis</vt:lpstr>
      <vt:lpstr>Multivariate Analysis</vt:lpstr>
      <vt:lpstr>Multivariate Analysis</vt:lpstr>
      <vt:lpstr>Multivariate Analysis</vt:lpstr>
      <vt:lpstr>Multivariate Analysis</vt:lpstr>
      <vt:lpstr>Multivariate Analysis</vt:lpstr>
      <vt:lpstr>Multivariate Analysis</vt:lpstr>
      <vt:lpstr>Multivariate Analysis</vt:lpstr>
      <vt:lpstr>Multivariate Analysis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Loan Defaulter Prediction</dc:title>
  <dc:creator>Manoj Raj S</dc:creator>
  <cp:lastModifiedBy>Manoj Raj S</cp:lastModifiedBy>
  <cp:revision>23</cp:revision>
  <dcterms:created xsi:type="dcterms:W3CDTF">2023-06-08T08:32:21Z</dcterms:created>
  <dcterms:modified xsi:type="dcterms:W3CDTF">2023-06-10T06:46:14Z</dcterms:modified>
</cp:coreProperties>
</file>