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66" r:id="rId4"/>
    <p:sldId id="267" r:id="rId5"/>
    <p:sldId id="268" r:id="rId6"/>
    <p:sldId id="269" r:id="rId7"/>
  </p:sldIdLst>
  <p:sldSz cx="12192000" cy="6858000"/>
  <p:notesSz cx="6858000" cy="9144000"/>
  <p:embeddedFontLst>
    <p:embeddedFont>
      <p:font typeface="Arial Black" panose="020B0A04020102020204" pitchFamily="34" charset="0"/>
      <p:bold r:id="rId9"/>
    </p:embeddedFont>
    <p:embeddedFont>
      <p:font typeface="Lato Black" panose="020F0502020204030203" pitchFamily="34" charset="0"/>
      <p:bold r:id="rId10"/>
      <p:boldItalic r:id="rId11"/>
    </p:embeddedFont>
    <p:embeddedFont>
      <p:font typeface="Libre Baskerville" panose="02000000000000000000" pitchFamily="2" charset="0"/>
      <p:regular r:id="rId12"/>
      <p:bold r:id="rId13"/>
      <p: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130" autoAdjust="0"/>
    <p:restoredTop sz="86380" autoAdjust="0"/>
  </p:normalViewPr>
  <p:slideViewPr>
    <p:cSldViewPr snapToGrid="0">
      <p:cViewPr varScale="1">
        <p:scale>
          <a:sx n="63" d="100"/>
          <a:sy n="63" d="100"/>
        </p:scale>
        <p:origin x="60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27" name="Google Shape;27;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anojrapaka6/CODE-REFACTORING-AND-BUG-FIXING/tree/main/bug_fixing"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abhinay9505/Innomatics_Internship_project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srcRect/>
          <a:stretch>
            <a:fillRect/>
          </a:stretch>
        </p:blipFill>
        <p:spPr>
          <a:xfrm>
            <a:off x="0" y="163830"/>
            <a:ext cx="12703810" cy="6694170"/>
          </a:xfrm>
          <a:prstGeom prst="rect">
            <a:avLst/>
          </a:prstGeom>
          <a:noFill/>
          <a:ln>
            <a:noFill/>
          </a:ln>
        </p:spPr>
      </p:pic>
      <p:sp>
        <p:nvSpPr>
          <p:cNvPr id="2" name="TextBox 1"/>
          <p:cNvSpPr txBox="1"/>
          <p:nvPr/>
        </p:nvSpPr>
        <p:spPr>
          <a:xfrm>
            <a:off x="2905125" y="4137660"/>
            <a:ext cx="7160895" cy="935990"/>
          </a:xfrm>
          <a:prstGeom prst="rect">
            <a:avLst/>
          </a:prstGeom>
          <a:noFill/>
        </p:spPr>
        <p:txBody>
          <a:bodyPr wrap="square" rtlCol="0">
            <a:noAutofit/>
          </a:bodyPr>
          <a:lstStyle/>
          <a:p>
            <a:pPr algn="ctr"/>
            <a:r>
              <a:rPr lang="en-US" sz="3200" b="1" dirty="0"/>
              <a:t>Code Refactoring and Bug Fixing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panose="020F0802020204030203"/>
              <a:buNone/>
            </a:pPr>
            <a:r>
              <a:rPr lang="en-IN" sz="3200" b="0" i="0" u="none" strike="noStrike" cap="none">
                <a:solidFill>
                  <a:srgbClr val="FF0000"/>
                </a:solidFill>
                <a:latin typeface="Lato Black" panose="020F0802020204030203"/>
                <a:ea typeface="Lato Black" panose="020F0802020204030203"/>
                <a:cs typeface="Lato Black" panose="020F0802020204030203"/>
                <a:sym typeface="Lato Black" panose="020F0802020204030203"/>
              </a:rPr>
              <a:t>About me</a:t>
            </a:r>
            <a:endParaRPr sz="1800" b="0"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2" name="Text Box 0"/>
          <p:cNvSpPr txBox="1"/>
          <p:nvPr/>
        </p:nvSpPr>
        <p:spPr>
          <a:xfrm>
            <a:off x="248920" y="1084580"/>
            <a:ext cx="10909935" cy="5034915"/>
          </a:xfrm>
          <a:prstGeom prst="rect">
            <a:avLst/>
          </a:prstGeom>
          <a:noFill/>
        </p:spPr>
        <p:txBody>
          <a:bodyPr wrap="square" rtlCol="0">
            <a:noAutofit/>
          </a:bodyPr>
          <a:lstStyle/>
          <a:p>
            <a:r>
              <a:rPr lang="en-US" dirty="0">
                <a:sym typeface="+mn-ea"/>
              </a:rPr>
              <a:t>NAME: </a:t>
            </a:r>
            <a:r>
              <a:rPr lang="en-US" b="1" dirty="0">
                <a:sym typeface="+mn-ea"/>
              </a:rPr>
              <a:t>RAPAKA MANOJ KUMAR</a:t>
            </a:r>
            <a:endParaRPr lang="en-US" b="1" dirty="0"/>
          </a:p>
          <a:p>
            <a:endParaRPr lang="en-US" dirty="0"/>
          </a:p>
          <a:p>
            <a:r>
              <a:rPr lang="en-US" dirty="0">
                <a:sym typeface="+mn-ea"/>
              </a:rPr>
              <a:t>DEGREE : M.TECH(POWER ELECTRONICS AND ELECTRICAL DRIVES)</a:t>
            </a:r>
            <a:endParaRPr lang="en-US" dirty="0"/>
          </a:p>
          <a:p>
            <a:endParaRPr lang="en-US" dirty="0">
              <a:solidFill>
                <a:srgbClr val="222222"/>
              </a:solidFill>
              <a:effectLst/>
              <a:latin typeface="+mj-lt"/>
              <a:sym typeface="+mn-ea"/>
            </a:endParaRPr>
          </a:p>
          <a:p>
            <a:r>
              <a:rPr lang="en-US" dirty="0">
                <a:solidFill>
                  <a:srgbClr val="222222"/>
                </a:solidFill>
                <a:effectLst/>
                <a:latin typeface="+mj-lt"/>
                <a:sym typeface="+mn-ea"/>
              </a:rPr>
              <a:t>I have hands-on experience in Data analysis, Power BI, and SQL to contribute to organizational success through proficient data cleaning, statistical analysis, and data visualization. I aim to provide actionable insights and recommendations that empower stakeholders to make informed, data-driven decisions, ultimately driving business growth and efficiency.</a:t>
            </a:r>
          </a:p>
          <a:p>
            <a:endParaRPr lang="en-US" dirty="0"/>
          </a:p>
          <a:p>
            <a:r>
              <a:rPr lang="en-US" b="1" dirty="0">
                <a:sym typeface="+mn-ea"/>
              </a:rPr>
              <a:t>GitHub link :  </a:t>
            </a:r>
            <a:r>
              <a:rPr lang="en-US" b="1" dirty="0">
                <a:sym typeface="+mn-ea"/>
                <a:hlinkClick r:id="rId3"/>
              </a:rPr>
              <a:t>https://github.com/manojrapaka6/CODE-REFACTORING-AND-BUG-FIXING/tree/main/bug_fixing</a:t>
            </a:r>
            <a:endParaRPr lang="en-US" b="1" dirty="0">
              <a:sym typeface="+mn-ea"/>
            </a:endParaRPr>
          </a:p>
          <a:p>
            <a:endParaRPr lang="en-US" dirty="0">
              <a:sym typeface="+mn-ea"/>
              <a:hlinkClick r:id="rId4"/>
            </a:endParaRPr>
          </a:p>
          <a:p>
            <a:endParaRPr lang="en-US" b="1" dirty="0">
              <a:solidFill>
                <a:srgbClr val="C00000"/>
              </a:solidFill>
              <a:sym typeface="+mn-ea"/>
            </a:endParaRPr>
          </a:p>
          <a:p>
            <a:r>
              <a:rPr lang="en-US" b="1" dirty="0">
                <a:solidFill>
                  <a:srgbClr val="C00000"/>
                </a:solidFill>
                <a:sym typeface="+mn-ea"/>
              </a:rPr>
              <a:t>TASK:</a:t>
            </a:r>
            <a:endParaRPr lang="en-US" b="1" dirty="0">
              <a:solidFill>
                <a:srgbClr val="C00000"/>
              </a:solidFill>
            </a:endParaRPr>
          </a:p>
          <a:p>
            <a:r>
              <a:rPr lang="en-US" dirty="0">
                <a:sym typeface="+mn-ea"/>
              </a:rPr>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endParaRPr lang="en-US" dirty="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16535" y="226695"/>
            <a:ext cx="11532235" cy="5106670"/>
          </a:xfrm>
          <a:prstGeom prst="rect">
            <a:avLst/>
          </a:prstGeom>
          <a:noFill/>
        </p:spPr>
        <p:txBody>
          <a:bodyPr wrap="square" rtlCol="0">
            <a:noAutofit/>
          </a:bodyPr>
          <a:lstStyle/>
          <a:p>
            <a:r>
              <a:rPr lang="en-US" sz="2400" b="1" u="sng" dirty="0">
                <a:solidFill>
                  <a:srgbClr val="FF0000"/>
                </a:solidFill>
                <a:sym typeface="+mn-ea"/>
              </a:rPr>
              <a:t>Before Bug Fixing</a:t>
            </a:r>
            <a:r>
              <a:rPr lang="en-IN" altLang="en-US" sz="2400" b="1" dirty="0">
                <a:solidFill>
                  <a:srgbClr val="FF0000"/>
                </a:solidFill>
                <a:sym typeface="+mn-ea"/>
              </a:rPr>
              <a:t> </a:t>
            </a:r>
            <a:r>
              <a:rPr lang="en-IN" altLang="en-US" sz="2400" b="1" dirty="0">
                <a:solidFill>
                  <a:srgbClr val="C00000"/>
                </a:solidFill>
                <a:sym typeface="+mn-ea"/>
              </a:rPr>
              <a:t>                                             </a:t>
            </a:r>
            <a:r>
              <a:rPr lang="en-IN" altLang="en-US" sz="2400" b="1" dirty="0">
                <a:solidFill>
                  <a:srgbClr val="FF0000"/>
                </a:solidFill>
                <a:sym typeface="+mn-ea"/>
              </a:rPr>
              <a:t> </a:t>
            </a:r>
            <a:r>
              <a:rPr lang="en-US" sz="2400" b="1" u="sng" dirty="0">
                <a:solidFill>
                  <a:srgbClr val="FF0000"/>
                </a:solidFill>
                <a:sym typeface="+mn-ea"/>
              </a:rPr>
              <a:t>After Bug Fixing</a:t>
            </a:r>
            <a:endParaRPr lang="en-US" altLang="en-US" sz="2400" b="1" u="sng" dirty="0">
              <a:solidFill>
                <a:srgbClr val="FF0000"/>
              </a:solidFill>
              <a:sym typeface="+mn-ea"/>
            </a:endParaRPr>
          </a:p>
        </p:txBody>
      </p:sp>
      <p:sp>
        <p:nvSpPr>
          <p:cNvPr id="9" name="Text Box 8"/>
          <p:cNvSpPr txBox="1"/>
          <p:nvPr/>
        </p:nvSpPr>
        <p:spPr>
          <a:xfrm>
            <a:off x="217170" y="4922520"/>
            <a:ext cx="8665845" cy="1824990"/>
          </a:xfrm>
          <a:prstGeom prst="rect">
            <a:avLst/>
          </a:prstGeom>
          <a:noFill/>
        </p:spPr>
        <p:txBody>
          <a:bodyPr wrap="square" rtlCol="0" anchor="t">
            <a:noAutofit/>
          </a:bodyPr>
          <a:lstStyle/>
          <a:p>
            <a:pPr marL="0" marR="0" lvl="0" indent="0" algn="l" defTabSz="914400" rtl="0" eaLnBrk="0" fontAlgn="base" latinLnBrk="0" hangingPunct="0">
              <a:lnSpc>
                <a:spcPct val="100000"/>
              </a:lnSpc>
              <a:spcBef>
                <a:spcPct val="0"/>
              </a:spcBef>
              <a:spcAft>
                <a:spcPct val="0"/>
              </a:spcAft>
              <a:buClrTx/>
              <a:buSzTx/>
              <a:buFontTx/>
              <a:buNone/>
            </a:pPr>
            <a:endParaRPr lang="en-US" altLang="en-US" sz="1600" b="1" dirty="0">
              <a:solidFill>
                <a:schemeClr val="accent1"/>
              </a:solidFill>
              <a:latin typeface="Arial" panose="020B0604020202020204" pitchFamily="34" charset="0"/>
              <a:cs typeface="Arial" panose="020B0604020202020204" pitchFamily="34" charset="0"/>
              <a:sym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sz="1600" b="1" dirty="0">
                <a:solidFill>
                  <a:schemeClr val="accent1"/>
                </a:solidFill>
                <a:latin typeface="Arial" panose="020B0604020202020204" pitchFamily="34" charset="0"/>
                <a:cs typeface="Arial" panose="020B0604020202020204" pitchFamily="34" charset="0"/>
                <a:sym typeface="+mn-ea"/>
              </a:rPr>
              <a:t>@</a:t>
            </a:r>
            <a:r>
              <a:rPr lang="en-US" sz="1600" b="1" dirty="0" err="1">
                <a:solidFill>
                  <a:schemeClr val="accent1"/>
                </a:solidFill>
                <a:latin typeface="Arial" panose="020B0604020202020204" pitchFamily="34" charset="0"/>
                <a:cs typeface="Arial" panose="020B0604020202020204" pitchFamily="34" charset="0"/>
                <a:sym typeface="+mn-ea"/>
              </a:rPr>
              <a:t>app.route</a:t>
            </a:r>
            <a:r>
              <a:rPr lang="en-US" sz="1600" b="1" dirty="0">
                <a:solidFill>
                  <a:schemeClr val="accent1"/>
                </a:solidFill>
                <a:latin typeface="Arial" panose="020B0604020202020204" pitchFamily="34" charset="0"/>
                <a:cs typeface="Arial" panose="020B0604020202020204" pitchFamily="34" charset="0"/>
                <a:sym typeface="+mn-ea"/>
              </a:rPr>
              <a:t>(‘/’,methods=[“GET”,”POST”])</a:t>
            </a:r>
            <a:endParaRPr lang="en-US" sz="1600" b="1" dirty="0">
              <a:solidFill>
                <a:schemeClr val="accent1"/>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lang="en-US" sz="1600" dirty="0">
                <a:latin typeface="Arial" panose="020B0604020202020204" pitchFamily="34" charset="0"/>
                <a:cs typeface="Arial" panose="020B0604020202020204" pitchFamily="34" charset="0"/>
                <a:sym typeface="+mn-ea"/>
              </a:rPr>
              <a:t>1.Add "GET" along with "POST" in the method  parameter of the route in the Python Flask application server</a:t>
            </a:r>
            <a:endParaRPr lang="en-US" altLang="en-US" sz="1600" b="1" dirty="0">
              <a:solidFill>
                <a:schemeClr val="accent1"/>
              </a:solidFill>
              <a:latin typeface="Arial" panose="020B0604020202020204" pitchFamily="34" charset="0"/>
              <a:cs typeface="Arial" panose="020B0604020202020204" pitchFamily="34" charset="0"/>
              <a:sym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sz="1600" b="1" dirty="0">
                <a:solidFill>
                  <a:schemeClr val="accent1"/>
                </a:solidFill>
                <a:latin typeface="Arial" panose="020B0604020202020204" pitchFamily="34" charset="0"/>
                <a:cs typeface="Arial" panose="020B0604020202020204" pitchFamily="34" charset="0"/>
                <a:sym typeface="+mn-ea"/>
              </a:rPr>
              <a:t>n</a:t>
            </a:r>
            <a:r>
              <a:rPr lang="en-US" altLang="en-US" sz="1600" b="1" dirty="0">
                <a:ln>
                  <a:noFill/>
                </a:ln>
                <a:solidFill>
                  <a:schemeClr val="accent1"/>
                </a:solidFill>
                <a:effectLst/>
                <a:latin typeface="Arial" panose="020B0604020202020204" pitchFamily="34" charset="0"/>
                <a:cs typeface="Arial" panose="020B0604020202020204" pitchFamily="34" charset="0"/>
                <a:sym typeface="+mn-ea"/>
              </a:rPr>
              <a:t>ote=</a:t>
            </a:r>
            <a:r>
              <a:rPr lang="en-US" altLang="en-US" sz="1600" b="1" dirty="0" err="1">
                <a:ln>
                  <a:noFill/>
                </a:ln>
                <a:solidFill>
                  <a:schemeClr val="accent1"/>
                </a:solidFill>
                <a:effectLst/>
                <a:latin typeface="Arial" panose="020B0604020202020204" pitchFamily="34" charset="0"/>
                <a:cs typeface="Arial" panose="020B0604020202020204" pitchFamily="34" charset="0"/>
                <a:sym typeface="+mn-ea"/>
              </a:rPr>
              <a:t>request.for</a:t>
            </a:r>
            <a:r>
              <a:rPr lang="en-US" altLang="en-US" sz="1600" b="1" dirty="0" err="1">
                <a:solidFill>
                  <a:schemeClr val="accent1"/>
                </a:solidFill>
                <a:latin typeface="Arial" panose="020B0604020202020204" pitchFamily="34" charset="0"/>
                <a:cs typeface="Arial" panose="020B0604020202020204" pitchFamily="34" charset="0"/>
                <a:sym typeface="+mn-ea"/>
              </a:rPr>
              <a:t>m.get</a:t>
            </a:r>
            <a:r>
              <a:rPr lang="en-US" altLang="en-US" sz="1600" b="1" dirty="0">
                <a:solidFill>
                  <a:schemeClr val="accent1"/>
                </a:solidFill>
                <a:latin typeface="Arial" panose="020B0604020202020204" pitchFamily="34" charset="0"/>
                <a:cs typeface="Arial" panose="020B0604020202020204" pitchFamily="34" charset="0"/>
                <a:sym typeface="+mn-ea"/>
              </a:rPr>
              <a:t>(“note”)</a:t>
            </a:r>
            <a:endParaRPr kumimoji="0" lang="en-US" altLang="en-US" sz="1600" b="1" i="0" u="none" strike="noStrike" cap="none" normalizeH="0" baseline="0" dirty="0">
              <a:ln>
                <a:noFill/>
              </a:ln>
              <a:solidFill>
                <a:schemeClr val="accent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sz="1600" dirty="0">
                <a:solidFill>
                  <a:srgbClr val="0D0D0D"/>
                </a:solidFill>
                <a:latin typeface="+mj-lt"/>
                <a:cs typeface="+mj-lt"/>
                <a:sym typeface="+mn-ea"/>
              </a:rPr>
              <a:t>T</a:t>
            </a:r>
            <a:r>
              <a:rPr lang="en-US" altLang="en-US" sz="1600" dirty="0">
                <a:ln>
                  <a:noFill/>
                </a:ln>
                <a:solidFill>
                  <a:srgbClr val="0D0D0D"/>
                </a:solidFill>
                <a:effectLst/>
                <a:latin typeface="+mj-lt"/>
                <a:cs typeface="+mj-lt"/>
                <a:sym typeface="+mn-ea"/>
              </a:rPr>
              <a:t>his line of code retrieves the value of the form field named "note" submitted via POST request and assigns it to the variable </a:t>
            </a:r>
            <a:r>
              <a:rPr lang="en-US" altLang="en-US" sz="1600" b="1" dirty="0">
                <a:ln>
                  <a:noFill/>
                </a:ln>
                <a:solidFill>
                  <a:srgbClr val="0D0D0D"/>
                </a:solidFill>
                <a:effectLst/>
                <a:latin typeface="+mj-lt"/>
                <a:cs typeface="+mj-lt"/>
                <a:sym typeface="+mn-ea"/>
              </a:rPr>
              <a:t>note</a:t>
            </a:r>
            <a:r>
              <a:rPr lang="en-US" altLang="en-US" sz="1600" dirty="0">
                <a:ln>
                  <a:noFill/>
                </a:ln>
                <a:solidFill>
                  <a:srgbClr val="0D0D0D"/>
                </a:solidFill>
                <a:effectLst/>
                <a:latin typeface="Söhne"/>
                <a:sym typeface="+mn-ea"/>
              </a:rPr>
              <a:t>.</a:t>
            </a:r>
          </a:p>
          <a:p>
            <a:pPr marL="0" marR="0" lvl="0" indent="0" algn="l" defTabSz="914400" rtl="0" eaLnBrk="0" fontAlgn="base" latinLnBrk="0" hangingPunct="0">
              <a:lnSpc>
                <a:spcPct val="100000"/>
              </a:lnSpc>
              <a:spcBef>
                <a:spcPct val="0"/>
              </a:spcBef>
              <a:spcAft>
                <a:spcPct val="0"/>
              </a:spcAft>
              <a:buClrTx/>
              <a:buSzTx/>
              <a:buFontTx/>
              <a:buNone/>
            </a:pPr>
            <a:endParaRPr lang="en-US" altLang="en-US" sz="1600" dirty="0">
              <a:ln>
                <a:noFill/>
              </a:ln>
              <a:solidFill>
                <a:srgbClr val="0D0D0D"/>
              </a:solidFill>
              <a:effectLst/>
              <a:latin typeface="Söhne"/>
              <a:sym typeface="+mn-ea"/>
            </a:endParaRPr>
          </a:p>
        </p:txBody>
      </p:sp>
      <p:pic>
        <p:nvPicPr>
          <p:cNvPr id="3" name="Picture 2">
            <a:extLst>
              <a:ext uri="{FF2B5EF4-FFF2-40B4-BE49-F238E27FC236}">
                <a16:creationId xmlns:a16="http://schemas.microsoft.com/office/drawing/2014/main" id="{97159CE0-8182-972C-F28D-8131B3A72CA7}"/>
              </a:ext>
            </a:extLst>
          </p:cNvPr>
          <p:cNvPicPr>
            <a:picLocks noChangeAspect="1"/>
          </p:cNvPicPr>
          <p:nvPr/>
        </p:nvPicPr>
        <p:blipFill>
          <a:blip r:embed="rId2"/>
          <a:stretch>
            <a:fillRect/>
          </a:stretch>
        </p:blipFill>
        <p:spPr>
          <a:xfrm>
            <a:off x="443230" y="966582"/>
            <a:ext cx="5347970" cy="3559698"/>
          </a:xfrm>
          <a:prstGeom prst="rect">
            <a:avLst/>
          </a:prstGeom>
        </p:spPr>
      </p:pic>
      <p:pic>
        <p:nvPicPr>
          <p:cNvPr id="6" name="Picture 5">
            <a:extLst>
              <a:ext uri="{FF2B5EF4-FFF2-40B4-BE49-F238E27FC236}">
                <a16:creationId xmlns:a16="http://schemas.microsoft.com/office/drawing/2014/main" id="{2C4B367C-6D38-3C27-8A7A-5B31DE5ED79F}"/>
              </a:ext>
            </a:extLst>
          </p:cNvPr>
          <p:cNvPicPr>
            <a:picLocks noChangeAspect="1"/>
          </p:cNvPicPr>
          <p:nvPr/>
        </p:nvPicPr>
        <p:blipFill>
          <a:blip r:embed="rId3"/>
          <a:stretch>
            <a:fillRect/>
          </a:stretch>
        </p:blipFill>
        <p:spPr>
          <a:xfrm>
            <a:off x="6095999" y="966582"/>
            <a:ext cx="5347971" cy="355969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61035" y="590550"/>
            <a:ext cx="10414000" cy="398780"/>
          </a:xfrm>
          <a:prstGeom prst="rect">
            <a:avLst/>
          </a:prstGeom>
          <a:noFill/>
        </p:spPr>
        <p:txBody>
          <a:bodyPr wrap="square" rtlCol="0">
            <a:spAutoFit/>
          </a:bodyPr>
          <a:lstStyle/>
          <a:p>
            <a:r>
              <a:rPr lang="en-IN" altLang="en-US" sz="2000" b="1" u="sng" dirty="0">
                <a:solidFill>
                  <a:srgbClr val="FF0000"/>
                </a:solidFill>
                <a:sym typeface="+mn-ea"/>
              </a:rPr>
              <a:t>B</a:t>
            </a:r>
            <a:r>
              <a:rPr lang="en-US" sz="2000" b="1" u="sng" dirty="0">
                <a:solidFill>
                  <a:srgbClr val="FF0000"/>
                </a:solidFill>
                <a:sym typeface="+mn-ea"/>
              </a:rPr>
              <a:t>efore Bug Fixing</a:t>
            </a:r>
            <a:r>
              <a:rPr lang="en-IN" altLang="en-US" b="1" dirty="0">
                <a:solidFill>
                  <a:srgbClr val="FF0000"/>
                </a:solidFill>
                <a:sym typeface="+mn-ea"/>
              </a:rPr>
              <a:t>                                                                                                       </a:t>
            </a:r>
            <a:r>
              <a:rPr lang="en-IN" altLang="en-US" sz="2000" b="1" dirty="0">
                <a:solidFill>
                  <a:srgbClr val="FF0000"/>
                </a:solidFill>
                <a:sym typeface="+mn-ea"/>
              </a:rPr>
              <a:t> </a:t>
            </a:r>
            <a:r>
              <a:rPr lang="en-IN" altLang="en-US" sz="2000" b="1" u="sng" dirty="0">
                <a:solidFill>
                  <a:srgbClr val="FF0000"/>
                </a:solidFill>
                <a:sym typeface="+mn-ea"/>
              </a:rPr>
              <a:t>After</a:t>
            </a:r>
            <a:r>
              <a:rPr lang="en-US" sz="2000" b="1" u="sng" dirty="0">
                <a:solidFill>
                  <a:srgbClr val="FF0000"/>
                </a:solidFill>
                <a:sym typeface="+mn-ea"/>
              </a:rPr>
              <a:t> Bug Fixing</a:t>
            </a:r>
            <a:endParaRPr lang="en-IN" altLang="en-US" sz="2000" b="1" u="sng" dirty="0">
              <a:solidFill>
                <a:srgbClr val="FF0000"/>
              </a:solidFill>
              <a:sym typeface="+mn-ea"/>
            </a:endParaRPr>
          </a:p>
        </p:txBody>
      </p:sp>
      <p:sp>
        <p:nvSpPr>
          <p:cNvPr id="6" name="Text Box 5"/>
          <p:cNvSpPr txBox="1"/>
          <p:nvPr/>
        </p:nvSpPr>
        <p:spPr>
          <a:xfrm>
            <a:off x="252730" y="5088255"/>
            <a:ext cx="8891270" cy="1542415"/>
          </a:xfrm>
          <a:prstGeom prst="rect">
            <a:avLst/>
          </a:prstGeom>
          <a:noFill/>
        </p:spPr>
        <p:txBody>
          <a:bodyPr wrap="square" rtlCol="0" anchor="t">
            <a:noAutofit/>
          </a:bodyPr>
          <a:lstStyle/>
          <a:p>
            <a:r>
              <a:rPr lang="en-IN" altLang="en-US" sz="1600" dirty="0">
                <a:solidFill>
                  <a:schemeClr val="accent1"/>
                </a:solidFill>
                <a:latin typeface="Arial" panose="020B0604020202020204" pitchFamily="34" charset="0"/>
                <a:cs typeface="Arial" panose="020B0604020202020204" pitchFamily="34" charset="0"/>
                <a:sym typeface="+mn-ea"/>
              </a:rPr>
              <a:t>M</a:t>
            </a:r>
            <a:r>
              <a:rPr lang="en-US" sz="1600" dirty="0">
                <a:solidFill>
                  <a:schemeClr val="accent1"/>
                </a:solidFill>
                <a:latin typeface="Arial" panose="020B0604020202020204" pitchFamily="34" charset="0"/>
                <a:cs typeface="Arial" panose="020B0604020202020204" pitchFamily="34" charset="0"/>
                <a:sym typeface="+mn-ea"/>
              </a:rPr>
              <a:t>ethod=“POST”</a:t>
            </a:r>
            <a:endParaRPr lang="en-US" altLang="en-US" sz="1600" dirty="0">
              <a:ln>
                <a:noFill/>
              </a:ln>
              <a:solidFill>
                <a:srgbClr val="0D0D0D"/>
              </a:solidFill>
              <a:effectLst/>
              <a:latin typeface="Arial" panose="020B0604020202020204" pitchFamily="34" charset="0"/>
              <a:cs typeface="Arial" panose="020B0604020202020204" pitchFamily="34" charset="0"/>
              <a:sym typeface="+mn-ea"/>
            </a:endParaRPr>
          </a:p>
          <a:p>
            <a:r>
              <a:rPr lang="en-US" altLang="en-US" sz="1600" dirty="0">
                <a:ln>
                  <a:noFill/>
                </a:ln>
                <a:solidFill>
                  <a:srgbClr val="0D0D0D"/>
                </a:solidFill>
                <a:effectLst/>
                <a:latin typeface="Arial" panose="020B0604020202020204" pitchFamily="34" charset="0"/>
                <a:cs typeface="Arial" panose="020B0604020202020204" pitchFamily="34" charset="0"/>
                <a:sym typeface="+mn-ea"/>
              </a:rPr>
              <a:t>filling </a:t>
            </a:r>
            <a:r>
              <a:rPr lang="en-US" altLang="en-US" sz="1600" b="1" dirty="0">
                <a:ln>
                  <a:noFill/>
                </a:ln>
                <a:solidFill>
                  <a:srgbClr val="0D0D0D"/>
                </a:solidFill>
                <a:effectLst/>
                <a:latin typeface="Arial" panose="020B0604020202020204" pitchFamily="34" charset="0"/>
                <a:cs typeface="Arial" panose="020B0604020202020204" pitchFamily="34" charset="0"/>
                <a:sym typeface="+mn-ea"/>
              </a:rPr>
              <a:t>method="post"</a:t>
            </a:r>
            <a:r>
              <a:rPr lang="en-US" altLang="en-US" sz="1600" dirty="0">
                <a:ln>
                  <a:noFill/>
                </a:ln>
                <a:solidFill>
                  <a:srgbClr val="0D0D0D"/>
                </a:solidFill>
                <a:effectLst/>
                <a:latin typeface="Arial" panose="020B0604020202020204" pitchFamily="34" charset="0"/>
                <a:cs typeface="Arial" panose="020B0604020202020204" pitchFamily="34" charset="0"/>
                <a:sym typeface="+mn-ea"/>
              </a:rPr>
              <a:t> in the </a:t>
            </a:r>
            <a:r>
              <a:rPr lang="en-US" altLang="en-US" sz="1600" b="1" dirty="0">
                <a:ln>
                  <a:noFill/>
                </a:ln>
                <a:solidFill>
                  <a:srgbClr val="0D0D0D"/>
                </a:solidFill>
                <a:effectLst/>
                <a:latin typeface="Arial" panose="020B0604020202020204" pitchFamily="34" charset="0"/>
                <a:cs typeface="Arial" panose="020B0604020202020204" pitchFamily="34" charset="0"/>
                <a:sym typeface="+mn-ea"/>
              </a:rPr>
              <a:t>&lt;form&gt;</a:t>
            </a:r>
            <a:r>
              <a:rPr lang="en-US" altLang="en-US" sz="1600" dirty="0">
                <a:ln>
                  <a:noFill/>
                </a:ln>
                <a:solidFill>
                  <a:srgbClr val="0D0D0D"/>
                </a:solidFill>
                <a:effectLst/>
                <a:latin typeface="Arial" panose="020B0604020202020204" pitchFamily="34" charset="0"/>
                <a:cs typeface="Arial" panose="020B0604020202020204" pitchFamily="34" charset="0"/>
                <a:sym typeface="+mn-ea"/>
              </a:rPr>
              <a:t> tag indicates that the form data should be sent to the server using the HTTP POST method</a:t>
            </a:r>
            <a:r>
              <a:rPr lang="en-IN" altLang="en-US" sz="1600" dirty="0">
                <a:ln>
                  <a:noFill/>
                </a:ln>
                <a:solidFill>
                  <a:srgbClr val="0D0D0D"/>
                </a:solidFill>
                <a:effectLst/>
                <a:latin typeface="Arial" panose="020B0604020202020204" pitchFamily="34" charset="0"/>
                <a:cs typeface="Arial" panose="020B0604020202020204" pitchFamily="34" charset="0"/>
                <a:sym typeface="+mn-ea"/>
              </a:rPr>
              <a:t>.</a:t>
            </a:r>
          </a:p>
          <a:p>
            <a:r>
              <a:rPr lang="en-US" sz="1600" dirty="0">
                <a:solidFill>
                  <a:schemeClr val="accent1"/>
                </a:solidFill>
                <a:latin typeface="Arial" panose="020B0604020202020204" pitchFamily="34" charset="0"/>
                <a:cs typeface="Arial" panose="020B0604020202020204" pitchFamily="34" charset="0"/>
                <a:sym typeface="+mn-ea"/>
              </a:rPr>
              <a:t>Type=“submit</a:t>
            </a:r>
            <a:endParaRPr lang="en-US" altLang="en-US" sz="1600" dirty="0">
              <a:ln>
                <a:noFill/>
              </a:ln>
              <a:solidFill>
                <a:srgbClr val="0D0D0D"/>
              </a:solidFill>
              <a:effectLst/>
              <a:latin typeface="Arial" panose="020B0604020202020204" pitchFamily="34" charset="0"/>
              <a:cs typeface="Arial" panose="020B0604020202020204" pitchFamily="34" charset="0"/>
              <a:sym typeface="+mn-ea"/>
            </a:endParaRPr>
          </a:p>
          <a:p>
            <a:r>
              <a:rPr lang="en-US" altLang="en-US" sz="1600" dirty="0">
                <a:solidFill>
                  <a:srgbClr val="0D0D0D"/>
                </a:solidFill>
                <a:latin typeface="Arial" panose="020B0604020202020204" pitchFamily="34" charset="0"/>
                <a:cs typeface="Arial" panose="020B0604020202020204" pitchFamily="34" charset="0"/>
                <a:sym typeface="+mn-ea"/>
              </a:rPr>
              <a:t>F</a:t>
            </a:r>
            <a:r>
              <a:rPr lang="en-US" altLang="en-US" sz="1600" dirty="0">
                <a:ln>
                  <a:noFill/>
                </a:ln>
                <a:solidFill>
                  <a:srgbClr val="0D0D0D"/>
                </a:solidFill>
                <a:effectLst/>
                <a:latin typeface="Arial" panose="020B0604020202020204" pitchFamily="34" charset="0"/>
                <a:cs typeface="Arial" panose="020B0604020202020204" pitchFamily="34" charset="0"/>
                <a:sym typeface="+mn-ea"/>
              </a:rPr>
              <a:t>illing </a:t>
            </a:r>
            <a:r>
              <a:rPr lang="en-US" altLang="en-US" sz="1600" b="1" dirty="0">
                <a:ln>
                  <a:noFill/>
                </a:ln>
                <a:solidFill>
                  <a:srgbClr val="0D0D0D"/>
                </a:solidFill>
                <a:effectLst/>
                <a:latin typeface="Arial" panose="020B0604020202020204" pitchFamily="34" charset="0"/>
                <a:cs typeface="Arial" panose="020B0604020202020204" pitchFamily="34" charset="0"/>
                <a:sym typeface="+mn-ea"/>
              </a:rPr>
              <a:t>type="submit"</a:t>
            </a:r>
            <a:r>
              <a:rPr lang="en-US" altLang="en-US" sz="1600" dirty="0">
                <a:ln>
                  <a:noFill/>
                </a:ln>
                <a:solidFill>
                  <a:srgbClr val="0D0D0D"/>
                </a:solidFill>
                <a:effectLst/>
                <a:latin typeface="Arial" panose="020B0604020202020204" pitchFamily="34" charset="0"/>
                <a:cs typeface="Arial" panose="020B0604020202020204" pitchFamily="34" charset="0"/>
                <a:sym typeface="+mn-ea"/>
              </a:rPr>
              <a:t> in the </a:t>
            </a:r>
            <a:r>
              <a:rPr lang="en-US" altLang="en-US" sz="1600" b="1" dirty="0">
                <a:ln>
                  <a:noFill/>
                </a:ln>
                <a:solidFill>
                  <a:srgbClr val="0D0D0D"/>
                </a:solidFill>
                <a:effectLst/>
                <a:latin typeface="Arial" panose="020B0604020202020204" pitchFamily="34" charset="0"/>
                <a:cs typeface="Arial" panose="020B0604020202020204" pitchFamily="34" charset="0"/>
                <a:sym typeface="+mn-ea"/>
              </a:rPr>
              <a:t>&lt;button&gt;</a:t>
            </a:r>
            <a:r>
              <a:rPr lang="en-US" altLang="en-US" sz="1600" dirty="0">
                <a:ln>
                  <a:noFill/>
                </a:ln>
                <a:solidFill>
                  <a:srgbClr val="0D0D0D"/>
                </a:solidFill>
                <a:effectLst/>
                <a:latin typeface="Arial" panose="020B0604020202020204" pitchFamily="34" charset="0"/>
                <a:cs typeface="Arial" panose="020B0604020202020204" pitchFamily="34" charset="0"/>
                <a:sym typeface="+mn-ea"/>
              </a:rPr>
              <a:t> tag indicates that the button is a submit button within a form, and clicking it will trigger the submission of the form data to the server.</a:t>
            </a:r>
            <a:r>
              <a:rPr lang="en-US" altLang="en-US" dirty="0">
                <a:ln>
                  <a:noFill/>
                </a:ln>
                <a:solidFill>
                  <a:schemeClr val="tx1"/>
                </a:solidFill>
                <a:effectLst/>
                <a:sym typeface="+mn-ea"/>
              </a:rPr>
              <a:t> </a:t>
            </a:r>
            <a:endParaRPr kumimoji="0" lang="en-US" altLang="en-US" b="0" i="0" u="none" strike="noStrike" cap="none" normalizeH="0" baseline="0" dirty="0">
              <a:ln>
                <a:noFill/>
              </a:ln>
              <a:solidFill>
                <a:schemeClr val="tx1"/>
              </a:solidFill>
              <a:effectLst/>
            </a:endParaRPr>
          </a:p>
          <a:p>
            <a:endParaRPr lang="en-US" altLang="en-US" dirty="0">
              <a:ln>
                <a:noFill/>
              </a:ln>
              <a:solidFill>
                <a:srgbClr val="0D0D0D"/>
              </a:solidFill>
              <a:effectLst/>
              <a:latin typeface="Söhne"/>
              <a:sym typeface="+mn-ea"/>
            </a:endParaRPr>
          </a:p>
        </p:txBody>
      </p:sp>
      <p:pic>
        <p:nvPicPr>
          <p:cNvPr id="7" name="Picture 6">
            <a:extLst>
              <a:ext uri="{FF2B5EF4-FFF2-40B4-BE49-F238E27FC236}">
                <a16:creationId xmlns:a16="http://schemas.microsoft.com/office/drawing/2014/main" id="{4F9EAFDC-D95B-062D-8BAA-A75A02DF5D93}"/>
              </a:ext>
            </a:extLst>
          </p:cNvPr>
          <p:cNvPicPr>
            <a:picLocks noChangeAspect="1"/>
          </p:cNvPicPr>
          <p:nvPr/>
        </p:nvPicPr>
        <p:blipFill>
          <a:blip r:embed="rId2"/>
          <a:stretch>
            <a:fillRect/>
          </a:stretch>
        </p:blipFill>
        <p:spPr>
          <a:xfrm>
            <a:off x="661035" y="1249855"/>
            <a:ext cx="5601216" cy="3577874"/>
          </a:xfrm>
          <a:prstGeom prst="rect">
            <a:avLst/>
          </a:prstGeom>
        </p:spPr>
      </p:pic>
      <p:pic>
        <p:nvPicPr>
          <p:cNvPr id="9" name="Picture 8">
            <a:extLst>
              <a:ext uri="{FF2B5EF4-FFF2-40B4-BE49-F238E27FC236}">
                <a16:creationId xmlns:a16="http://schemas.microsoft.com/office/drawing/2014/main" id="{D41199CF-628A-5BB7-0A8A-ECA3AEBE17D0}"/>
              </a:ext>
            </a:extLst>
          </p:cNvPr>
          <p:cNvPicPr>
            <a:picLocks noChangeAspect="1"/>
          </p:cNvPicPr>
          <p:nvPr/>
        </p:nvPicPr>
        <p:blipFill>
          <a:blip r:embed="rId3"/>
          <a:stretch>
            <a:fillRect/>
          </a:stretch>
        </p:blipFill>
        <p:spPr>
          <a:xfrm>
            <a:off x="6441971" y="1249855"/>
            <a:ext cx="5404057" cy="357787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75615" y="368935"/>
            <a:ext cx="6277610" cy="706755"/>
          </a:xfrm>
          <a:prstGeom prst="rect">
            <a:avLst/>
          </a:prstGeom>
          <a:noFill/>
        </p:spPr>
        <p:txBody>
          <a:bodyPr wrap="square" rtlCol="0">
            <a:spAutoFit/>
          </a:bodyPr>
          <a:lstStyle/>
          <a:p>
            <a:r>
              <a:rPr lang="en-US" sz="2000" b="1" u="sng" dirty="0">
                <a:solidFill>
                  <a:srgbClr val="FF0000"/>
                </a:solidFill>
                <a:sym typeface="+mn-ea"/>
              </a:rPr>
              <a:t>Final Output after Fixing The Bugs</a:t>
            </a:r>
            <a:endParaRPr lang="en-US" sz="2000" b="1" u="sng" dirty="0">
              <a:solidFill>
                <a:srgbClr val="FF0000"/>
              </a:solidFill>
            </a:endParaRPr>
          </a:p>
          <a:p>
            <a:endParaRPr lang="en-US" sz="2000" b="1" u="sng" dirty="0">
              <a:solidFill>
                <a:srgbClr val="FF0000"/>
              </a:solidFill>
            </a:endParaRPr>
          </a:p>
        </p:txBody>
      </p:sp>
      <p:sp>
        <p:nvSpPr>
          <p:cNvPr id="3" name="Text Box 2"/>
          <p:cNvSpPr txBox="1"/>
          <p:nvPr/>
        </p:nvSpPr>
        <p:spPr>
          <a:xfrm>
            <a:off x="386080" y="4177665"/>
            <a:ext cx="1743710" cy="812800"/>
          </a:xfrm>
          <a:prstGeom prst="rect">
            <a:avLst/>
          </a:prstGeom>
          <a:noFill/>
        </p:spPr>
        <p:txBody>
          <a:bodyPr wrap="square" rtlCol="0" anchor="t">
            <a:noAutofit/>
          </a:bodyPr>
          <a:lstStyle/>
          <a:p>
            <a:pPr marL="0" marR="0" lvl="0" indent="0" algn="l" rtl="0">
              <a:spcBef>
                <a:spcPts val="0"/>
              </a:spcBef>
              <a:spcAft>
                <a:spcPts val="0"/>
              </a:spcAft>
              <a:buClr>
                <a:srgbClr val="C00000"/>
              </a:buClr>
              <a:buSzPts val="4400"/>
              <a:buFont typeface="Libre Baskerville" panose="02000000000000000000"/>
              <a:buNone/>
            </a:pPr>
            <a:r>
              <a:rPr lang="en-IN" sz="2400" b="1">
                <a:solidFill>
                  <a:schemeClr val="tx1"/>
                </a:solidFill>
                <a:latin typeface="Arial Black" panose="020B0A04020102020204" charset="0"/>
                <a:ea typeface="Libre Baskerville" panose="02000000000000000000"/>
                <a:cs typeface="Arial Black" panose="020B0A04020102020204" charset="0"/>
                <a:sym typeface="Libre Baskerville" panose="02000000000000000000"/>
              </a:rPr>
              <a:t>OUTPUT:</a:t>
            </a:r>
          </a:p>
        </p:txBody>
      </p:sp>
      <p:sp>
        <p:nvSpPr>
          <p:cNvPr id="7" name="Text Box 6"/>
          <p:cNvSpPr txBox="1"/>
          <p:nvPr/>
        </p:nvSpPr>
        <p:spPr>
          <a:xfrm>
            <a:off x="385445" y="1075055"/>
            <a:ext cx="2497455" cy="673735"/>
          </a:xfrm>
          <a:prstGeom prst="rect">
            <a:avLst/>
          </a:prstGeom>
          <a:noFill/>
        </p:spPr>
        <p:txBody>
          <a:bodyPr wrap="square" rtlCol="0">
            <a:noAutofit/>
          </a:bodyPr>
          <a:lstStyle/>
          <a:p>
            <a:r>
              <a:rPr lang="en-IN" altLang="en-US" sz="2400" b="1"/>
              <a:t>TERMINAL:</a:t>
            </a:r>
          </a:p>
        </p:txBody>
      </p:sp>
      <p:pic>
        <p:nvPicPr>
          <p:cNvPr id="8" name="Picture 7">
            <a:extLst>
              <a:ext uri="{FF2B5EF4-FFF2-40B4-BE49-F238E27FC236}">
                <a16:creationId xmlns:a16="http://schemas.microsoft.com/office/drawing/2014/main" id="{D45CE855-0C2A-1CBB-AED7-9687A849BF09}"/>
              </a:ext>
            </a:extLst>
          </p:cNvPr>
          <p:cNvPicPr>
            <a:picLocks noChangeAspect="1"/>
          </p:cNvPicPr>
          <p:nvPr/>
        </p:nvPicPr>
        <p:blipFill>
          <a:blip r:embed="rId2"/>
          <a:stretch>
            <a:fillRect/>
          </a:stretch>
        </p:blipFill>
        <p:spPr>
          <a:xfrm>
            <a:off x="1634172" y="1580246"/>
            <a:ext cx="8249801" cy="1924319"/>
          </a:xfrm>
          <a:prstGeom prst="rect">
            <a:avLst/>
          </a:prstGeom>
        </p:spPr>
      </p:pic>
      <p:pic>
        <p:nvPicPr>
          <p:cNvPr id="10" name="Picture 9">
            <a:extLst>
              <a:ext uri="{FF2B5EF4-FFF2-40B4-BE49-F238E27FC236}">
                <a16:creationId xmlns:a16="http://schemas.microsoft.com/office/drawing/2014/main" id="{23BDADD5-5B51-53E6-B027-17B21B9EE3E4}"/>
              </a:ext>
            </a:extLst>
          </p:cNvPr>
          <p:cNvPicPr>
            <a:picLocks noChangeAspect="1"/>
          </p:cNvPicPr>
          <p:nvPr/>
        </p:nvPicPr>
        <p:blipFill>
          <a:blip r:embed="rId3"/>
          <a:stretch>
            <a:fillRect/>
          </a:stretch>
        </p:blipFill>
        <p:spPr>
          <a:xfrm>
            <a:off x="2553326" y="4296542"/>
            <a:ext cx="6270634" cy="196242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17265" y="728345"/>
            <a:ext cx="4474210" cy="962660"/>
          </a:xfrm>
        </p:spPr>
        <p:txBody>
          <a:bodyPr>
            <a:normAutofit/>
          </a:bodyPr>
          <a:lstStyle/>
          <a:p>
            <a:r>
              <a:rPr lang="en-IN" altLang="en-US">
                <a:solidFill>
                  <a:srgbClr val="FF0000"/>
                </a:solidFill>
                <a:latin typeface="Arial Black" panose="020B0A04020102020204" charset="0"/>
                <a:cs typeface="Arial Black" panose="020B0A04020102020204" charset="0"/>
              </a:rPr>
              <a:t>THANK YOU</a:t>
            </a:r>
          </a:p>
        </p:txBody>
      </p:sp>
      <p:pic>
        <p:nvPicPr>
          <p:cNvPr id="116" name="Google Shape;116;p5"/>
          <p:cNvPicPr preferRelativeResize="0"/>
          <p:nvPr/>
        </p:nvPicPr>
        <p:blipFill rotWithShape="1">
          <a:blip r:embed="rId2"/>
          <a:srcRect/>
          <a:stretch>
            <a:fillRect/>
          </a:stretch>
        </p:blipFill>
        <p:spPr>
          <a:xfrm>
            <a:off x="2530475" y="2075815"/>
            <a:ext cx="5810250" cy="31623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326</Words>
  <Application>Microsoft Office PowerPoint</Application>
  <PresentationFormat>Widescreen</PresentationFormat>
  <Paragraphs>28</Paragraphs>
  <Slides>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Söhne</vt:lpstr>
      <vt:lpstr>Calibri</vt:lpstr>
      <vt:lpstr>Lato Black</vt:lpstr>
      <vt:lpstr>Libre Baskerville</vt:lpstr>
      <vt:lpstr>Arial Black</vt:lpstr>
      <vt:lpstr>Office Theme</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Manojkumar Rapaka</cp:lastModifiedBy>
  <cp:revision>28</cp:revision>
  <dcterms:created xsi:type="dcterms:W3CDTF">2024-02-23T04:38:00Z</dcterms:created>
  <dcterms:modified xsi:type="dcterms:W3CDTF">2024-07-03T13:12:09Z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56FE67B769D841B0AF99D5C766A24E02_12</vt:lpwstr>
  </property>
  <property fmtid="{D5CDD505-2E9C-101B-9397-08002B2CF9AE}" pid="3" name="KSOProductBuildVer">
    <vt:lpwstr>1033-12.2.0.13431</vt:lpwstr>
  </property>
</Properties>
</file>