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49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0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4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8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7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3A3C9-1895-47A0-88C1-EBD8B2A88F8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E03607-7C37-406F-8B3A-EF06974DA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85A3-3E7B-F11C-C8B9-153BE3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184" y="1407216"/>
            <a:ext cx="8708650" cy="244217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Top-Down Parsing Using High Level Language(C)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384BA-2812-DE78-900F-0036E04B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210" y="5260200"/>
            <a:ext cx="7766936" cy="1096899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Revanth Harsha Vardhan(192210076)</a:t>
            </a:r>
          </a:p>
          <a:p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Someshwar Reddy(192210045)</a:t>
            </a:r>
          </a:p>
          <a:p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Manoj Reddy(192210044) </a:t>
            </a:r>
          </a:p>
          <a:p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7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8DE4-2E83-D8E2-2BFF-5A4D784AC33C}"/>
              </a:ext>
            </a:extLst>
          </p:cNvPr>
          <p:cNvSpPr txBox="1"/>
          <p:nvPr/>
        </p:nvSpPr>
        <p:spPr>
          <a:xfrm>
            <a:off x="550606" y="639097"/>
            <a:ext cx="84852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Introduction to Top-Down Parsing:</a:t>
            </a:r>
          </a:p>
          <a:p>
            <a:pPr algn="just"/>
            <a:r>
              <a:rPr lang="en-US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Top-down parsing is a fundamental technique used in compiler design, where the parser starts with the root of the parse tree and recursively builds the tree by analyzing the input from left to right.</a:t>
            </a:r>
          </a:p>
          <a:p>
            <a:pPr algn="just"/>
            <a:endParaRPr lang="en-US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This approach provides a clear understanding of the structure of the source code</a:t>
            </a:r>
            <a:r>
              <a:rPr lang="en-US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is often referred to as predictive parsing because it predicts which production to use based on the current non-terminal and the next input symbol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rimson Pro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parsers typically use a parsing table that maps each pair of to the corresponding production or action.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rimson Pro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Grammar must be analyzed for left recursion and common prefixes to ensure suitability for LL parsing.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u="sng" dirty="0">
              <a:solidFill>
                <a:srgbClr val="443728"/>
              </a:solidFill>
              <a:latin typeface="Times New Roman" panose="02020603050405020304" pitchFamily="18" charset="0"/>
              <a:ea typeface="Crimson Pro" pitchFamily="34" charset="-122"/>
              <a:cs typeface="Times New Roman" panose="02020603050405020304" pitchFamily="18" charset="0"/>
            </a:endParaRPr>
          </a:p>
          <a:p>
            <a:pPr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E8FC9D6A-5778-5287-66FC-4CC1ECE24A00}"/>
              </a:ext>
            </a:extLst>
          </p:cNvPr>
          <p:cNvSpPr/>
          <p:nvPr/>
        </p:nvSpPr>
        <p:spPr>
          <a:xfrm>
            <a:off x="392089" y="18216"/>
            <a:ext cx="720292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Context of Compiler Design: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A3D3E936-BA94-585E-049A-FB92E7D9EE1B}"/>
              </a:ext>
            </a:extLst>
          </p:cNvPr>
          <p:cNvSpPr/>
          <p:nvPr/>
        </p:nvSpPr>
        <p:spPr>
          <a:xfrm>
            <a:off x="1121185" y="1075253"/>
            <a:ext cx="49292" cy="5551408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F55B4616-E297-B894-A94D-DDF07355083F}"/>
              </a:ext>
            </a:extLst>
          </p:cNvPr>
          <p:cNvSpPr/>
          <p:nvPr/>
        </p:nvSpPr>
        <p:spPr>
          <a:xfrm>
            <a:off x="1423544" y="1605914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06FE69ED-A317-1F07-EDEB-544DF3A1ECD3}"/>
              </a:ext>
            </a:extLst>
          </p:cNvPr>
          <p:cNvSpPr/>
          <p:nvPr/>
        </p:nvSpPr>
        <p:spPr>
          <a:xfrm>
            <a:off x="868118" y="13529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4EF3415C-4202-94BE-8A01-ECAB8C3A6461}"/>
              </a:ext>
            </a:extLst>
          </p:cNvPr>
          <p:cNvSpPr/>
          <p:nvPr/>
        </p:nvSpPr>
        <p:spPr>
          <a:xfrm>
            <a:off x="1076477" y="1445418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1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5E8128FA-45CF-EA5E-5A7F-9070277156F9}"/>
              </a:ext>
            </a:extLst>
          </p:cNvPr>
          <p:cNvSpPr/>
          <p:nvPr/>
        </p:nvSpPr>
        <p:spPr>
          <a:xfrm>
            <a:off x="2503620" y="13220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Lexical Analysis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38078D13-8DC0-4FCE-CD6A-7BD76B37159B}"/>
              </a:ext>
            </a:extLst>
          </p:cNvPr>
          <p:cNvSpPr/>
          <p:nvPr/>
        </p:nvSpPr>
        <p:spPr>
          <a:xfrm>
            <a:off x="2503620" y="1845111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Breaks the input text into a sequence of tokens.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E01674AA-8760-4800-1019-5838C6698091}"/>
              </a:ext>
            </a:extLst>
          </p:cNvPr>
          <p:cNvSpPr/>
          <p:nvPr/>
        </p:nvSpPr>
        <p:spPr>
          <a:xfrm>
            <a:off x="1423544" y="3275290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9692850B-6AA5-EEE4-48C9-9331A795044B}"/>
              </a:ext>
            </a:extLst>
          </p:cNvPr>
          <p:cNvSpPr/>
          <p:nvPr/>
        </p:nvSpPr>
        <p:spPr>
          <a:xfrm>
            <a:off x="868118" y="3022282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E1735D6F-52DB-B9AD-011A-BC152E57232C}"/>
              </a:ext>
            </a:extLst>
          </p:cNvPr>
          <p:cNvSpPr/>
          <p:nvPr/>
        </p:nvSpPr>
        <p:spPr>
          <a:xfrm>
            <a:off x="1051355" y="3114793"/>
            <a:ext cx="1888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2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A4350AC2-031C-018C-3C4D-2B25A2A82E0D}"/>
              </a:ext>
            </a:extLst>
          </p:cNvPr>
          <p:cNvSpPr/>
          <p:nvPr/>
        </p:nvSpPr>
        <p:spPr>
          <a:xfrm>
            <a:off x="2503620" y="29914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Parsing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321A6F05-5F58-EAB0-1F84-79E4CB5C2257}"/>
              </a:ext>
            </a:extLst>
          </p:cNvPr>
          <p:cNvSpPr/>
          <p:nvPr/>
        </p:nvSpPr>
        <p:spPr>
          <a:xfrm>
            <a:off x="2592110" y="3467953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Analyzes the token sequence to determine the grammatical structure of the program.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C174A9FA-08CC-65AE-78DB-CAECEC7D3DB8}"/>
              </a:ext>
            </a:extLst>
          </p:cNvPr>
          <p:cNvSpPr/>
          <p:nvPr/>
        </p:nvSpPr>
        <p:spPr>
          <a:xfrm>
            <a:off x="1423544" y="5339714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16" name="Shape 15">
            <a:extLst>
              <a:ext uri="{FF2B5EF4-FFF2-40B4-BE49-F238E27FC236}">
                <a16:creationId xmlns:a16="http://schemas.microsoft.com/office/drawing/2014/main" id="{61D5D5F9-B008-5BAC-0ADF-0B013E6C2C99}"/>
              </a:ext>
            </a:extLst>
          </p:cNvPr>
          <p:cNvSpPr/>
          <p:nvPr/>
        </p:nvSpPr>
        <p:spPr>
          <a:xfrm>
            <a:off x="868118" y="50867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7" name="Text 16">
            <a:extLst>
              <a:ext uri="{FF2B5EF4-FFF2-40B4-BE49-F238E27FC236}">
                <a16:creationId xmlns:a16="http://schemas.microsoft.com/office/drawing/2014/main" id="{5482864C-22B5-D46E-8F28-369D221F9066}"/>
              </a:ext>
            </a:extLst>
          </p:cNvPr>
          <p:cNvSpPr/>
          <p:nvPr/>
        </p:nvSpPr>
        <p:spPr>
          <a:xfrm>
            <a:off x="1055403" y="5179218"/>
            <a:ext cx="1808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3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7">
            <a:extLst>
              <a:ext uri="{FF2B5EF4-FFF2-40B4-BE49-F238E27FC236}">
                <a16:creationId xmlns:a16="http://schemas.microsoft.com/office/drawing/2014/main" id="{F3B6D510-1988-1A8B-F1B7-6A1C1F8D7017}"/>
              </a:ext>
            </a:extLst>
          </p:cNvPr>
          <p:cNvSpPr/>
          <p:nvPr/>
        </p:nvSpPr>
        <p:spPr>
          <a:xfrm>
            <a:off x="2503620" y="50558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Semantic Analysis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8">
            <a:extLst>
              <a:ext uri="{FF2B5EF4-FFF2-40B4-BE49-F238E27FC236}">
                <a16:creationId xmlns:a16="http://schemas.microsoft.com/office/drawing/2014/main" id="{ABBD71AB-E5E0-A416-6176-03AA990A0395}"/>
              </a:ext>
            </a:extLst>
          </p:cNvPr>
          <p:cNvSpPr/>
          <p:nvPr/>
        </p:nvSpPr>
        <p:spPr>
          <a:xfrm>
            <a:off x="2503620" y="5449350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Checks the program for semantic correctness based on the language's rules.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4">
            <a:extLst>
              <a:ext uri="{FF2B5EF4-FFF2-40B4-BE49-F238E27FC236}">
                <a16:creationId xmlns:a16="http://schemas.microsoft.com/office/drawing/2014/main" id="{58783617-6FF6-79AD-1680-679FB9163329}"/>
              </a:ext>
            </a:extLst>
          </p:cNvPr>
          <p:cNvSpPr/>
          <p:nvPr/>
        </p:nvSpPr>
        <p:spPr>
          <a:xfrm>
            <a:off x="639097" y="186085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D3F7C86D-6DC2-156D-FD29-C16D374289F6}"/>
              </a:ext>
            </a:extLst>
          </p:cNvPr>
          <p:cNvSpPr/>
          <p:nvPr/>
        </p:nvSpPr>
        <p:spPr>
          <a:xfrm>
            <a:off x="847456" y="1953363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1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CFCD7715-6075-342F-6315-7E5F1D8BECE4}"/>
              </a:ext>
            </a:extLst>
          </p:cNvPr>
          <p:cNvSpPr/>
          <p:nvPr/>
        </p:nvSpPr>
        <p:spPr>
          <a:xfrm>
            <a:off x="1441340" y="18608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Predictive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D7F2A99E-41E5-4C4E-3C46-4D63F27EA50C}"/>
              </a:ext>
            </a:extLst>
          </p:cNvPr>
          <p:cNvSpPr/>
          <p:nvPr/>
        </p:nvSpPr>
        <p:spPr>
          <a:xfrm>
            <a:off x="1441340" y="2394727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Top-down parsers make decisions based on the current input symbol and the current state of the parser.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8">
            <a:extLst>
              <a:ext uri="{FF2B5EF4-FFF2-40B4-BE49-F238E27FC236}">
                <a16:creationId xmlns:a16="http://schemas.microsoft.com/office/drawing/2014/main" id="{25351ACB-8D48-5C74-5DF9-C147B88DAF5C}"/>
              </a:ext>
            </a:extLst>
          </p:cNvPr>
          <p:cNvSpPr/>
          <p:nvPr/>
        </p:nvSpPr>
        <p:spPr>
          <a:xfrm>
            <a:off x="5022144" y="186085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3BD2E9C2-6374-CD6D-DF13-881963469A48}"/>
              </a:ext>
            </a:extLst>
          </p:cNvPr>
          <p:cNvSpPr/>
          <p:nvPr/>
        </p:nvSpPr>
        <p:spPr>
          <a:xfrm>
            <a:off x="5205382" y="1953363"/>
            <a:ext cx="1888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2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12F3D0B4-5305-216D-1A83-925AA47EE7DD}"/>
              </a:ext>
            </a:extLst>
          </p:cNvPr>
          <p:cNvSpPr/>
          <p:nvPr/>
        </p:nvSpPr>
        <p:spPr>
          <a:xfrm>
            <a:off x="5824388" y="18608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Recursive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1">
            <a:extLst>
              <a:ext uri="{FF2B5EF4-FFF2-40B4-BE49-F238E27FC236}">
                <a16:creationId xmlns:a16="http://schemas.microsoft.com/office/drawing/2014/main" id="{1850FE21-AD8C-0DAC-BF34-3463E36D760C}"/>
              </a:ext>
            </a:extLst>
          </p:cNvPr>
          <p:cNvSpPr/>
          <p:nvPr/>
        </p:nvSpPr>
        <p:spPr>
          <a:xfrm>
            <a:off x="5824388" y="2394727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parsing process involves recursively breaking down the input into smaller parts until the base case is reached.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12">
            <a:extLst>
              <a:ext uri="{FF2B5EF4-FFF2-40B4-BE49-F238E27FC236}">
                <a16:creationId xmlns:a16="http://schemas.microsoft.com/office/drawing/2014/main" id="{78C9CD5E-88DC-823B-BACF-3D38E8D133F2}"/>
              </a:ext>
            </a:extLst>
          </p:cNvPr>
          <p:cNvSpPr/>
          <p:nvPr/>
        </p:nvSpPr>
        <p:spPr>
          <a:xfrm>
            <a:off x="2830620" y="467287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29" name="Text 13">
            <a:extLst>
              <a:ext uri="{FF2B5EF4-FFF2-40B4-BE49-F238E27FC236}">
                <a16:creationId xmlns:a16="http://schemas.microsoft.com/office/drawing/2014/main" id="{E7891BD9-2727-70E2-B311-0C7A70B8C472}"/>
              </a:ext>
            </a:extLst>
          </p:cNvPr>
          <p:cNvSpPr/>
          <p:nvPr/>
        </p:nvSpPr>
        <p:spPr>
          <a:xfrm>
            <a:off x="3017905" y="4765448"/>
            <a:ext cx="1808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3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4">
            <a:extLst>
              <a:ext uri="{FF2B5EF4-FFF2-40B4-BE49-F238E27FC236}">
                <a16:creationId xmlns:a16="http://schemas.microsoft.com/office/drawing/2014/main" id="{D0C0E223-6F4B-9E09-4300-F4584503A5F0}"/>
              </a:ext>
            </a:extLst>
          </p:cNvPr>
          <p:cNvSpPr/>
          <p:nvPr/>
        </p:nvSpPr>
        <p:spPr>
          <a:xfrm>
            <a:off x="3386046" y="467287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Backtracking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5">
            <a:extLst>
              <a:ext uri="{FF2B5EF4-FFF2-40B4-BE49-F238E27FC236}">
                <a16:creationId xmlns:a16="http://schemas.microsoft.com/office/drawing/2014/main" id="{D19B3709-884A-4606-3E19-DE284B109638}"/>
              </a:ext>
            </a:extLst>
          </p:cNvPr>
          <p:cNvSpPr/>
          <p:nvPr/>
        </p:nvSpPr>
        <p:spPr>
          <a:xfrm>
            <a:off x="3386046" y="5135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Top-down parsers may need to backtrack if the initial parsing decision proves to be incorrect.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7D160B76-B513-00DC-2CD7-381304332EEE}"/>
              </a:ext>
            </a:extLst>
          </p:cNvPr>
          <p:cNvSpPr/>
          <p:nvPr/>
        </p:nvSpPr>
        <p:spPr>
          <a:xfrm>
            <a:off x="201005" y="346789"/>
            <a:ext cx="964227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Characteristics of Top-Down Parsing: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0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684D47F2-25BC-F9DD-41DA-08DD13928EAF}"/>
              </a:ext>
            </a:extLst>
          </p:cNvPr>
          <p:cNvSpPr/>
          <p:nvPr/>
        </p:nvSpPr>
        <p:spPr>
          <a:xfrm>
            <a:off x="0" y="0"/>
            <a:ext cx="653807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Constructing Parse Trees: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56E4D066-848A-A551-3A8F-52305C055E4B}"/>
              </a:ext>
            </a:extLst>
          </p:cNvPr>
          <p:cNvSpPr/>
          <p:nvPr/>
        </p:nvSpPr>
        <p:spPr>
          <a:xfrm>
            <a:off x="345638" y="1141810"/>
            <a:ext cx="49292" cy="3882033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05EFDA7E-2658-CE15-9494-AD51D7C54947}"/>
              </a:ext>
            </a:extLst>
          </p:cNvPr>
          <p:cNvSpPr/>
          <p:nvPr/>
        </p:nvSpPr>
        <p:spPr>
          <a:xfrm>
            <a:off x="647997" y="1672471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DACA597E-51D5-9AD6-5051-533DC5722C13}"/>
              </a:ext>
            </a:extLst>
          </p:cNvPr>
          <p:cNvSpPr/>
          <p:nvPr/>
        </p:nvSpPr>
        <p:spPr>
          <a:xfrm>
            <a:off x="92571" y="141946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5676CD28-51BB-0352-FA9D-7B044F6161F4}"/>
              </a:ext>
            </a:extLst>
          </p:cNvPr>
          <p:cNvSpPr/>
          <p:nvPr/>
        </p:nvSpPr>
        <p:spPr>
          <a:xfrm>
            <a:off x="300930" y="1511975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1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820F3CC5-2B6D-F903-00DE-3978CD04FF78}"/>
              </a:ext>
            </a:extLst>
          </p:cNvPr>
          <p:cNvSpPr/>
          <p:nvPr/>
        </p:nvSpPr>
        <p:spPr>
          <a:xfrm>
            <a:off x="1512034" y="138862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Top-down Approach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F4EB4713-68E1-AE73-B053-82BC19F02438}"/>
              </a:ext>
            </a:extLst>
          </p:cNvPr>
          <p:cNvSpPr/>
          <p:nvPr/>
        </p:nvSpPr>
        <p:spPr>
          <a:xfrm>
            <a:off x="1512034" y="1937548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parser starts with the root of the parse tree and recursively expands non-terminals into their production rules.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77A88AFA-2235-A040-FCC3-A106512692B7}"/>
              </a:ext>
            </a:extLst>
          </p:cNvPr>
          <p:cNvSpPr/>
          <p:nvPr/>
        </p:nvSpPr>
        <p:spPr>
          <a:xfrm>
            <a:off x="647997" y="3736896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C8C6"/>
          </a:solidFill>
          <a:ln/>
        </p:spPr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E744584F-149E-1455-E97C-D980977C95FD}"/>
              </a:ext>
            </a:extLst>
          </p:cNvPr>
          <p:cNvSpPr/>
          <p:nvPr/>
        </p:nvSpPr>
        <p:spPr>
          <a:xfrm>
            <a:off x="92571" y="3483888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B70DD4E-CECE-809B-9C48-E835708C6599}"/>
              </a:ext>
            </a:extLst>
          </p:cNvPr>
          <p:cNvSpPr/>
          <p:nvPr/>
        </p:nvSpPr>
        <p:spPr>
          <a:xfrm>
            <a:off x="275808" y="3576400"/>
            <a:ext cx="1888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2</a:t>
            </a:r>
            <a:endParaRPr lang="en-US" sz="29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1B65D529-7963-AB64-E180-831F5A9AC9EE}"/>
              </a:ext>
            </a:extLst>
          </p:cNvPr>
          <p:cNvSpPr/>
          <p:nvPr/>
        </p:nvSpPr>
        <p:spPr>
          <a:xfrm>
            <a:off x="1512034" y="347159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Bottom-up Approach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D1B11539-6EDE-18AB-CABA-BD07D795B292}"/>
              </a:ext>
            </a:extLst>
          </p:cNvPr>
          <p:cNvSpPr/>
          <p:nvPr/>
        </p:nvSpPr>
        <p:spPr>
          <a:xfrm>
            <a:off x="1512034" y="3952681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parser starts with the leaves of the parse tree and recursively combines terminals and non-terminals into larger constructs.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5470B8AA-0E3D-B349-60E8-BE8867F2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08" y="0"/>
            <a:ext cx="3450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559197E-4C7B-41F3-59E9-B3E3308F8114}"/>
              </a:ext>
            </a:extLst>
          </p:cNvPr>
          <p:cNvSpPr/>
          <p:nvPr/>
        </p:nvSpPr>
        <p:spPr>
          <a:xfrm>
            <a:off x="274102" y="448017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u="sng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Advantages and Limitations of Top-Down Parsing: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9B46E2C-4159-3541-2AD8-417545DD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6" y="1682457"/>
            <a:ext cx="617220" cy="617220"/>
          </a:xfrm>
          <a:prstGeom prst="rect">
            <a:avLst/>
          </a:prstGeom>
        </p:spPr>
      </p:pic>
      <p:sp>
        <p:nvSpPr>
          <p:cNvPr id="4" name="Text 3">
            <a:extLst>
              <a:ext uri="{FF2B5EF4-FFF2-40B4-BE49-F238E27FC236}">
                <a16:creationId xmlns:a16="http://schemas.microsoft.com/office/drawing/2014/main" id="{76EB2F0D-99C7-357C-995A-3A1ED95B99F9}"/>
              </a:ext>
            </a:extLst>
          </p:cNvPr>
          <p:cNvSpPr/>
          <p:nvPr/>
        </p:nvSpPr>
        <p:spPr>
          <a:xfrm>
            <a:off x="274102" y="232523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Efficient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38079DFF-88B5-3D67-D18D-8E4115D1BCD6}"/>
              </a:ext>
            </a:extLst>
          </p:cNvPr>
          <p:cNvSpPr/>
          <p:nvPr/>
        </p:nvSpPr>
        <p:spPr>
          <a:xfrm>
            <a:off x="274102" y="2836426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Top-down parsers can often find a parse in a single left-to-right scan of the input.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896F3D2B-C924-FEB5-F6A3-8A4335FA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59" y="1708010"/>
            <a:ext cx="617220" cy="617220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63C03426-FCD7-1129-A4A4-FC7876EB76F0}"/>
              </a:ext>
            </a:extLst>
          </p:cNvPr>
          <p:cNvSpPr/>
          <p:nvPr/>
        </p:nvSpPr>
        <p:spPr>
          <a:xfrm>
            <a:off x="5304603" y="236285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Limited by Grammar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640400F-1649-AD34-FA03-77EE22FABCBA}"/>
              </a:ext>
            </a:extLst>
          </p:cNvPr>
          <p:cNvSpPr/>
          <p:nvPr/>
        </p:nvSpPr>
        <p:spPr>
          <a:xfrm>
            <a:off x="5170174" y="2748619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Top-down parsers require the grammar to be LL(1) compliant, which can be restrictive.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C6C9A71D-F070-0730-7821-8D20E75A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42" y="4147007"/>
            <a:ext cx="617220" cy="617220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:a16="http://schemas.microsoft.com/office/drawing/2014/main" id="{5958622E-6DE7-1F7D-7C31-4CD0135258A1}"/>
              </a:ext>
            </a:extLst>
          </p:cNvPr>
          <p:cNvSpPr/>
          <p:nvPr/>
        </p:nvSpPr>
        <p:spPr>
          <a:xfrm>
            <a:off x="3875079" y="458624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Fast Parsing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069F3933-5B75-971A-DBCE-F693340EF6E9}"/>
              </a:ext>
            </a:extLst>
          </p:cNvPr>
          <p:cNvSpPr/>
          <p:nvPr/>
        </p:nvSpPr>
        <p:spPr>
          <a:xfrm>
            <a:off x="3518081" y="4972007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Top-down parsing is generally faster than bottom-up parsing for certain classes of grammars.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4D7BD892-7B38-73FB-5C6F-4FADEEEF1BB9}"/>
              </a:ext>
            </a:extLst>
          </p:cNvPr>
          <p:cNvSpPr/>
          <p:nvPr/>
        </p:nvSpPr>
        <p:spPr>
          <a:xfrm>
            <a:off x="232299" y="92512"/>
            <a:ext cx="8968621" cy="690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Conclusion and Future Considerations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5E749A4-1B60-372A-0246-C8F9F3C6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" y="844391"/>
            <a:ext cx="1104543" cy="1505520"/>
          </a:xfrm>
          <a:prstGeom prst="rect">
            <a:avLst/>
          </a:prstGeom>
        </p:spPr>
      </p:pic>
      <p:sp>
        <p:nvSpPr>
          <p:cNvPr id="4" name="Text 3">
            <a:extLst>
              <a:ext uri="{FF2B5EF4-FFF2-40B4-BE49-F238E27FC236}">
                <a16:creationId xmlns:a16="http://schemas.microsoft.com/office/drawing/2014/main" id="{E01C7F75-F764-EA0B-4A90-DAEC4E6CC9BF}"/>
              </a:ext>
            </a:extLst>
          </p:cNvPr>
          <p:cNvSpPr/>
          <p:nvPr/>
        </p:nvSpPr>
        <p:spPr>
          <a:xfrm>
            <a:off x="1764619" y="950772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Ongoing Research</a:t>
            </a:r>
            <a:endParaRPr lang="en-US" sz="21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E629385A-8D41-578A-C718-A48287D917F5}"/>
              </a:ext>
            </a:extLst>
          </p:cNvPr>
          <p:cNvSpPr/>
          <p:nvPr/>
        </p:nvSpPr>
        <p:spPr>
          <a:xfrm>
            <a:off x="1756412" y="1351468"/>
            <a:ext cx="694835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Researchers continue to explore ways to extend the power and flexibility of top-down parsing techniques.</a:t>
            </a:r>
            <a:endParaRPr lang="en-US" sz="17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72F77C4-90C0-69AA-A80F-1634243F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9" y="2411467"/>
            <a:ext cx="1104543" cy="1551410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88C1849E-984A-49F2-5728-075E50B29C05}"/>
              </a:ext>
            </a:extLst>
          </p:cNvPr>
          <p:cNvSpPr/>
          <p:nvPr/>
        </p:nvSpPr>
        <p:spPr>
          <a:xfrm>
            <a:off x="1756413" y="2551060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Optimizations</a:t>
            </a:r>
            <a:endParaRPr lang="en-US" sz="21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31C65D5-B82D-E81E-DA0C-D0202927C851}"/>
              </a:ext>
            </a:extLst>
          </p:cNvPr>
          <p:cNvSpPr/>
          <p:nvPr/>
        </p:nvSpPr>
        <p:spPr>
          <a:xfrm>
            <a:off x="1756413" y="2907882"/>
            <a:ext cx="6948350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Efforts are being made to improve the efficiency and accuracy of top-down parsing algorithms.</a:t>
            </a:r>
            <a:endParaRPr lang="en-US" sz="17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DFCD820A-93ED-4222-4EA5-8CDC4D65E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98" y="4246364"/>
            <a:ext cx="1104543" cy="1551411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:a16="http://schemas.microsoft.com/office/drawing/2014/main" id="{4990F50E-7142-2C8D-36EC-C657C1DC8230}"/>
              </a:ext>
            </a:extLst>
          </p:cNvPr>
          <p:cNvSpPr/>
          <p:nvPr/>
        </p:nvSpPr>
        <p:spPr>
          <a:xfrm>
            <a:off x="1756412" y="429177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Hybrid Approaches</a:t>
            </a:r>
            <a:endParaRPr lang="en-US" sz="21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4B61BB-FF3E-C12C-E464-3A21732E0BF0}"/>
              </a:ext>
            </a:extLst>
          </p:cNvPr>
          <p:cNvSpPr/>
          <p:nvPr/>
        </p:nvSpPr>
        <p:spPr>
          <a:xfrm>
            <a:off x="1764619" y="4656930"/>
            <a:ext cx="6948350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Combining top-down and bottom-up parsing strategies can lead to more robust and versatile parsing systems.</a:t>
            </a:r>
            <a:endParaRPr lang="en-US" sz="17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FEF96DB4-925F-E43E-E952-F703DE984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93"/>
          <a:stretch/>
        </p:blipFill>
        <p:spPr>
          <a:xfrm>
            <a:off x="8606787" y="1"/>
            <a:ext cx="358521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8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5E657-B66A-0A86-E4D3-17DEC5EE1B36}"/>
              </a:ext>
            </a:extLst>
          </p:cNvPr>
          <p:cNvSpPr txBox="1"/>
          <p:nvPr/>
        </p:nvSpPr>
        <p:spPr>
          <a:xfrm>
            <a:off x="2359742" y="2828835"/>
            <a:ext cx="58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i="1" u="sng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435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Open Sans</vt:lpstr>
      <vt:lpstr>Times New Roman</vt:lpstr>
      <vt:lpstr>Trebuchet MS</vt:lpstr>
      <vt:lpstr>Wingdings</vt:lpstr>
      <vt:lpstr>Wingdings 3</vt:lpstr>
      <vt:lpstr>Facet</vt:lpstr>
      <vt:lpstr>Top-Down Parsing Using High Level Language(C)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Boppudi</dc:creator>
  <cp:lastModifiedBy>Revanth Boppudi</cp:lastModifiedBy>
  <cp:revision>2</cp:revision>
  <dcterms:created xsi:type="dcterms:W3CDTF">2024-06-25T07:24:17Z</dcterms:created>
  <dcterms:modified xsi:type="dcterms:W3CDTF">2024-06-26T02:38:45Z</dcterms:modified>
</cp:coreProperties>
</file>