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12192000"/>
  <p:notesSz cx="6858000" cy="9144000"/>
  <p:embeddedFontLst>
    <p:embeddedFont>
      <p:font typeface="DM Sans Medium"/>
      <p:regular r:id="rId24"/>
      <p:bold r:id="rId25"/>
      <p:italic r:id="rId26"/>
      <p:boldItalic r:id="rId27"/>
    </p:embeddedFont>
    <p:embeddedFont>
      <p:font typeface="Newsreader"/>
      <p:regular r:id="rId28"/>
      <p:bold r:id="rId29"/>
      <p:italic r:id="rId30"/>
      <p:boldItalic r:id="rId31"/>
    </p:embeddedFont>
    <p:embeddedFont>
      <p:font typeface="DM Sans SemiBold"/>
      <p:regular r:id="rId32"/>
      <p:bold r:id="rId33"/>
      <p:italic r:id="rId34"/>
      <p:boldItalic r:id="rId35"/>
    </p:embeddedFont>
    <p:embeddedFont>
      <p:font typeface="Gill Sans"/>
      <p:regular r:id="rId36"/>
      <p:bold r:id="rId37"/>
    </p:embeddedFont>
    <p:embeddedFont>
      <p:font typeface="DM Sans"/>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528">
          <p15:clr>
            <a:srgbClr val="A4A3A4"/>
          </p15:clr>
        </p15:guide>
        <p15:guide id="2" pos="3864">
          <p15:clr>
            <a:srgbClr val="A4A3A4"/>
          </p15:clr>
        </p15:guide>
        <p15:guide id="3" orient="horz" pos="1272">
          <p15:clr>
            <a:srgbClr val="A4A3A4"/>
          </p15:clr>
        </p15:guide>
        <p15:guide id="4" orient="horz" pos="2312">
          <p15:clr>
            <a:srgbClr val="A4A3A4"/>
          </p15:clr>
        </p15:guide>
        <p15:guide id="5" orient="horz" pos="1944">
          <p15:clr>
            <a:srgbClr val="A4A3A4"/>
          </p15:clr>
        </p15:guide>
        <p15:guide id="6" orient="horz" pos="2328">
          <p15:clr>
            <a:srgbClr val="A4A3A4"/>
          </p15:clr>
        </p15:guide>
      </p15:sldGuideLst>
    </p:ext>
    <p:ext uri="GoogleSlidesCustomDataVersion2">
      <go:slidesCustomData xmlns:go="http://customooxmlschemas.google.com/" r:id="rId42" roundtripDataSignature="AMtx7mhlwFHBhdjdOvIS/1vLQeHEgDbeb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528" orient="horz"/>
        <p:guide pos="3864"/>
        <p:guide pos="1272" orient="horz"/>
        <p:guide pos="2312" orient="horz"/>
        <p:guide pos="1944" orient="horz"/>
        <p:guide pos="232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5.xml"/><Relationship Id="rId42" Type="http://customschemas.google.com/relationships/presentationmetadata" Target="metadata"/><Relationship Id="rId41" Type="http://schemas.openxmlformats.org/officeDocument/2006/relationships/font" Target="fonts/DMSans-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DMSansMedium-regular.fntdata"/><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DMSansMedium-italic.fntdata"/><Relationship Id="rId25" Type="http://schemas.openxmlformats.org/officeDocument/2006/relationships/font" Target="fonts/DMSansMedium-bold.fntdata"/><Relationship Id="rId28" Type="http://schemas.openxmlformats.org/officeDocument/2006/relationships/font" Target="fonts/Newsreader-regular.fntdata"/><Relationship Id="rId27" Type="http://schemas.openxmlformats.org/officeDocument/2006/relationships/font" Target="fonts/DMSansMedium-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ewsreader-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Newsreader-boldItalic.fntdata"/><Relationship Id="rId30" Type="http://schemas.openxmlformats.org/officeDocument/2006/relationships/font" Target="fonts/Newsreader-italic.fntdata"/><Relationship Id="rId11" Type="http://schemas.openxmlformats.org/officeDocument/2006/relationships/slide" Target="slides/slide6.xml"/><Relationship Id="rId33" Type="http://schemas.openxmlformats.org/officeDocument/2006/relationships/font" Target="fonts/DMSansSemiBold-bold.fntdata"/><Relationship Id="rId10" Type="http://schemas.openxmlformats.org/officeDocument/2006/relationships/slide" Target="slides/slide5.xml"/><Relationship Id="rId32" Type="http://schemas.openxmlformats.org/officeDocument/2006/relationships/font" Target="fonts/DMSansSemiBold-regular.fntdata"/><Relationship Id="rId13" Type="http://schemas.openxmlformats.org/officeDocument/2006/relationships/slide" Target="slides/slide8.xml"/><Relationship Id="rId35" Type="http://schemas.openxmlformats.org/officeDocument/2006/relationships/font" Target="fonts/DMSansSemiBold-boldItalic.fntdata"/><Relationship Id="rId12" Type="http://schemas.openxmlformats.org/officeDocument/2006/relationships/slide" Target="slides/slide7.xml"/><Relationship Id="rId34" Type="http://schemas.openxmlformats.org/officeDocument/2006/relationships/font" Target="fonts/DMSansSemiBold-italic.fntdata"/><Relationship Id="rId15" Type="http://schemas.openxmlformats.org/officeDocument/2006/relationships/slide" Target="slides/slide10.xml"/><Relationship Id="rId37" Type="http://schemas.openxmlformats.org/officeDocument/2006/relationships/font" Target="fonts/GillSans-bold.fntdata"/><Relationship Id="rId14" Type="http://schemas.openxmlformats.org/officeDocument/2006/relationships/slide" Target="slides/slide9.xml"/><Relationship Id="rId36" Type="http://schemas.openxmlformats.org/officeDocument/2006/relationships/font" Target="fonts/GillSans-regular.fntdata"/><Relationship Id="rId17" Type="http://schemas.openxmlformats.org/officeDocument/2006/relationships/slide" Target="slides/slide12.xml"/><Relationship Id="rId39" Type="http://schemas.openxmlformats.org/officeDocument/2006/relationships/font" Target="fonts/DMSans-bold.fntdata"/><Relationship Id="rId16" Type="http://schemas.openxmlformats.org/officeDocument/2006/relationships/slide" Target="slides/slide11.xml"/><Relationship Id="rId38" Type="http://schemas.openxmlformats.org/officeDocument/2006/relationships/font" Target="fonts/DMSans-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5" name="Google Shape;17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showMasterSp="0">
  <p:cSld name="Title Slide 2">
    <p:bg>
      <p:bgPr>
        <a:solidFill>
          <a:schemeClr val="lt2"/>
        </a:solidFill>
      </p:bgPr>
    </p:bg>
    <p:spTree>
      <p:nvGrpSpPr>
        <p:cNvPr id="16" name="Shape 16"/>
        <p:cNvGrpSpPr/>
        <p:nvPr/>
      </p:nvGrpSpPr>
      <p:grpSpPr>
        <a:xfrm>
          <a:off x="0" y="0"/>
          <a:ext cx="0" cy="0"/>
          <a:chOff x="0" y="0"/>
          <a:chExt cx="0" cy="0"/>
        </a:xfrm>
      </p:grpSpPr>
      <p:sp>
        <p:nvSpPr>
          <p:cNvPr id="17" name="Google Shape;17;p20"/>
          <p:cNvSpPr/>
          <p:nvPr/>
        </p:nvSpPr>
        <p:spPr>
          <a:xfrm>
            <a:off x="7443266" y="1841812"/>
            <a:ext cx="4748735" cy="5016187"/>
          </a:xfrm>
          <a:custGeom>
            <a:rect b="b" l="l" r="r" t="t"/>
            <a:pathLst>
              <a:path extrusionOk="0" h="5016187" w="4748735">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8" name="Google Shape;18;p20"/>
          <p:cNvSpPr/>
          <p:nvPr/>
        </p:nvSpPr>
        <p:spPr>
          <a:xfrm rot="5400000">
            <a:off x="6993339" y="2334664"/>
            <a:ext cx="2225673" cy="7007393"/>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19" name="Google Shape;19;p20"/>
          <p:cNvSpPr/>
          <p:nvPr/>
        </p:nvSpPr>
        <p:spPr>
          <a:xfrm>
            <a:off x="1" y="0"/>
            <a:ext cx="5880649" cy="6075137"/>
          </a:xfrm>
          <a:custGeom>
            <a:rect b="b" l="l" r="r" t="t"/>
            <a:pathLst>
              <a:path extrusionOk="0" h="6075137" w="5880649">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0" name="Google Shape;20;p20"/>
          <p:cNvSpPr/>
          <p:nvPr/>
        </p:nvSpPr>
        <p:spPr>
          <a:xfrm>
            <a:off x="1" y="-1"/>
            <a:ext cx="5137691" cy="3723310"/>
          </a:xfrm>
          <a:custGeom>
            <a:rect b="b" l="l" r="r" t="t"/>
            <a:pathLst>
              <a:path extrusionOk="0" h="3723310" w="5137691">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dk1">
              <a:alpha val="16862"/>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dk1"/>
              </a:solidFill>
              <a:latin typeface="Gill Sans"/>
              <a:ea typeface="Gill Sans"/>
              <a:cs typeface="Gill Sans"/>
              <a:sym typeface="Gill Sans"/>
            </a:endParaRPr>
          </a:p>
        </p:txBody>
      </p:sp>
      <p:sp>
        <p:nvSpPr>
          <p:cNvPr id="21" name="Google Shape;21;p20"/>
          <p:cNvSpPr txBox="1"/>
          <p:nvPr>
            <p:ph type="ctrTitle"/>
          </p:nvPr>
        </p:nvSpPr>
        <p:spPr>
          <a:xfrm>
            <a:off x="915924" y="914400"/>
            <a:ext cx="10360152" cy="5029200"/>
          </a:xfrm>
          <a:prstGeom prst="rect">
            <a:avLst/>
          </a:prstGeom>
          <a:noFill/>
          <a:ln>
            <a:noFill/>
          </a:ln>
        </p:spPr>
        <p:txBody>
          <a:bodyPr anchorCtr="0" anchor="ctr"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Picture" showMasterSp="0">
  <p:cSld name="Title Content and Picture">
    <p:bg>
      <p:bgPr>
        <a:solidFill>
          <a:schemeClr val="lt2"/>
        </a:solidFill>
      </p:bgPr>
    </p:bg>
    <p:spTree>
      <p:nvGrpSpPr>
        <p:cNvPr id="79" name="Shape 79"/>
        <p:cNvGrpSpPr/>
        <p:nvPr/>
      </p:nvGrpSpPr>
      <p:grpSpPr>
        <a:xfrm>
          <a:off x="0" y="0"/>
          <a:ext cx="0" cy="0"/>
          <a:chOff x="0" y="0"/>
          <a:chExt cx="0" cy="0"/>
        </a:xfrm>
      </p:grpSpPr>
      <p:sp>
        <p:nvSpPr>
          <p:cNvPr id="80" name="Google Shape;80;p29"/>
          <p:cNvSpPr/>
          <p:nvPr/>
        </p:nvSpPr>
        <p:spPr>
          <a:xfrm>
            <a:off x="0" y="0"/>
            <a:ext cx="4303817" cy="6100294"/>
          </a:xfrm>
          <a:custGeom>
            <a:rect b="b" l="l" r="r" t="t"/>
            <a:pathLst>
              <a:path extrusionOk="0" h="6100294" w="4303817">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4705"/>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1" name="Google Shape;81;p29"/>
          <p:cNvSpPr/>
          <p:nvPr/>
        </p:nvSpPr>
        <p:spPr>
          <a:xfrm rot="5400000">
            <a:off x="7072129" y="3184875"/>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2" name="Google Shape;82;p29"/>
          <p:cNvSpPr txBox="1"/>
          <p:nvPr>
            <p:ph type="title"/>
          </p:nvPr>
        </p:nvSpPr>
        <p:spPr>
          <a:xfrm>
            <a:off x="914400" y="914400"/>
            <a:ext cx="7534656"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29"/>
          <p:cNvSpPr txBox="1"/>
          <p:nvPr>
            <p:ph idx="1" type="body"/>
          </p:nvPr>
        </p:nvSpPr>
        <p:spPr>
          <a:xfrm>
            <a:off x="914399" y="2039111"/>
            <a:ext cx="5650992" cy="3904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4" name="Google Shape;84;p29"/>
          <p:cNvSpPr/>
          <p:nvPr>
            <p:ph idx="2" type="pic"/>
          </p:nvPr>
        </p:nvSpPr>
        <p:spPr>
          <a:xfrm>
            <a:off x="7623125" y="-20757"/>
            <a:ext cx="4589511" cy="6555026"/>
          </a:xfrm>
          <a:prstGeom prst="rect">
            <a:avLst/>
          </a:prstGeom>
          <a:solidFill>
            <a:schemeClr val="accent3"/>
          </a:solidFill>
          <a:ln>
            <a:noFill/>
          </a:ln>
        </p:spPr>
      </p:sp>
      <p:sp>
        <p:nvSpPr>
          <p:cNvPr id="85" name="Google Shape;85;p29"/>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2" showMasterSp="0">
  <p:cSld name="Title and Two Content 2">
    <p:bg>
      <p:bgPr>
        <a:solidFill>
          <a:schemeClr val="lt2"/>
        </a:solidFill>
      </p:bgPr>
    </p:bg>
    <p:spTree>
      <p:nvGrpSpPr>
        <p:cNvPr id="86" name="Shape 86"/>
        <p:cNvGrpSpPr/>
        <p:nvPr/>
      </p:nvGrpSpPr>
      <p:grpSpPr>
        <a:xfrm>
          <a:off x="0" y="0"/>
          <a:ext cx="0" cy="0"/>
          <a:chOff x="0" y="0"/>
          <a:chExt cx="0" cy="0"/>
        </a:xfrm>
      </p:grpSpPr>
      <p:sp>
        <p:nvSpPr>
          <p:cNvPr id="87" name="Google Shape;87;p30"/>
          <p:cNvSpPr/>
          <p:nvPr/>
        </p:nvSpPr>
        <p:spPr>
          <a:xfrm rot="5400000">
            <a:off x="10423648" y="-93866"/>
            <a:ext cx="1698615" cy="1838087"/>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8" name="Google Shape;88;p30"/>
          <p:cNvSpPr/>
          <p:nvPr/>
        </p:nvSpPr>
        <p:spPr>
          <a:xfrm>
            <a:off x="6381060" y="-24130"/>
            <a:ext cx="5371060" cy="6899910"/>
          </a:xfrm>
          <a:custGeom>
            <a:rect b="b" l="l" r="r" t="t"/>
            <a:pathLst>
              <a:path extrusionOk="0" h="6899910" w="537106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89" name="Google Shape;89;p30"/>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cxnSp>
        <p:nvCxnSpPr>
          <p:cNvPr id="90" name="Google Shape;90;p30"/>
          <p:cNvCxnSpPr/>
          <p:nvPr/>
        </p:nvCxnSpPr>
        <p:spPr>
          <a:xfrm>
            <a:off x="10938933" y="6327754"/>
            <a:ext cx="414867" cy="0"/>
          </a:xfrm>
          <a:prstGeom prst="straightConnector1">
            <a:avLst/>
          </a:prstGeom>
          <a:noFill/>
          <a:ln cap="flat" cmpd="sng" w="15875">
            <a:solidFill>
              <a:schemeClr val="dk1"/>
            </a:solidFill>
            <a:prstDash val="solid"/>
            <a:miter lim="800000"/>
            <a:headEnd len="sm" w="sm" type="none"/>
            <a:tailEnd len="sm" w="sm" type="none"/>
          </a:ln>
        </p:spPr>
      </p:cxnSp>
      <p:sp>
        <p:nvSpPr>
          <p:cNvPr id="91" name="Google Shape;91;p30"/>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30"/>
          <p:cNvSpPr txBox="1"/>
          <p:nvPr>
            <p:ph idx="1" type="body"/>
          </p:nvPr>
        </p:nvSpPr>
        <p:spPr>
          <a:xfrm>
            <a:off x="914399" y="2039111"/>
            <a:ext cx="2816352"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3" name="Google Shape;93;p30"/>
          <p:cNvSpPr txBox="1"/>
          <p:nvPr>
            <p:ph idx="2" type="body"/>
          </p:nvPr>
        </p:nvSpPr>
        <p:spPr>
          <a:xfrm>
            <a:off x="4097800" y="2039111"/>
            <a:ext cx="6949440"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0"/>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ntent">
  <p:cSld name="Title and Two Content">
    <p:bg>
      <p:bgPr>
        <a:solidFill>
          <a:schemeClr val="lt2"/>
        </a:solidFill>
      </p:bgPr>
    </p:bg>
    <p:spTree>
      <p:nvGrpSpPr>
        <p:cNvPr id="95" name="Shape 95"/>
        <p:cNvGrpSpPr/>
        <p:nvPr/>
      </p:nvGrpSpPr>
      <p:grpSpPr>
        <a:xfrm>
          <a:off x="0" y="0"/>
          <a:ext cx="0" cy="0"/>
          <a:chOff x="0" y="0"/>
          <a:chExt cx="0" cy="0"/>
        </a:xfrm>
      </p:grpSpPr>
      <p:sp>
        <p:nvSpPr>
          <p:cNvPr id="96" name="Google Shape;96;p31"/>
          <p:cNvSpPr/>
          <p:nvPr/>
        </p:nvSpPr>
        <p:spPr>
          <a:xfrm>
            <a:off x="4600810" y="0"/>
            <a:ext cx="7591189" cy="6858000"/>
          </a:xfrm>
          <a:custGeom>
            <a:rect b="b" l="l" r="r" t="t"/>
            <a:pathLst>
              <a:path extrusionOk="0" h="6858000" w="7591189">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7" name="Google Shape;97;p31"/>
          <p:cNvSpPr/>
          <p:nvPr/>
        </p:nvSpPr>
        <p:spPr>
          <a:xfrm>
            <a:off x="6134000" y="-30589"/>
            <a:ext cx="5047481" cy="6915258"/>
          </a:xfrm>
          <a:custGeom>
            <a:rect b="b" l="l" r="r" t="t"/>
            <a:pathLst>
              <a:path extrusionOk="0" h="6915258" w="5047481">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cap="flat" cmpd="sng" w="60325">
            <a:solidFill>
              <a:schemeClr val="accent1">
                <a:alpha val="49803"/>
              </a:schemeClr>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98" name="Google Shape;98;p31"/>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9" name="Google Shape;99;p31"/>
          <p:cNvSpPr txBox="1"/>
          <p:nvPr>
            <p:ph idx="1" type="body"/>
          </p:nvPr>
        </p:nvSpPr>
        <p:spPr>
          <a:xfrm>
            <a:off x="914399" y="2039111"/>
            <a:ext cx="6729984" cy="384048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Courier New"/>
              <a:buChar char="o"/>
              <a:defRPr sz="2000" cap="none"/>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0" name="Google Shape;100;p31"/>
          <p:cNvSpPr txBox="1"/>
          <p:nvPr>
            <p:ph idx="2" type="body"/>
          </p:nvPr>
        </p:nvSpPr>
        <p:spPr>
          <a:xfrm>
            <a:off x="8113472" y="2039111"/>
            <a:ext cx="3163824" cy="384048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1" name="Google Shape;101;p31"/>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5">
  <p:cSld name="Title and Content 5">
    <p:bg>
      <p:bgPr>
        <a:solidFill>
          <a:schemeClr val="lt2"/>
        </a:solidFill>
      </p:bgPr>
    </p:bg>
    <p:spTree>
      <p:nvGrpSpPr>
        <p:cNvPr id="102" name="Shape 102"/>
        <p:cNvGrpSpPr/>
        <p:nvPr/>
      </p:nvGrpSpPr>
      <p:grpSpPr>
        <a:xfrm>
          <a:off x="0" y="0"/>
          <a:ext cx="0" cy="0"/>
          <a:chOff x="0" y="0"/>
          <a:chExt cx="0" cy="0"/>
        </a:xfrm>
      </p:grpSpPr>
      <p:sp>
        <p:nvSpPr>
          <p:cNvPr id="103" name="Google Shape;103;p32"/>
          <p:cNvSpPr/>
          <p:nvPr/>
        </p:nvSpPr>
        <p:spPr>
          <a:xfrm>
            <a:off x="0" y="3271424"/>
            <a:ext cx="12192000" cy="3586577"/>
          </a:xfrm>
          <a:custGeom>
            <a:rect b="b" l="l" r="r" t="t"/>
            <a:pathLst>
              <a:path extrusionOk="0" h="3586577" w="12192000">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4" name="Google Shape;104;p32"/>
          <p:cNvSpPr/>
          <p:nvPr/>
        </p:nvSpPr>
        <p:spPr>
          <a:xfrm>
            <a:off x="5591140" y="1"/>
            <a:ext cx="5362677" cy="590065"/>
          </a:xfrm>
          <a:custGeom>
            <a:rect b="b" l="l" r="r" t="t"/>
            <a:pathLst>
              <a:path extrusionOk="0" h="590065" w="5362677">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05" name="Google Shape;105;p32"/>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32"/>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bg>
      <p:bgPr>
        <a:solidFill>
          <a:schemeClr val="lt2"/>
        </a:solidFill>
      </p:bgPr>
    </p:bg>
    <p:spTree>
      <p:nvGrpSpPr>
        <p:cNvPr id="107" name="Shape 107"/>
        <p:cNvGrpSpPr/>
        <p:nvPr/>
      </p:nvGrpSpPr>
      <p:grpSpPr>
        <a:xfrm>
          <a:off x="0" y="0"/>
          <a:ext cx="0" cy="0"/>
          <a:chOff x="0" y="0"/>
          <a:chExt cx="0" cy="0"/>
        </a:xfrm>
      </p:grpSpPr>
      <p:grpSp>
        <p:nvGrpSpPr>
          <p:cNvPr id="108" name="Google Shape;108;p33"/>
          <p:cNvGrpSpPr/>
          <p:nvPr/>
        </p:nvGrpSpPr>
        <p:grpSpPr>
          <a:xfrm flipH="1">
            <a:off x="8970744" y="5209684"/>
            <a:ext cx="3221255" cy="1682471"/>
            <a:chOff x="-1483620" y="3988558"/>
            <a:chExt cx="4239452" cy="2903598"/>
          </a:xfrm>
        </p:grpSpPr>
        <p:sp>
          <p:nvSpPr>
            <p:cNvPr id="109" name="Google Shape;109;p33"/>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0" name="Google Shape;110;p33"/>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111" name="Google Shape;111;p33"/>
          <p:cNvSpPr/>
          <p:nvPr/>
        </p:nvSpPr>
        <p:spPr>
          <a:xfrm rot="10800000">
            <a:off x="10332231" y="4321742"/>
            <a:ext cx="1859768" cy="253625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12" name="Google Shape;112;p33"/>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l">
              <a:spcBef>
                <a:spcPts val="0"/>
              </a:spcBef>
              <a:buNone/>
              <a:defRPr b="0" i="0" sz="2400">
                <a:solidFill>
                  <a:schemeClr val="dk1"/>
                </a:solidFill>
                <a:latin typeface="Arial"/>
                <a:ea typeface="Arial"/>
                <a:cs typeface="Arial"/>
                <a:sym typeface="Arial"/>
              </a:defRPr>
            </a:lvl1pPr>
            <a:lvl2pPr indent="0" lvl="1" marL="0" algn="l">
              <a:spcBef>
                <a:spcPts val="0"/>
              </a:spcBef>
              <a:buNone/>
              <a:defRPr b="0" i="0" sz="2400">
                <a:solidFill>
                  <a:schemeClr val="dk1"/>
                </a:solidFill>
                <a:latin typeface="Arial"/>
                <a:ea typeface="Arial"/>
                <a:cs typeface="Arial"/>
                <a:sym typeface="Arial"/>
              </a:defRPr>
            </a:lvl2pPr>
            <a:lvl3pPr indent="0" lvl="2" marL="0" algn="l">
              <a:spcBef>
                <a:spcPts val="0"/>
              </a:spcBef>
              <a:buNone/>
              <a:defRPr b="0" i="0" sz="2400">
                <a:solidFill>
                  <a:schemeClr val="dk1"/>
                </a:solidFill>
                <a:latin typeface="Arial"/>
                <a:ea typeface="Arial"/>
                <a:cs typeface="Arial"/>
                <a:sym typeface="Arial"/>
              </a:defRPr>
            </a:lvl3pPr>
            <a:lvl4pPr indent="0" lvl="3" marL="0" algn="l">
              <a:spcBef>
                <a:spcPts val="0"/>
              </a:spcBef>
              <a:buNone/>
              <a:defRPr b="0" i="0" sz="2400">
                <a:solidFill>
                  <a:schemeClr val="dk1"/>
                </a:solidFill>
                <a:latin typeface="Arial"/>
                <a:ea typeface="Arial"/>
                <a:cs typeface="Arial"/>
                <a:sym typeface="Arial"/>
              </a:defRPr>
            </a:lvl4pPr>
            <a:lvl5pPr indent="0" lvl="4" marL="0" algn="l">
              <a:spcBef>
                <a:spcPts val="0"/>
              </a:spcBef>
              <a:buNone/>
              <a:defRPr b="0" i="0" sz="2400">
                <a:solidFill>
                  <a:schemeClr val="dk1"/>
                </a:solidFill>
                <a:latin typeface="Arial"/>
                <a:ea typeface="Arial"/>
                <a:cs typeface="Arial"/>
                <a:sym typeface="Arial"/>
              </a:defRPr>
            </a:lvl5pPr>
            <a:lvl6pPr indent="0" lvl="5" marL="0" algn="l">
              <a:spcBef>
                <a:spcPts val="0"/>
              </a:spcBef>
              <a:buNone/>
              <a:defRPr b="0" i="0" sz="2400">
                <a:solidFill>
                  <a:schemeClr val="dk1"/>
                </a:solidFill>
                <a:latin typeface="Arial"/>
                <a:ea typeface="Arial"/>
                <a:cs typeface="Arial"/>
                <a:sym typeface="Arial"/>
              </a:defRPr>
            </a:lvl6pPr>
            <a:lvl7pPr indent="0" lvl="6" marL="0" algn="l">
              <a:spcBef>
                <a:spcPts val="0"/>
              </a:spcBef>
              <a:buNone/>
              <a:defRPr b="0" i="0" sz="2400">
                <a:solidFill>
                  <a:schemeClr val="dk1"/>
                </a:solidFill>
                <a:latin typeface="Arial"/>
                <a:ea typeface="Arial"/>
                <a:cs typeface="Arial"/>
                <a:sym typeface="Arial"/>
              </a:defRPr>
            </a:lvl7pPr>
            <a:lvl8pPr indent="0" lvl="7" marL="0" algn="l">
              <a:spcBef>
                <a:spcPts val="0"/>
              </a:spcBef>
              <a:buNone/>
              <a:defRPr b="0" i="0" sz="2400">
                <a:solidFill>
                  <a:schemeClr val="dk1"/>
                </a:solidFill>
                <a:latin typeface="Arial"/>
                <a:ea typeface="Arial"/>
                <a:cs typeface="Arial"/>
                <a:sym typeface="Arial"/>
              </a:defRPr>
            </a:lvl8pPr>
            <a:lvl9pPr indent="0" lvl="8" marL="0" algn="l">
              <a:spcBef>
                <a:spcPts val="0"/>
              </a:spcBef>
              <a:buNone/>
              <a:defRPr b="0" i="0" sz="2400">
                <a:solidFill>
                  <a:schemeClr val="dk1"/>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2" showMasterSp="0" type="obj">
  <p:cSld name="OBJECT">
    <p:bg>
      <p:bgPr>
        <a:solidFill>
          <a:schemeClr val="lt2"/>
        </a:solidFill>
      </p:bgPr>
    </p:bg>
    <p:spTree>
      <p:nvGrpSpPr>
        <p:cNvPr id="22" name="Shape 22"/>
        <p:cNvGrpSpPr/>
        <p:nvPr/>
      </p:nvGrpSpPr>
      <p:grpSpPr>
        <a:xfrm>
          <a:off x="0" y="0"/>
          <a:ext cx="0" cy="0"/>
          <a:chOff x="0" y="0"/>
          <a:chExt cx="0" cy="0"/>
        </a:xfrm>
      </p:grpSpPr>
      <p:sp>
        <p:nvSpPr>
          <p:cNvPr id="23" name="Google Shape;23;p21"/>
          <p:cNvSpPr/>
          <p:nvPr/>
        </p:nvSpPr>
        <p:spPr>
          <a:xfrm>
            <a:off x="-10955" y="0"/>
            <a:ext cx="6558260" cy="6858000"/>
          </a:xfrm>
          <a:custGeom>
            <a:rect b="b" l="l" r="r" t="t"/>
            <a:pathLst>
              <a:path extrusionOk="0" h="6858000" w="655826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dk2">
              <a:alpha val="5882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4" name="Google Shape;24;p21"/>
          <p:cNvSpPr/>
          <p:nvPr/>
        </p:nvSpPr>
        <p:spPr>
          <a:xfrm>
            <a:off x="0" y="180445"/>
            <a:ext cx="5327858" cy="3001484"/>
          </a:xfrm>
          <a:custGeom>
            <a:rect b="b" l="l" r="r" t="t"/>
            <a:pathLst>
              <a:path extrusionOk="0" h="3001484" w="5327858">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5" name="Google Shape;25;p21"/>
          <p:cNvSpPr/>
          <p:nvPr/>
        </p:nvSpPr>
        <p:spPr>
          <a:xfrm>
            <a:off x="1798383"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6" name="Google Shape;26;p21"/>
          <p:cNvSpPr/>
          <p:nvPr/>
        </p:nvSpPr>
        <p:spPr>
          <a:xfrm>
            <a:off x="-10954"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27" name="Google Shape;27;p21"/>
          <p:cNvSpPr txBox="1"/>
          <p:nvPr>
            <p:ph type="title"/>
          </p:nvPr>
        </p:nvSpPr>
        <p:spPr>
          <a:xfrm>
            <a:off x="1001467" y="914400"/>
            <a:ext cx="5641848" cy="502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accent1"/>
              </a:buClr>
              <a:buSzPts val="3200"/>
              <a:buFont typeface="Arial"/>
              <a:buNone/>
              <a:defRPr sz="32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21"/>
          <p:cNvSpPr txBox="1"/>
          <p:nvPr>
            <p:ph idx="1" type="body"/>
          </p:nvPr>
        </p:nvSpPr>
        <p:spPr>
          <a:xfrm>
            <a:off x="6868956" y="1143000"/>
            <a:ext cx="4190999" cy="4679830"/>
          </a:xfrm>
          <a:prstGeom prst="rect">
            <a:avLst/>
          </a:prstGeom>
          <a:noFill/>
          <a:ln>
            <a:noFill/>
          </a:ln>
        </p:spPr>
        <p:txBody>
          <a:bodyPr anchorCtr="0" anchor="t" bIns="45700" lIns="91425" spcFirstLastPara="1" rIns="91425" wrap="square" tIns="45700">
            <a:normAutofit/>
          </a:bodyPr>
          <a:lstStyle>
            <a:lvl1pPr indent="-228600" lvl="0" marL="457200" algn="r">
              <a:lnSpc>
                <a:spcPct val="90000"/>
              </a:lnSpc>
              <a:spcBef>
                <a:spcPts val="1000"/>
              </a:spcBef>
              <a:spcAft>
                <a:spcPts val="0"/>
              </a:spcAft>
              <a:buClr>
                <a:schemeClr val="dk1"/>
              </a:buClr>
              <a:buSzPts val="2400"/>
              <a:buNone/>
              <a:defRPr sz="2400" cap="none"/>
            </a:lvl1pPr>
            <a:lvl2pPr indent="-228600" lvl="1" marL="914400" algn="r">
              <a:lnSpc>
                <a:spcPct val="90000"/>
              </a:lnSpc>
              <a:spcBef>
                <a:spcPts val="500"/>
              </a:spcBef>
              <a:spcAft>
                <a:spcPts val="0"/>
              </a:spcAft>
              <a:buClr>
                <a:schemeClr val="dk1"/>
              </a:buClr>
              <a:buSzPts val="1800"/>
              <a:buNone/>
              <a:defRPr sz="1800">
                <a:latin typeface="Arial"/>
                <a:ea typeface="Arial"/>
                <a:cs typeface="Arial"/>
                <a:sym typeface="Arial"/>
              </a:defRPr>
            </a:lvl2pPr>
            <a:lvl3pPr indent="-228600" lvl="2" marL="1371600" algn="r">
              <a:lnSpc>
                <a:spcPct val="90000"/>
              </a:lnSpc>
              <a:spcBef>
                <a:spcPts val="500"/>
              </a:spcBef>
              <a:spcAft>
                <a:spcPts val="0"/>
              </a:spcAft>
              <a:buClr>
                <a:schemeClr val="dk1"/>
              </a:buClr>
              <a:buSzPts val="2000"/>
              <a:buNone/>
              <a:defRPr/>
            </a:lvl3pPr>
            <a:lvl4pPr indent="-228600" lvl="3" marL="1828800" algn="r">
              <a:lnSpc>
                <a:spcPct val="90000"/>
              </a:lnSpc>
              <a:spcBef>
                <a:spcPts val="500"/>
              </a:spcBef>
              <a:spcAft>
                <a:spcPts val="0"/>
              </a:spcAft>
              <a:buClr>
                <a:schemeClr val="dk1"/>
              </a:buClr>
              <a:buSzPts val="1800"/>
              <a:buNone/>
              <a:defRPr/>
            </a:lvl4pPr>
            <a:lvl5pPr indent="-228600" lvl="4" marL="2286000" algn="r">
              <a:lnSpc>
                <a:spcPct val="90000"/>
              </a:lnSpc>
              <a:spcBef>
                <a:spcPts val="500"/>
              </a:spcBef>
              <a:spcAft>
                <a:spcPts val="0"/>
              </a:spcAft>
              <a:buClr>
                <a:schemeClr val="dk1"/>
              </a:buClr>
              <a:buSzPts val="1800"/>
              <a:buNone/>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2" showMasterSp="0">
  <p:cSld name="Picture with Caption 2">
    <p:bg>
      <p:bgPr>
        <a:solidFill>
          <a:schemeClr val="lt2"/>
        </a:solidFill>
      </p:bgPr>
    </p:bg>
    <p:spTree>
      <p:nvGrpSpPr>
        <p:cNvPr id="29" name="Shape 29"/>
        <p:cNvGrpSpPr/>
        <p:nvPr/>
      </p:nvGrpSpPr>
      <p:grpSpPr>
        <a:xfrm>
          <a:off x="0" y="0"/>
          <a:ext cx="0" cy="0"/>
          <a:chOff x="0" y="0"/>
          <a:chExt cx="0" cy="0"/>
        </a:xfrm>
      </p:grpSpPr>
      <p:sp>
        <p:nvSpPr>
          <p:cNvPr id="30" name="Google Shape;30;p22"/>
          <p:cNvSpPr txBox="1"/>
          <p:nvPr>
            <p:ph type="title"/>
          </p:nvPr>
        </p:nvSpPr>
        <p:spPr>
          <a:xfrm>
            <a:off x="914400" y="914400"/>
            <a:ext cx="5641848" cy="5029200"/>
          </a:xfrm>
          <a:prstGeom prst="rect">
            <a:avLst/>
          </a:prstGeom>
          <a:noFill/>
          <a:ln>
            <a:noFill/>
          </a:ln>
        </p:spPr>
        <p:txBody>
          <a:bodyPr anchorCtr="0" anchor="ctr" bIns="45700" lIns="91425" spcFirstLastPara="1" rIns="91425" wrap="square" tIns="45700">
            <a:noAutofit/>
          </a:bodyPr>
          <a:lstStyle>
            <a:lvl1pPr lvl="0" algn="l">
              <a:lnSpc>
                <a:spcPct val="75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31" name="Google Shape;31;p22"/>
          <p:cNvPicPr preferRelativeResize="0"/>
          <p:nvPr/>
        </p:nvPicPr>
        <p:blipFill rotWithShape="1">
          <a:blip r:embed="rId2">
            <a:alphaModFix/>
          </a:blip>
          <a:srcRect b="9728" l="0" r="30186" t="0"/>
          <a:stretch/>
        </p:blipFill>
        <p:spPr>
          <a:xfrm>
            <a:off x="6768197" y="1875319"/>
            <a:ext cx="4727117" cy="4998132"/>
          </a:xfrm>
          <a:prstGeom prst="rect">
            <a:avLst/>
          </a:prstGeom>
          <a:noFill/>
          <a:ln>
            <a:noFill/>
          </a:ln>
        </p:spPr>
      </p:pic>
      <p:sp>
        <p:nvSpPr>
          <p:cNvPr id="32" name="Google Shape;32;p22"/>
          <p:cNvSpPr/>
          <p:nvPr/>
        </p:nvSpPr>
        <p:spPr>
          <a:xfrm>
            <a:off x="6867286" y="1"/>
            <a:ext cx="5324716" cy="6417732"/>
          </a:xfrm>
          <a:custGeom>
            <a:rect b="b" l="l" r="r" t="t"/>
            <a:pathLst>
              <a:path extrusionOk="0" h="6162929" w="511330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3" name="Google Shape;33;p22"/>
          <p:cNvSpPr/>
          <p:nvPr>
            <p:ph idx="2" type="pic"/>
          </p:nvPr>
        </p:nvSpPr>
        <p:spPr>
          <a:xfrm>
            <a:off x="7401941" y="0"/>
            <a:ext cx="4790059" cy="6587067"/>
          </a:xfrm>
          <a:prstGeom prst="rect">
            <a:avLst/>
          </a:prstGeom>
          <a:solidFill>
            <a:srgbClr val="BEA388"/>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showMasterSp="0">
  <p:cSld name="Section Header 1">
    <p:bg>
      <p:bgPr>
        <a:solidFill>
          <a:schemeClr val="lt2"/>
        </a:solidFill>
      </p:bgPr>
    </p:bg>
    <p:spTree>
      <p:nvGrpSpPr>
        <p:cNvPr id="34" name="Shape 34"/>
        <p:cNvGrpSpPr/>
        <p:nvPr/>
      </p:nvGrpSpPr>
      <p:grpSpPr>
        <a:xfrm>
          <a:off x="0" y="0"/>
          <a:ext cx="0" cy="0"/>
          <a:chOff x="0" y="0"/>
          <a:chExt cx="0" cy="0"/>
        </a:xfrm>
      </p:grpSpPr>
      <p:sp>
        <p:nvSpPr>
          <p:cNvPr id="35" name="Google Shape;35;p23"/>
          <p:cNvSpPr/>
          <p:nvPr/>
        </p:nvSpPr>
        <p:spPr>
          <a:xfrm>
            <a:off x="6918777" y="0"/>
            <a:ext cx="5288935" cy="6857999"/>
          </a:xfrm>
          <a:custGeom>
            <a:rect b="b" l="l" r="r" t="t"/>
            <a:pathLst>
              <a:path extrusionOk="0" h="6857999" w="5288935">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196"/>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6" name="Google Shape;36;p23"/>
          <p:cNvSpPr/>
          <p:nvPr/>
        </p:nvSpPr>
        <p:spPr>
          <a:xfrm flipH="1" rot="10800000">
            <a:off x="0" y="-26179"/>
            <a:ext cx="5273226" cy="1169180"/>
          </a:xfrm>
          <a:custGeom>
            <a:rect b="b" l="l" r="r" t="t"/>
            <a:pathLst>
              <a:path extrusionOk="0" h="1169180" w="5273226">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7" name="Google Shape;37;p23"/>
          <p:cNvSpPr/>
          <p:nvPr/>
        </p:nvSpPr>
        <p:spPr>
          <a:xfrm>
            <a:off x="8006849" y="3200881"/>
            <a:ext cx="4200862" cy="3685693"/>
          </a:xfrm>
          <a:custGeom>
            <a:rect b="b" l="l" r="r" t="t"/>
            <a:pathLst>
              <a:path extrusionOk="0" h="3685693" w="4200862">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cap="flat" cmpd="sng" w="857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38" name="Google Shape;38;p23"/>
          <p:cNvSpPr txBox="1"/>
          <p:nvPr>
            <p:ph type="title"/>
          </p:nvPr>
        </p:nvSpPr>
        <p:spPr>
          <a:xfrm>
            <a:off x="5827205" y="914400"/>
            <a:ext cx="5449824" cy="3538728"/>
          </a:xfrm>
          <a:prstGeom prst="rect">
            <a:avLst/>
          </a:prstGeom>
          <a:noFill/>
          <a:ln>
            <a:noFill/>
          </a:ln>
        </p:spPr>
        <p:txBody>
          <a:bodyPr anchorCtr="0" anchor="b" bIns="45700" lIns="91425" spcFirstLastPara="1" rIns="91425" wrap="square" tIns="45700">
            <a:noAutofit/>
          </a:bodyPr>
          <a:lstStyle>
            <a:lvl1pPr lvl="0" algn="l">
              <a:lnSpc>
                <a:spcPct val="75000"/>
              </a:lnSpc>
              <a:spcBef>
                <a:spcPts val="0"/>
              </a:spcBef>
              <a:spcAft>
                <a:spcPts val="0"/>
              </a:spcAft>
              <a:buClr>
                <a:schemeClr val="dk1"/>
              </a:buClr>
              <a:buSzPts val="4800"/>
              <a:buFont typeface="Arial"/>
              <a:buNone/>
              <a:defRPr sz="48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23"/>
          <p:cNvSpPr/>
          <p:nvPr>
            <p:ph idx="2" type="pic"/>
          </p:nvPr>
        </p:nvSpPr>
        <p:spPr>
          <a:xfrm>
            <a:off x="-1" y="261780"/>
            <a:ext cx="5046134" cy="6596220"/>
          </a:xfrm>
          <a:prstGeom prst="rect">
            <a:avLst/>
          </a:prstGeom>
          <a:solidFill>
            <a:schemeClr val="lt2"/>
          </a:solidFill>
          <a:ln>
            <a:noFill/>
          </a:ln>
        </p:spPr>
      </p:sp>
      <p:sp>
        <p:nvSpPr>
          <p:cNvPr id="40" name="Google Shape;40;p23"/>
          <p:cNvSpPr txBox="1"/>
          <p:nvPr>
            <p:ph idx="1" type="body"/>
          </p:nvPr>
        </p:nvSpPr>
        <p:spPr>
          <a:xfrm>
            <a:off x="5827204" y="4681728"/>
            <a:ext cx="5449824" cy="128016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400"/>
              <a:buFont typeface="Courier New"/>
              <a:buNone/>
              <a:defRPr b="0" sz="2400" cap="none"/>
            </a:lvl1pPr>
            <a:lvl2pPr indent="-381000" lvl="1" marL="914400" algn="l">
              <a:lnSpc>
                <a:spcPct val="90000"/>
              </a:lnSpc>
              <a:spcBef>
                <a:spcPts val="500"/>
              </a:spcBef>
              <a:spcAft>
                <a:spcPts val="0"/>
              </a:spcAft>
              <a:buClr>
                <a:schemeClr val="dk1"/>
              </a:buClr>
              <a:buSzPts val="2400"/>
              <a:buChar char="•"/>
              <a:defRPr sz="2400"/>
            </a:lvl2pPr>
            <a:lvl3pPr indent="-381000" lvl="2" marL="1371600" algn="l">
              <a:lnSpc>
                <a:spcPct val="90000"/>
              </a:lnSpc>
              <a:spcBef>
                <a:spcPts val="500"/>
              </a:spcBef>
              <a:spcAft>
                <a:spcPts val="0"/>
              </a:spcAft>
              <a:buClr>
                <a:schemeClr val="dk1"/>
              </a:buClr>
              <a:buSzPts val="2400"/>
              <a:buChar char="•"/>
              <a:defRPr sz="2400"/>
            </a:lvl3pPr>
            <a:lvl4pPr indent="-381000" lvl="3" marL="1828800" algn="l">
              <a:lnSpc>
                <a:spcPct val="90000"/>
              </a:lnSpc>
              <a:spcBef>
                <a:spcPts val="500"/>
              </a:spcBef>
              <a:spcAft>
                <a:spcPts val="0"/>
              </a:spcAft>
              <a:buClr>
                <a:schemeClr val="dk1"/>
              </a:buClr>
              <a:buSzPts val="2400"/>
              <a:buChar char="•"/>
              <a:defRPr sz="2400"/>
            </a:lvl4pPr>
            <a:lvl5pPr indent="-381000" lvl="4" marL="2286000" algn="l">
              <a:lnSpc>
                <a:spcPct val="90000"/>
              </a:lnSpc>
              <a:spcBef>
                <a:spcPts val="500"/>
              </a:spcBef>
              <a:spcAft>
                <a:spcPts val="0"/>
              </a:spcAft>
              <a:buClr>
                <a:schemeClr val="dk1"/>
              </a:buClr>
              <a:buSzPts val="2400"/>
              <a:buChar char="•"/>
              <a:defRPr sz="2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7">
  <p:cSld name="Title and Content 7">
    <p:bg>
      <p:bgPr>
        <a:solidFill>
          <a:schemeClr val="lt2"/>
        </a:solidFill>
      </p:bgPr>
    </p:bg>
    <p:spTree>
      <p:nvGrpSpPr>
        <p:cNvPr id="41" name="Shape 41"/>
        <p:cNvGrpSpPr/>
        <p:nvPr/>
      </p:nvGrpSpPr>
      <p:grpSpPr>
        <a:xfrm>
          <a:off x="0" y="0"/>
          <a:ext cx="0" cy="0"/>
          <a:chOff x="0" y="0"/>
          <a:chExt cx="0" cy="0"/>
        </a:xfrm>
      </p:grpSpPr>
      <p:grpSp>
        <p:nvGrpSpPr>
          <p:cNvPr id="42" name="Google Shape;42;p24"/>
          <p:cNvGrpSpPr/>
          <p:nvPr/>
        </p:nvGrpSpPr>
        <p:grpSpPr>
          <a:xfrm flipH="1">
            <a:off x="8970744" y="5209684"/>
            <a:ext cx="3221255" cy="1682471"/>
            <a:chOff x="-1483620" y="3988558"/>
            <a:chExt cx="4239452" cy="2903598"/>
          </a:xfrm>
        </p:grpSpPr>
        <p:sp>
          <p:nvSpPr>
            <p:cNvPr id="43" name="Google Shape;43;p24"/>
            <p:cNvSpPr/>
            <p:nvPr/>
          </p:nvSpPr>
          <p:spPr>
            <a:xfrm>
              <a:off x="325717" y="5597818"/>
              <a:ext cx="2430115" cy="1294338"/>
            </a:xfrm>
            <a:custGeom>
              <a:rect b="b" l="l" r="r" t="t"/>
              <a:pathLst>
                <a:path extrusionOk="0" h="1294338" w="2430115">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cap="flat" cmpd="sng" w="381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4" name="Google Shape;44;p24"/>
            <p:cNvSpPr/>
            <p:nvPr/>
          </p:nvSpPr>
          <p:spPr>
            <a:xfrm>
              <a:off x="-1483620" y="3988558"/>
              <a:ext cx="2469462" cy="2893553"/>
            </a:xfrm>
            <a:custGeom>
              <a:rect b="b" l="l" r="r" t="t"/>
              <a:pathLst>
                <a:path extrusionOk="0" h="2893553" w="2469462">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cap="flat" cmpd="sng" w="63500">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45" name="Google Shape;45;p24"/>
          <p:cNvSpPr txBox="1"/>
          <p:nvPr>
            <p:ph type="title"/>
          </p:nvPr>
        </p:nvSpPr>
        <p:spPr>
          <a:xfrm>
            <a:off x="914400" y="914400"/>
            <a:ext cx="7534656"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24"/>
          <p:cNvSpPr/>
          <p:nvPr/>
        </p:nvSpPr>
        <p:spPr>
          <a:xfrm rot="10800000">
            <a:off x="-1" y="5010313"/>
            <a:ext cx="3307890" cy="1876021"/>
          </a:xfrm>
          <a:custGeom>
            <a:rect b="b" l="l" r="r" t="t"/>
            <a:pathLst>
              <a:path extrusionOk="0" h="1876021" w="3307890">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7" name="Google Shape;47;p24"/>
          <p:cNvSpPr/>
          <p:nvPr/>
        </p:nvSpPr>
        <p:spPr>
          <a:xfrm rot="10800000">
            <a:off x="9394047" y="4650286"/>
            <a:ext cx="1859768" cy="2207713"/>
          </a:xfrm>
          <a:custGeom>
            <a:rect b="b" l="l" r="r" t="t"/>
            <a:pathLst>
              <a:path extrusionOk="0" h="2207713" w="1859768">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8" name="Google Shape;48;p24"/>
          <p:cNvSpPr/>
          <p:nvPr/>
        </p:nvSpPr>
        <p:spPr>
          <a:xfrm flipH="1" rot="-5400000">
            <a:off x="8812879" y="2130044"/>
            <a:ext cx="5509165" cy="1249078"/>
          </a:xfrm>
          <a:custGeom>
            <a:rect b="b" l="l" r="r" t="t"/>
            <a:pathLst>
              <a:path extrusionOk="0" h="1249078" w="5509165">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4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49" name="Google Shape;49;p24"/>
          <p:cNvSpPr txBox="1"/>
          <p:nvPr>
            <p:ph idx="1" type="body"/>
          </p:nvPr>
        </p:nvSpPr>
        <p:spPr>
          <a:xfrm>
            <a:off x="914400" y="2039112"/>
            <a:ext cx="7150608" cy="3356576"/>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Char char="•"/>
              <a:defRPr sz="2000"/>
            </a:lvl1pPr>
            <a:lvl2pPr indent="-342900" lvl="1" marL="914400" algn="l">
              <a:lnSpc>
                <a:spcPct val="90000"/>
              </a:lnSpc>
              <a:spcBef>
                <a:spcPts val="500"/>
              </a:spcBef>
              <a:spcAft>
                <a:spcPts val="0"/>
              </a:spcAft>
              <a:buClr>
                <a:schemeClr val="dk1"/>
              </a:buClr>
              <a:buSzPts val="1800"/>
              <a:buChar char="•"/>
              <a:defRPr sz="1800"/>
            </a:lvl2pPr>
            <a:lvl3pPr indent="-330200" lvl="2" marL="1371600" algn="l">
              <a:lnSpc>
                <a:spcPct val="90000"/>
              </a:lnSpc>
              <a:spcBef>
                <a:spcPts val="500"/>
              </a:spcBef>
              <a:spcAft>
                <a:spcPts val="0"/>
              </a:spcAft>
              <a:buClr>
                <a:schemeClr val="dk1"/>
              </a:buClr>
              <a:buSzPts val="1600"/>
              <a:buChar char="•"/>
              <a:defRPr sz="1600"/>
            </a:lvl3pPr>
            <a:lvl4pPr indent="-317500" lvl="3" marL="1828800" algn="l">
              <a:lnSpc>
                <a:spcPct val="90000"/>
              </a:lnSpc>
              <a:spcBef>
                <a:spcPts val="500"/>
              </a:spcBef>
              <a:spcAft>
                <a:spcPts val="0"/>
              </a:spcAft>
              <a:buClr>
                <a:schemeClr val="dk1"/>
              </a:buClr>
              <a:buSzPts val="1400"/>
              <a:buChar char="•"/>
              <a:defRPr sz="1400"/>
            </a:lvl4pPr>
            <a:lvl5pPr indent="-317500" lvl="4" marL="2286000" algn="l">
              <a:lnSpc>
                <a:spcPct val="90000"/>
              </a:lnSpc>
              <a:spcBef>
                <a:spcPts val="500"/>
              </a:spcBef>
              <a:spcAft>
                <a:spcPts val="0"/>
              </a:spcAft>
              <a:buClr>
                <a:schemeClr val="dk1"/>
              </a:buClr>
              <a:buSzPts val="1400"/>
              <a:buChar char="•"/>
              <a:defRPr sz="14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24"/>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showMasterSp="0">
  <p:cSld name="Quote">
    <p:bg>
      <p:bgPr>
        <a:solidFill>
          <a:schemeClr val="lt2"/>
        </a:solidFill>
      </p:bgPr>
    </p:bg>
    <p:spTree>
      <p:nvGrpSpPr>
        <p:cNvPr id="51" name="Shape 51"/>
        <p:cNvGrpSpPr/>
        <p:nvPr/>
      </p:nvGrpSpPr>
      <p:grpSpPr>
        <a:xfrm>
          <a:off x="0" y="0"/>
          <a:ext cx="0" cy="0"/>
          <a:chOff x="0" y="0"/>
          <a:chExt cx="0" cy="0"/>
        </a:xfrm>
      </p:grpSpPr>
      <p:sp>
        <p:nvSpPr>
          <p:cNvPr id="52" name="Google Shape;52;p25"/>
          <p:cNvSpPr/>
          <p:nvPr/>
        </p:nvSpPr>
        <p:spPr>
          <a:xfrm>
            <a:off x="1" y="1"/>
            <a:ext cx="3216357" cy="3480449"/>
          </a:xfrm>
          <a:custGeom>
            <a:rect b="b" l="l" r="r" t="t"/>
            <a:pathLst>
              <a:path extrusionOk="0" h="3480449" w="3216357">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8823"/>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3" name="Google Shape;53;p25"/>
          <p:cNvSpPr/>
          <p:nvPr/>
        </p:nvSpPr>
        <p:spPr>
          <a:xfrm>
            <a:off x="9037474" y="1618811"/>
            <a:ext cx="3154526" cy="5229819"/>
          </a:xfrm>
          <a:custGeom>
            <a:rect b="b" l="l" r="r" t="t"/>
            <a:pathLst>
              <a:path extrusionOk="0" h="5229819" w="3154526">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rgbClr val="C5C3AD">
              <a:alpha val="32941"/>
            </a:srgb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pic>
        <p:nvPicPr>
          <p:cNvPr id="54" name="Google Shape;54;p25"/>
          <p:cNvPicPr preferRelativeResize="0"/>
          <p:nvPr/>
        </p:nvPicPr>
        <p:blipFill rotWithShape="1">
          <a:blip r:embed="rId2">
            <a:alphaModFix/>
          </a:blip>
          <a:srcRect b="0" l="27188" r="0" t="0"/>
          <a:stretch/>
        </p:blipFill>
        <p:spPr>
          <a:xfrm>
            <a:off x="-1" y="2673019"/>
            <a:ext cx="1697023" cy="1898712"/>
          </a:xfrm>
          <a:custGeom>
            <a:rect b="b" l="l" r="r" t="t"/>
            <a:pathLst>
              <a:path extrusionOk="0" h="1898712" w="1697023">
                <a:moveTo>
                  <a:pt x="0" y="0"/>
                </a:moveTo>
                <a:lnTo>
                  <a:pt x="1697023" y="0"/>
                </a:lnTo>
                <a:lnTo>
                  <a:pt x="1697023" y="1898712"/>
                </a:lnTo>
                <a:lnTo>
                  <a:pt x="0" y="1898712"/>
                </a:lnTo>
                <a:close/>
              </a:path>
            </a:pathLst>
          </a:custGeom>
          <a:noFill/>
          <a:ln>
            <a:noFill/>
          </a:ln>
        </p:spPr>
      </p:pic>
      <p:sp>
        <p:nvSpPr>
          <p:cNvPr id="55" name="Google Shape;55;p25"/>
          <p:cNvSpPr/>
          <p:nvPr/>
        </p:nvSpPr>
        <p:spPr>
          <a:xfrm>
            <a:off x="0" y="2"/>
            <a:ext cx="2476443" cy="3377247"/>
          </a:xfrm>
          <a:custGeom>
            <a:rect b="b" l="l" r="r" t="t"/>
            <a:pathLst>
              <a:path extrusionOk="0" h="3377247" w="2476443">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dk1">
              <a:alpha val="11764"/>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56" name="Google Shape;56;p25"/>
          <p:cNvSpPr txBox="1"/>
          <p:nvPr>
            <p:ph type="title"/>
          </p:nvPr>
        </p:nvSpPr>
        <p:spPr>
          <a:xfrm>
            <a:off x="914400" y="914400"/>
            <a:ext cx="10360152" cy="2843784"/>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Clr>
                <a:schemeClr val="dk1"/>
              </a:buClr>
              <a:buSzPts val="4800"/>
              <a:buFont typeface="Arial"/>
              <a:buNone/>
              <a:defRPr sz="4800" cap="none">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25"/>
          <p:cNvSpPr txBox="1"/>
          <p:nvPr>
            <p:ph idx="1" type="body"/>
          </p:nvPr>
        </p:nvSpPr>
        <p:spPr>
          <a:xfrm>
            <a:off x="2041114" y="3825875"/>
            <a:ext cx="8109772" cy="2644775"/>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0"/>
              </a:spcBef>
              <a:spcAft>
                <a:spcPts val="0"/>
              </a:spcAft>
              <a:buClr>
                <a:schemeClr val="dk1"/>
              </a:buClr>
              <a:buSzPts val="2400"/>
              <a:buNone/>
              <a:defRPr sz="2400" cap="none"/>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1">
  <p:cSld name="Table 1">
    <p:bg>
      <p:bgPr>
        <a:solidFill>
          <a:schemeClr val="lt2"/>
        </a:solidFill>
      </p:bgPr>
    </p:bg>
    <p:spTree>
      <p:nvGrpSpPr>
        <p:cNvPr id="58" name="Shape 58"/>
        <p:cNvGrpSpPr/>
        <p:nvPr/>
      </p:nvGrpSpPr>
      <p:grpSpPr>
        <a:xfrm>
          <a:off x="0" y="0"/>
          <a:ext cx="0" cy="0"/>
          <a:chOff x="0" y="0"/>
          <a:chExt cx="0" cy="0"/>
        </a:xfrm>
      </p:grpSpPr>
      <p:sp>
        <p:nvSpPr>
          <p:cNvPr id="59" name="Google Shape;59;p26"/>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6"/>
          <p:cNvSpPr txBox="1"/>
          <p:nvPr>
            <p:ph idx="1" type="body"/>
          </p:nvPr>
        </p:nvSpPr>
        <p:spPr>
          <a:xfrm>
            <a:off x="914400" y="2039112"/>
            <a:ext cx="4576953" cy="38770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1" name="Google Shape;61;p26"/>
          <p:cNvSpPr txBox="1"/>
          <p:nvPr>
            <p:ph idx="2" type="body"/>
          </p:nvPr>
        </p:nvSpPr>
        <p:spPr>
          <a:xfrm>
            <a:off x="6357747" y="2039112"/>
            <a:ext cx="4576953" cy="3877055"/>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2" name="Google Shape;62;p26"/>
          <p:cNvSpPr/>
          <p:nvPr/>
        </p:nvSpPr>
        <p:spPr>
          <a:xfrm>
            <a:off x="0" y="5879804"/>
            <a:ext cx="4707470" cy="978196"/>
          </a:xfrm>
          <a:custGeom>
            <a:rect b="b" l="l" r="r" t="t"/>
            <a:pathLst>
              <a:path extrusionOk="0" h="978196" w="4707470">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dk1">
              <a:alpha val="5098"/>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63" name="Google Shape;63;p26"/>
          <p:cNvSpPr/>
          <p:nvPr/>
        </p:nvSpPr>
        <p:spPr>
          <a:xfrm rot="10800000">
            <a:off x="9012497" y="1"/>
            <a:ext cx="3179502" cy="2726160"/>
          </a:xfrm>
          <a:custGeom>
            <a:rect b="b" l="l" r="r" t="t"/>
            <a:pathLst>
              <a:path extrusionOk="0" h="2726160" w="3179502">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64" name="Google Shape;64;p26"/>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2">
  <p:cSld name="Two Content 2">
    <p:bg>
      <p:bgPr>
        <a:solidFill>
          <a:schemeClr val="lt2"/>
        </a:solidFill>
      </p:bgPr>
    </p:bg>
    <p:spTree>
      <p:nvGrpSpPr>
        <p:cNvPr id="65" name="Shape 65"/>
        <p:cNvGrpSpPr/>
        <p:nvPr/>
      </p:nvGrpSpPr>
      <p:grpSpPr>
        <a:xfrm>
          <a:off x="0" y="0"/>
          <a:ext cx="0" cy="0"/>
          <a:chOff x="0" y="0"/>
          <a:chExt cx="0" cy="0"/>
        </a:xfrm>
      </p:grpSpPr>
      <p:grpSp>
        <p:nvGrpSpPr>
          <p:cNvPr id="66" name="Google Shape;66;p27"/>
          <p:cNvGrpSpPr/>
          <p:nvPr/>
        </p:nvGrpSpPr>
        <p:grpSpPr>
          <a:xfrm>
            <a:off x="1" y="1"/>
            <a:ext cx="12192000" cy="6800411"/>
            <a:chOff x="1" y="1"/>
            <a:chExt cx="12192000" cy="6800411"/>
          </a:xfrm>
        </p:grpSpPr>
        <p:sp>
          <p:nvSpPr>
            <p:cNvPr id="67" name="Google Shape;67;p27"/>
            <p:cNvSpPr/>
            <p:nvPr/>
          </p:nvSpPr>
          <p:spPr>
            <a:xfrm>
              <a:off x="1" y="1"/>
              <a:ext cx="3097831" cy="2532431"/>
            </a:xfrm>
            <a:custGeom>
              <a:rect b="b" l="l" r="r" t="t"/>
              <a:pathLst>
                <a:path extrusionOk="0" h="2532431" w="30978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68" name="Google Shape;68;p27"/>
            <p:cNvSpPr/>
            <p:nvPr/>
          </p:nvSpPr>
          <p:spPr>
            <a:xfrm>
              <a:off x="9164166" y="2461367"/>
              <a:ext cx="3027835" cy="4339045"/>
            </a:xfrm>
            <a:custGeom>
              <a:rect b="b" l="l" r="r" t="t"/>
              <a:pathLst>
                <a:path extrusionOk="0" h="4339045" w="302783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dk2">
                <a:alpha val="9803"/>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grpSp>
      <p:sp>
        <p:nvSpPr>
          <p:cNvPr id="69" name="Google Shape;69;p27"/>
          <p:cNvSpPr txBox="1"/>
          <p:nvPr>
            <p:ph type="title"/>
          </p:nvPr>
        </p:nvSpPr>
        <p:spPr>
          <a:xfrm>
            <a:off x="914400" y="914400"/>
            <a:ext cx="10360152" cy="9144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7"/>
          <p:cNvSpPr txBox="1"/>
          <p:nvPr>
            <p:ph idx="1" type="body"/>
          </p:nvPr>
        </p:nvSpPr>
        <p:spPr>
          <a:xfrm>
            <a:off x="914399" y="2039112"/>
            <a:ext cx="3364992" cy="3904488"/>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000"/>
              </a:spcBef>
              <a:spcAft>
                <a:spcPts val="0"/>
              </a:spcAft>
              <a:buClr>
                <a:schemeClr val="dk1"/>
              </a:buClr>
              <a:buSzPts val="2000"/>
              <a:buFont typeface="Arial"/>
              <a:buAutoNum type="arabicPeriod"/>
              <a:defRPr sz="2000"/>
            </a:lvl1pPr>
            <a:lvl2pPr indent="-355600" lvl="1" marL="914400" algn="l">
              <a:lnSpc>
                <a:spcPct val="90000"/>
              </a:lnSpc>
              <a:spcBef>
                <a:spcPts val="1000"/>
              </a:spcBef>
              <a:spcAft>
                <a:spcPts val="0"/>
              </a:spcAft>
              <a:buClr>
                <a:schemeClr val="dk1"/>
              </a:buClr>
              <a:buSzPts val="2000"/>
              <a:buFont typeface="Arial"/>
              <a:buAutoNum type="alphaLcPeriod"/>
              <a:defRPr sz="2000"/>
            </a:lvl2pPr>
            <a:lvl3pPr indent="-355600" lvl="2" marL="1371600" algn="l">
              <a:lnSpc>
                <a:spcPct val="90000"/>
              </a:lnSpc>
              <a:spcBef>
                <a:spcPts val="1000"/>
              </a:spcBef>
              <a:spcAft>
                <a:spcPts val="0"/>
              </a:spcAft>
              <a:buClr>
                <a:schemeClr val="dk1"/>
              </a:buClr>
              <a:buSzPts val="2000"/>
              <a:buFont typeface="Arial"/>
              <a:buAutoNum type="arabicParenR"/>
              <a:defRPr sz="2000"/>
            </a:lvl3pPr>
            <a:lvl4pPr indent="-355600" lvl="3" marL="1828800" algn="l">
              <a:lnSpc>
                <a:spcPct val="90000"/>
              </a:lnSpc>
              <a:spcBef>
                <a:spcPts val="1000"/>
              </a:spcBef>
              <a:spcAft>
                <a:spcPts val="0"/>
              </a:spcAft>
              <a:buClr>
                <a:schemeClr val="dk1"/>
              </a:buClr>
              <a:buSzPts val="2000"/>
              <a:buFont typeface="Arial"/>
              <a:buAutoNum type="alphaLcParenR"/>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7"/>
          <p:cNvSpPr txBox="1"/>
          <p:nvPr>
            <p:ph idx="2" type="body"/>
          </p:nvPr>
        </p:nvSpPr>
        <p:spPr>
          <a:xfrm>
            <a:off x="4743451" y="2039112"/>
            <a:ext cx="6537960" cy="39044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None/>
              <a:defRPr sz="2000"/>
            </a:lvl1pPr>
            <a:lvl2pPr indent="-355600" lvl="1" marL="914400" algn="l">
              <a:lnSpc>
                <a:spcPct val="90000"/>
              </a:lnSpc>
              <a:spcBef>
                <a:spcPts val="1000"/>
              </a:spcBef>
              <a:spcAft>
                <a:spcPts val="0"/>
              </a:spcAft>
              <a:buClr>
                <a:schemeClr val="dk1"/>
              </a:buClr>
              <a:buSzPts val="2000"/>
              <a:buFont typeface="Courier New"/>
              <a:buChar char="o"/>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2" name="Google Shape;72;p27"/>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0" i="0" sz="2400">
                <a:solidFill>
                  <a:schemeClr val="dk1"/>
                </a:solidFill>
                <a:latin typeface="Arial"/>
                <a:ea typeface="Arial"/>
                <a:cs typeface="Arial"/>
                <a:sym typeface="Arial"/>
              </a:defRPr>
            </a:lvl1pPr>
            <a:lvl2pPr indent="0" lvl="1" marL="0" algn="ctr">
              <a:spcBef>
                <a:spcPts val="0"/>
              </a:spcBef>
              <a:buNone/>
              <a:defRPr b="0" i="0" sz="2400">
                <a:solidFill>
                  <a:schemeClr val="dk1"/>
                </a:solidFill>
                <a:latin typeface="Arial"/>
                <a:ea typeface="Arial"/>
                <a:cs typeface="Arial"/>
                <a:sym typeface="Arial"/>
              </a:defRPr>
            </a:lvl2pPr>
            <a:lvl3pPr indent="0" lvl="2" marL="0" algn="ctr">
              <a:spcBef>
                <a:spcPts val="0"/>
              </a:spcBef>
              <a:buNone/>
              <a:defRPr b="0" i="0" sz="2400">
                <a:solidFill>
                  <a:schemeClr val="dk1"/>
                </a:solidFill>
                <a:latin typeface="Arial"/>
                <a:ea typeface="Arial"/>
                <a:cs typeface="Arial"/>
                <a:sym typeface="Arial"/>
              </a:defRPr>
            </a:lvl3pPr>
            <a:lvl4pPr indent="0" lvl="3" marL="0" algn="ctr">
              <a:spcBef>
                <a:spcPts val="0"/>
              </a:spcBef>
              <a:buNone/>
              <a:defRPr b="0" i="0" sz="2400">
                <a:solidFill>
                  <a:schemeClr val="dk1"/>
                </a:solidFill>
                <a:latin typeface="Arial"/>
                <a:ea typeface="Arial"/>
                <a:cs typeface="Arial"/>
                <a:sym typeface="Arial"/>
              </a:defRPr>
            </a:lvl4pPr>
            <a:lvl5pPr indent="0" lvl="4" marL="0" algn="ctr">
              <a:spcBef>
                <a:spcPts val="0"/>
              </a:spcBef>
              <a:buNone/>
              <a:defRPr b="0" i="0" sz="2400">
                <a:solidFill>
                  <a:schemeClr val="dk1"/>
                </a:solidFill>
                <a:latin typeface="Arial"/>
                <a:ea typeface="Arial"/>
                <a:cs typeface="Arial"/>
                <a:sym typeface="Arial"/>
              </a:defRPr>
            </a:lvl5pPr>
            <a:lvl6pPr indent="0" lvl="5" marL="0" algn="ctr">
              <a:spcBef>
                <a:spcPts val="0"/>
              </a:spcBef>
              <a:buNone/>
              <a:defRPr b="0" i="0" sz="2400">
                <a:solidFill>
                  <a:schemeClr val="dk1"/>
                </a:solidFill>
                <a:latin typeface="Arial"/>
                <a:ea typeface="Arial"/>
                <a:cs typeface="Arial"/>
                <a:sym typeface="Arial"/>
              </a:defRPr>
            </a:lvl6pPr>
            <a:lvl7pPr indent="0" lvl="6" marL="0" algn="ctr">
              <a:spcBef>
                <a:spcPts val="0"/>
              </a:spcBef>
              <a:buNone/>
              <a:defRPr b="0" i="0" sz="2400">
                <a:solidFill>
                  <a:schemeClr val="dk1"/>
                </a:solidFill>
                <a:latin typeface="Arial"/>
                <a:ea typeface="Arial"/>
                <a:cs typeface="Arial"/>
                <a:sym typeface="Arial"/>
              </a:defRPr>
            </a:lvl7pPr>
            <a:lvl8pPr indent="0" lvl="7" marL="0" algn="ctr">
              <a:spcBef>
                <a:spcPts val="0"/>
              </a:spcBef>
              <a:buNone/>
              <a:defRPr b="0" i="0" sz="2400">
                <a:solidFill>
                  <a:schemeClr val="dk1"/>
                </a:solidFill>
                <a:latin typeface="Arial"/>
                <a:ea typeface="Arial"/>
                <a:cs typeface="Arial"/>
                <a:sym typeface="Arial"/>
              </a:defRPr>
            </a:lvl8pPr>
            <a:lvl9pPr indent="0" lvl="8" marL="0" algn="ctr">
              <a:spcBef>
                <a:spcPts val="0"/>
              </a:spcBef>
              <a:buNone/>
              <a:defRPr b="0" i="0" sz="2400">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showMasterSp="0">
  <p:cSld name="Closing">
    <p:bg>
      <p:bgPr>
        <a:solidFill>
          <a:schemeClr val="lt2"/>
        </a:solidFill>
      </p:bgPr>
    </p:bg>
    <p:spTree>
      <p:nvGrpSpPr>
        <p:cNvPr id="73" name="Shape 73"/>
        <p:cNvGrpSpPr/>
        <p:nvPr/>
      </p:nvGrpSpPr>
      <p:grpSpPr>
        <a:xfrm>
          <a:off x="0" y="0"/>
          <a:ext cx="0" cy="0"/>
          <a:chOff x="0" y="0"/>
          <a:chExt cx="0" cy="0"/>
        </a:xfrm>
      </p:grpSpPr>
      <p:sp>
        <p:nvSpPr>
          <p:cNvPr id="74" name="Google Shape;74;p28"/>
          <p:cNvSpPr/>
          <p:nvPr/>
        </p:nvSpPr>
        <p:spPr>
          <a:xfrm>
            <a:off x="-17145" y="3001406"/>
            <a:ext cx="3865902" cy="3856595"/>
          </a:xfrm>
          <a:custGeom>
            <a:rect b="b" l="l" r="r" t="t"/>
            <a:pathLst>
              <a:path extrusionOk="0" h="3856595" w="3865902">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75" name="Google Shape;75;p28"/>
          <p:cNvSpPr/>
          <p:nvPr/>
        </p:nvSpPr>
        <p:spPr>
          <a:xfrm>
            <a:off x="1" y="-1"/>
            <a:ext cx="4267591" cy="2882748"/>
          </a:xfrm>
          <a:custGeom>
            <a:rect b="b" l="l" r="r" t="t"/>
            <a:pathLst>
              <a:path extrusionOk="0" h="2882748" w="4267591">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dk1">
              <a:alpha val="12941"/>
            </a:schemeClr>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76" name="Google Shape;76;p28"/>
          <p:cNvSpPr/>
          <p:nvPr/>
        </p:nvSpPr>
        <p:spPr>
          <a:xfrm>
            <a:off x="10530567" y="1187801"/>
            <a:ext cx="1678579" cy="5460561"/>
          </a:xfrm>
          <a:custGeom>
            <a:rect b="b" l="l" r="r" t="t"/>
            <a:pathLst>
              <a:path extrusionOk="0" h="5460561" w="1678579">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cap="flat" cmpd="sng" w="60325">
            <a:solidFill>
              <a:schemeClr val="accent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77" name="Google Shape;77;p28"/>
          <p:cNvSpPr txBox="1"/>
          <p:nvPr>
            <p:ph type="ctrTitle"/>
          </p:nvPr>
        </p:nvSpPr>
        <p:spPr>
          <a:xfrm>
            <a:off x="914400" y="914400"/>
            <a:ext cx="5641848" cy="50292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Clr>
                <a:schemeClr val="dk1"/>
              </a:buClr>
              <a:buSzPts val="4800"/>
              <a:buFont typeface="Arial"/>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28"/>
          <p:cNvSpPr txBox="1"/>
          <p:nvPr>
            <p:ph idx="1" type="body"/>
          </p:nvPr>
        </p:nvSpPr>
        <p:spPr>
          <a:xfrm>
            <a:off x="6848856" y="914400"/>
            <a:ext cx="3867912" cy="50292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000"/>
              <a:buFont typeface="Courier New"/>
              <a:buNone/>
              <a:defRPr sz="2000" cap="none"/>
            </a:lvl1pPr>
            <a:lvl2pPr indent="-228600" lvl="1" marL="914400" algn="l">
              <a:lnSpc>
                <a:spcPct val="90000"/>
              </a:lnSpc>
              <a:spcBef>
                <a:spcPts val="1000"/>
              </a:spcBef>
              <a:spcAft>
                <a:spcPts val="0"/>
              </a:spcAft>
              <a:buClr>
                <a:schemeClr val="dk1"/>
              </a:buClr>
              <a:buSzPts val="2000"/>
              <a:buFont typeface="Courier New"/>
              <a:buNone/>
              <a:defRPr sz="2000"/>
            </a:lvl2pPr>
            <a:lvl3pPr indent="-355600" lvl="2" marL="1371600" algn="l">
              <a:lnSpc>
                <a:spcPct val="90000"/>
              </a:lnSpc>
              <a:spcBef>
                <a:spcPts val="1000"/>
              </a:spcBef>
              <a:spcAft>
                <a:spcPts val="0"/>
              </a:spcAft>
              <a:buClr>
                <a:schemeClr val="dk1"/>
              </a:buClr>
              <a:buSzPts val="2000"/>
              <a:buFont typeface="Courier New"/>
              <a:buChar char="o"/>
              <a:defRPr sz="2000"/>
            </a:lvl3pPr>
            <a:lvl4pPr indent="-355600" lvl="3" marL="1828800" algn="l">
              <a:lnSpc>
                <a:spcPct val="90000"/>
              </a:lnSpc>
              <a:spcBef>
                <a:spcPts val="1000"/>
              </a:spcBef>
              <a:spcAft>
                <a:spcPts val="0"/>
              </a:spcAft>
              <a:buClr>
                <a:schemeClr val="dk1"/>
              </a:buClr>
              <a:buSzPts val="2000"/>
              <a:buFont typeface="Courier New"/>
              <a:buChar char="o"/>
              <a:defRPr sz="2000"/>
            </a:lvl4pPr>
            <a:lvl5pPr indent="-355600" lvl="4" marL="2286000" algn="l">
              <a:lnSpc>
                <a:spcPct val="90000"/>
              </a:lnSpc>
              <a:spcBef>
                <a:spcPts val="1000"/>
              </a:spcBef>
              <a:spcAft>
                <a:spcPts val="0"/>
              </a:spcAft>
              <a:buClr>
                <a:schemeClr val="dk1"/>
              </a:buClr>
              <a:buSzPts val="2000"/>
              <a:buFont typeface="Courier New"/>
              <a:buChar char="o"/>
              <a:defRPr sz="20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chemeClr val="dk1"/>
              </a:buClr>
              <a:buSzPts val="6000"/>
              <a:buFont typeface="Arial"/>
              <a:buNone/>
              <a:defRPr b="0" i="0" sz="60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Gill Sans"/>
                <a:ea typeface="Gill Sans"/>
                <a:cs typeface="Gill Sans"/>
                <a:sym typeface="Gill Sans"/>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Gill Sans"/>
                <a:ea typeface="Gill Sans"/>
                <a:cs typeface="Gill Sans"/>
                <a:sym typeface="Gill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Gill Sans"/>
                <a:ea typeface="Gill Sans"/>
                <a:cs typeface="Gill Sans"/>
                <a:sym typeface="Gill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Gill Sans"/>
                <a:ea typeface="Gill Sans"/>
                <a:cs typeface="Gill Sans"/>
                <a:sym typeface="Gill Sans"/>
              </a:defRPr>
            </a:lvl9pPr>
          </a:lstStyle>
          <a:p/>
        </p:txBody>
      </p:sp>
      <p:sp>
        <p:nvSpPr>
          <p:cNvPr id="12" name="Google Shape;12;p19"/>
          <p:cNvSpPr txBox="1"/>
          <p:nvPr>
            <p:ph idx="10" type="dt"/>
          </p:nvPr>
        </p:nvSpPr>
        <p:spPr>
          <a:xfrm>
            <a:off x="365760" y="6464808"/>
            <a:ext cx="987552" cy="31089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9"/>
          <p:cNvSpPr txBox="1"/>
          <p:nvPr>
            <p:ph idx="11" type="ftr"/>
          </p:nvPr>
        </p:nvSpPr>
        <p:spPr>
          <a:xfrm>
            <a:off x="4379976" y="6464808"/>
            <a:ext cx="3438144" cy="310896"/>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400" u="none" cap="none" strike="noStrike">
                <a:solidFill>
                  <a:schemeClr val="dk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9"/>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0" i="0" sz="2400" u="none" cap="none" strike="noStrike">
                <a:solidFill>
                  <a:schemeClr val="dk1"/>
                </a:solidFill>
                <a:latin typeface="Arial"/>
                <a:ea typeface="Arial"/>
                <a:cs typeface="Arial"/>
                <a:sym typeface="Arial"/>
              </a:defRPr>
            </a:lvl1pPr>
            <a:lvl2pPr indent="0" lvl="1" marL="0" marR="0" rtl="0" algn="ctr">
              <a:spcBef>
                <a:spcPts val="0"/>
              </a:spcBef>
              <a:buNone/>
              <a:defRPr b="0" i="0" sz="2400" u="none" cap="none" strike="noStrike">
                <a:solidFill>
                  <a:schemeClr val="dk1"/>
                </a:solidFill>
                <a:latin typeface="Arial"/>
                <a:ea typeface="Arial"/>
                <a:cs typeface="Arial"/>
                <a:sym typeface="Arial"/>
              </a:defRPr>
            </a:lvl2pPr>
            <a:lvl3pPr indent="0" lvl="2" marL="0" marR="0" rtl="0" algn="ctr">
              <a:spcBef>
                <a:spcPts val="0"/>
              </a:spcBef>
              <a:buNone/>
              <a:defRPr b="0" i="0" sz="2400" u="none" cap="none" strike="noStrike">
                <a:solidFill>
                  <a:schemeClr val="dk1"/>
                </a:solidFill>
                <a:latin typeface="Arial"/>
                <a:ea typeface="Arial"/>
                <a:cs typeface="Arial"/>
                <a:sym typeface="Arial"/>
              </a:defRPr>
            </a:lvl3pPr>
            <a:lvl4pPr indent="0" lvl="3" marL="0" marR="0" rtl="0" algn="ctr">
              <a:spcBef>
                <a:spcPts val="0"/>
              </a:spcBef>
              <a:buNone/>
              <a:defRPr b="0" i="0" sz="2400" u="none" cap="none" strike="noStrike">
                <a:solidFill>
                  <a:schemeClr val="dk1"/>
                </a:solidFill>
                <a:latin typeface="Arial"/>
                <a:ea typeface="Arial"/>
                <a:cs typeface="Arial"/>
                <a:sym typeface="Arial"/>
              </a:defRPr>
            </a:lvl4pPr>
            <a:lvl5pPr indent="0" lvl="4" marL="0" marR="0" rtl="0" algn="ctr">
              <a:spcBef>
                <a:spcPts val="0"/>
              </a:spcBef>
              <a:buNone/>
              <a:defRPr b="0" i="0" sz="2400" u="none" cap="none" strike="noStrike">
                <a:solidFill>
                  <a:schemeClr val="dk1"/>
                </a:solidFill>
                <a:latin typeface="Arial"/>
                <a:ea typeface="Arial"/>
                <a:cs typeface="Arial"/>
                <a:sym typeface="Arial"/>
              </a:defRPr>
            </a:lvl5pPr>
            <a:lvl6pPr indent="0" lvl="5" marL="0" marR="0" rtl="0" algn="ctr">
              <a:spcBef>
                <a:spcPts val="0"/>
              </a:spcBef>
              <a:buNone/>
              <a:defRPr b="0" i="0" sz="2400" u="none" cap="none" strike="noStrike">
                <a:solidFill>
                  <a:schemeClr val="dk1"/>
                </a:solidFill>
                <a:latin typeface="Arial"/>
                <a:ea typeface="Arial"/>
                <a:cs typeface="Arial"/>
                <a:sym typeface="Arial"/>
              </a:defRPr>
            </a:lvl6pPr>
            <a:lvl7pPr indent="0" lvl="6" marL="0" marR="0" rtl="0" algn="ctr">
              <a:spcBef>
                <a:spcPts val="0"/>
              </a:spcBef>
              <a:buNone/>
              <a:defRPr b="0" i="0" sz="2400" u="none" cap="none" strike="noStrike">
                <a:solidFill>
                  <a:schemeClr val="dk1"/>
                </a:solidFill>
                <a:latin typeface="Arial"/>
                <a:ea typeface="Arial"/>
                <a:cs typeface="Arial"/>
                <a:sym typeface="Arial"/>
              </a:defRPr>
            </a:lvl7pPr>
            <a:lvl8pPr indent="0" lvl="7" marL="0" marR="0" rtl="0" algn="ctr">
              <a:spcBef>
                <a:spcPts val="0"/>
              </a:spcBef>
              <a:buNone/>
              <a:defRPr b="0" i="0" sz="2400" u="none" cap="none" strike="noStrike">
                <a:solidFill>
                  <a:schemeClr val="dk1"/>
                </a:solidFill>
                <a:latin typeface="Arial"/>
                <a:ea typeface="Arial"/>
                <a:cs typeface="Arial"/>
                <a:sym typeface="Arial"/>
              </a:defRPr>
            </a:lvl8pPr>
            <a:lvl9pPr indent="0" lvl="8" marL="0" marR="0" rtl="0" algn="ctr">
              <a:spcBef>
                <a:spcPts val="0"/>
              </a:spcBef>
              <a:buNone/>
              <a:defRPr b="0" i="0" sz="2400" u="none" cap="none" strike="noStrike">
                <a:solidFill>
                  <a:schemeClr val="dk1"/>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US"/>
              <a:t>‹#›</a:t>
            </a:fld>
            <a:endParaRPr/>
          </a:p>
        </p:txBody>
      </p:sp>
      <p:cxnSp>
        <p:nvCxnSpPr>
          <p:cNvPr id="15" name="Google Shape;15;p19"/>
          <p:cNvCxnSpPr>
            <a:endCxn id="14" idx="1"/>
          </p:cNvCxnSpPr>
          <p:nvPr/>
        </p:nvCxnSpPr>
        <p:spPr>
          <a:xfrm>
            <a:off x="10938900" y="6327754"/>
            <a:ext cx="414900" cy="0"/>
          </a:xfrm>
          <a:prstGeom prst="straightConnector1">
            <a:avLst/>
          </a:prstGeom>
          <a:noFill/>
          <a:ln cap="flat" cmpd="sng" w="15875">
            <a:solidFill>
              <a:schemeClr val="dk1"/>
            </a:solidFill>
            <a:prstDash val="solid"/>
            <a:miter lim="800000"/>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
          <p:cNvSpPr txBox="1"/>
          <p:nvPr>
            <p:ph type="ctrTitle"/>
          </p:nvPr>
        </p:nvSpPr>
        <p:spPr>
          <a:xfrm>
            <a:off x="-962571" y="99392"/>
            <a:ext cx="9122598" cy="2176669"/>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lang="en-US"/>
              <a:t> AstroSage Call Center Dashboard &amp; Analysis</a:t>
            </a:r>
            <a:br>
              <a:rPr lang="en-US"/>
            </a:br>
            <a:endParaRPr/>
          </a:p>
        </p:txBody>
      </p:sp>
      <p:sp>
        <p:nvSpPr>
          <p:cNvPr id="119" name="Google Shape;119;p1"/>
          <p:cNvSpPr txBox="1"/>
          <p:nvPr/>
        </p:nvSpPr>
        <p:spPr>
          <a:xfrm>
            <a:off x="397566" y="1729121"/>
            <a:ext cx="6052930"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Gill Sans"/>
                <a:ea typeface="Gill Sans"/>
                <a:cs typeface="Gill Sans"/>
                <a:sym typeface="Gill Sans"/>
              </a:rPr>
              <a:t>Performance Insights and Strategic Recommendations</a:t>
            </a:r>
            <a:endParaRPr/>
          </a:p>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Prepared by:</a:t>
            </a:r>
            <a:r>
              <a:rPr lang="en-US" sz="1800">
                <a:solidFill>
                  <a:schemeClr val="dk1"/>
                </a:solidFill>
                <a:latin typeface="Gill Sans"/>
                <a:ea typeface="Gill Sans"/>
                <a:cs typeface="Gill Sans"/>
                <a:sym typeface="Gill Sans"/>
              </a:rPr>
              <a:t> </a:t>
            </a:r>
            <a:r>
              <a:rPr b="1" lang="en-US" sz="1800">
                <a:solidFill>
                  <a:schemeClr val="dk1"/>
                </a:solidFill>
                <a:latin typeface="Gill Sans"/>
                <a:ea typeface="Gill Sans"/>
                <a:cs typeface="Gill Sans"/>
                <a:sym typeface="Gill Sans"/>
              </a:rPr>
              <a:t>Manoj R k </a:t>
            </a:r>
            <a:r>
              <a:rPr lang="en-US" sz="1800">
                <a:solidFill>
                  <a:schemeClr val="dk1"/>
                </a:solidFill>
                <a:latin typeface="Gill Sans"/>
                <a:ea typeface="Gill Sans"/>
                <a:cs typeface="Gill Sans"/>
                <a:sym typeface="Gill Sans"/>
              </a:rPr>
              <a:t>| B.Tech CSE | 2025</a:t>
            </a:r>
            <a:endParaRPr/>
          </a:p>
        </p:txBody>
      </p:sp>
      <p:pic>
        <p:nvPicPr>
          <p:cNvPr id="120" name="Google Shape;120;p1"/>
          <p:cNvPicPr preferRelativeResize="0"/>
          <p:nvPr/>
        </p:nvPicPr>
        <p:blipFill rotWithShape="1">
          <a:blip r:embed="rId3">
            <a:alphaModFix/>
          </a:blip>
          <a:srcRect b="0" l="0" r="0" t="0"/>
          <a:stretch/>
        </p:blipFill>
        <p:spPr>
          <a:xfrm>
            <a:off x="4780722" y="2518775"/>
            <a:ext cx="6758609" cy="3673304"/>
          </a:xfrm>
          <a:prstGeom prst="roundRect">
            <a:avLst>
              <a:gd fmla="val 16667" name="adj"/>
            </a:avLst>
          </a:prstGeom>
          <a:noFill/>
          <a:ln>
            <a:noFill/>
          </a:ln>
          <a:effectLst>
            <a:outerShdw blurRad="152400" kx="110000" rotWithShape="0" algn="tl" dir="900000" dist="12000" sy="98000" ky="200000">
              <a:srgbClr val="000000">
                <a:alpha val="29803"/>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86" name="Shape 186"/>
        <p:cNvGrpSpPr/>
        <p:nvPr/>
      </p:nvGrpSpPr>
      <p:grpSpPr>
        <a:xfrm>
          <a:off x="0" y="0"/>
          <a:ext cx="0" cy="0"/>
          <a:chOff x="0" y="0"/>
          <a:chExt cx="0" cy="0"/>
        </a:xfrm>
      </p:grpSpPr>
      <p:pic>
        <p:nvPicPr>
          <p:cNvPr id="187" name="Google Shape;187;p10"/>
          <p:cNvPicPr preferRelativeResize="0"/>
          <p:nvPr/>
        </p:nvPicPr>
        <p:blipFill rotWithShape="1">
          <a:blip r:embed="rId3">
            <a:alphaModFix/>
          </a:blip>
          <a:srcRect b="0" l="0" r="0" t="0"/>
          <a:stretch/>
        </p:blipFill>
        <p:spPr>
          <a:xfrm>
            <a:off x="399327" y="609205"/>
            <a:ext cx="5696673" cy="5663257"/>
          </a:xfrm>
          <a:prstGeom prst="rect">
            <a:avLst/>
          </a:prstGeom>
          <a:noFill/>
          <a:ln>
            <a:noFill/>
          </a:ln>
        </p:spPr>
      </p:pic>
      <p:sp>
        <p:nvSpPr>
          <p:cNvPr id="188" name="Google Shape;188;p10"/>
          <p:cNvSpPr txBox="1"/>
          <p:nvPr/>
        </p:nvSpPr>
        <p:spPr>
          <a:xfrm>
            <a:off x="6224337" y="1010652"/>
            <a:ext cx="5696673" cy="432984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1600" u="sng">
                <a:solidFill>
                  <a:schemeClr val="dk1"/>
                </a:solidFill>
                <a:latin typeface="DM Sans"/>
                <a:ea typeface="DM Sans"/>
                <a:cs typeface="DM Sans"/>
                <a:sym typeface="DM Sans"/>
              </a:rPr>
              <a:t>ANALYSIS</a:t>
            </a:r>
            <a:endParaRPr/>
          </a:p>
          <a:p>
            <a:pPr indent="0" lvl="0" marL="457200" marR="0" rtl="0" algn="l">
              <a:spcBef>
                <a:spcPts val="0"/>
              </a:spcBef>
              <a:spcAft>
                <a:spcPts val="0"/>
              </a:spcAft>
              <a:buNone/>
            </a:pPr>
            <a:r>
              <a:t/>
            </a:r>
            <a:endParaRPr b="1" sz="1600" u="sng">
              <a:solidFill>
                <a:schemeClr val="dk1"/>
              </a:solidFill>
              <a:latin typeface="DM Sans"/>
              <a:ea typeface="DM Sans"/>
              <a:cs typeface="DM Sans"/>
              <a:sym typeface="DM Sans"/>
            </a:endParaRPr>
          </a:p>
          <a:p>
            <a:pPr indent="-317500" lvl="0" marL="457200" marR="0" rtl="0" algn="l">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Around </a:t>
            </a:r>
            <a:r>
              <a:rPr b="1" lang="en-US" sz="1600">
                <a:solidFill>
                  <a:schemeClr val="dk1"/>
                </a:solidFill>
                <a:latin typeface="Calibri"/>
                <a:ea typeface="Calibri"/>
                <a:cs typeface="Calibri"/>
                <a:sym typeface="Calibri"/>
              </a:rPr>
              <a:t>8.00 am </a:t>
            </a:r>
            <a:r>
              <a:rPr lang="en-US" sz="1600">
                <a:solidFill>
                  <a:schemeClr val="dk1"/>
                </a:solidFill>
                <a:latin typeface="Calibri"/>
                <a:ea typeface="Calibri"/>
                <a:cs typeface="Calibri"/>
                <a:sym typeface="Calibri"/>
              </a:rPr>
              <a:t>the traffic of the callers are very </a:t>
            </a:r>
            <a:r>
              <a:rPr b="1" lang="en-US" sz="1600">
                <a:solidFill>
                  <a:schemeClr val="dk1"/>
                </a:solidFill>
                <a:latin typeface="Calibri"/>
                <a:ea typeface="Calibri"/>
                <a:cs typeface="Calibri"/>
                <a:sym typeface="Calibri"/>
              </a:rPr>
              <a:t>high</a:t>
            </a:r>
            <a:r>
              <a:rPr lang="en-US" sz="1600">
                <a:solidFill>
                  <a:schemeClr val="dk1"/>
                </a:solidFill>
                <a:latin typeface="Calibri"/>
                <a:ea typeface="Calibri"/>
                <a:cs typeface="Calibri"/>
                <a:sym typeface="Calibri"/>
              </a:rPr>
              <a:t>.</a:t>
            </a:r>
            <a:endParaRPr sz="16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Around </a:t>
            </a:r>
            <a:r>
              <a:rPr b="1" lang="en-US" sz="1600">
                <a:solidFill>
                  <a:schemeClr val="dk1"/>
                </a:solidFill>
                <a:latin typeface="Calibri"/>
                <a:ea typeface="Calibri"/>
                <a:cs typeface="Calibri"/>
                <a:sym typeface="Calibri"/>
              </a:rPr>
              <a:t>01.00 am </a:t>
            </a:r>
            <a:r>
              <a:rPr lang="en-US" sz="1600">
                <a:solidFill>
                  <a:schemeClr val="dk1"/>
                </a:solidFill>
                <a:latin typeface="Calibri"/>
                <a:ea typeface="Calibri"/>
                <a:cs typeface="Calibri"/>
                <a:sym typeface="Calibri"/>
              </a:rPr>
              <a:t>at night the traffic is very </a:t>
            </a:r>
            <a:r>
              <a:rPr b="1" lang="en-US" sz="1600">
                <a:solidFill>
                  <a:schemeClr val="dk1"/>
                </a:solidFill>
                <a:latin typeface="Calibri"/>
                <a:ea typeface="Calibri"/>
                <a:cs typeface="Calibri"/>
                <a:sym typeface="Calibri"/>
              </a:rPr>
              <a:t>low</a:t>
            </a:r>
            <a:r>
              <a:rPr lang="en-US" sz="1600">
                <a:solidFill>
                  <a:schemeClr val="dk1"/>
                </a:solidFill>
                <a:latin typeface="Calibri"/>
                <a:ea typeface="Calibri"/>
                <a:cs typeface="Calibri"/>
                <a:sym typeface="Calibri"/>
              </a:rPr>
              <a:t>.</a:t>
            </a:r>
            <a:endParaRPr sz="16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6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Approx</a:t>
            </a:r>
            <a:r>
              <a:rPr b="1" lang="en-US" sz="1600">
                <a:solidFill>
                  <a:schemeClr val="dk1"/>
                </a:solidFill>
                <a:latin typeface="Calibri"/>
                <a:ea typeface="Calibri"/>
                <a:cs typeface="Calibri"/>
                <a:sym typeface="Calibri"/>
              </a:rPr>
              <a:t> 660 </a:t>
            </a:r>
            <a:r>
              <a:rPr lang="en-US" sz="1600">
                <a:solidFill>
                  <a:schemeClr val="dk1"/>
                </a:solidFill>
                <a:latin typeface="Calibri"/>
                <a:ea typeface="Calibri"/>
                <a:cs typeface="Calibri"/>
                <a:sym typeface="Calibri"/>
              </a:rPr>
              <a:t>users calls around 8.00 am.</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There are only </a:t>
            </a:r>
            <a:r>
              <a:rPr b="1" lang="en-US" sz="1600">
                <a:solidFill>
                  <a:schemeClr val="dk1"/>
                </a:solidFill>
                <a:latin typeface="Calibri"/>
                <a:ea typeface="Calibri"/>
                <a:cs typeface="Calibri"/>
                <a:sym typeface="Calibri"/>
              </a:rPr>
              <a:t>152</a:t>
            </a:r>
            <a:r>
              <a:rPr lang="en-US" sz="1600">
                <a:solidFill>
                  <a:schemeClr val="dk1"/>
                </a:solidFill>
                <a:latin typeface="Calibri"/>
                <a:ea typeface="Calibri"/>
                <a:cs typeface="Calibri"/>
                <a:sym typeface="Calibri"/>
              </a:rPr>
              <a:t> agents.</a:t>
            </a:r>
            <a:endParaRPr/>
          </a:p>
          <a:p>
            <a:pPr indent="0" lvl="0" marL="457200" marR="0" rtl="0" algn="l">
              <a:spcBef>
                <a:spcPts val="0"/>
              </a:spcBef>
              <a:spcAft>
                <a:spcPts val="0"/>
              </a:spcAft>
              <a:buNone/>
            </a:pPr>
            <a:r>
              <a:t/>
            </a:r>
            <a:endParaRPr b="1" sz="1600">
              <a:solidFill>
                <a:schemeClr val="dk1"/>
              </a:solidFill>
              <a:latin typeface="Calibri"/>
              <a:ea typeface="Calibri"/>
              <a:cs typeface="Calibri"/>
              <a:sym typeface="Calibri"/>
            </a:endParaRPr>
          </a:p>
          <a:p>
            <a:pPr indent="0" lvl="0" marL="457200" marR="0" rtl="0" algn="l">
              <a:spcBef>
                <a:spcPts val="0"/>
              </a:spcBef>
              <a:spcAft>
                <a:spcPts val="0"/>
              </a:spcAft>
              <a:buNone/>
            </a:pPr>
            <a:r>
              <a:rPr b="1" lang="en-US" sz="1600" u="sng">
                <a:solidFill>
                  <a:schemeClr val="dk1"/>
                </a:solidFill>
                <a:latin typeface="Calibri"/>
                <a:ea typeface="Calibri"/>
                <a:cs typeface="Calibri"/>
                <a:sym typeface="Calibri"/>
              </a:rPr>
              <a:t>Suggestion-</a:t>
            </a:r>
            <a:r>
              <a:rPr lang="en-US" sz="1600">
                <a:solidFill>
                  <a:schemeClr val="dk1"/>
                </a:solidFill>
                <a:latin typeface="Calibri"/>
                <a:ea typeface="Calibri"/>
                <a:cs typeface="Calibri"/>
                <a:sym typeface="Calibri"/>
              </a:rPr>
              <a:t> </a:t>
            </a:r>
            <a:endParaRPr sz="1600">
              <a:solidFill>
                <a:schemeClr val="dk1"/>
              </a:solidFill>
              <a:latin typeface="Gill Sans"/>
              <a:ea typeface="Gill Sans"/>
              <a:cs typeface="Gill Sans"/>
              <a:sym typeface="Gill Sans"/>
            </a:endParaRPr>
          </a:p>
          <a:p>
            <a:pPr indent="-317500" lvl="0" marL="457200" marR="0" rtl="0" algn="l">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Hire part time or freelancer agents , this reserve agents will balance the workload without increasing permanent cost.</a:t>
            </a:r>
            <a:endParaRPr/>
          </a:p>
          <a:p>
            <a:pPr indent="-317500" lvl="0" marL="457200" marR="0" rtl="0" algn="just">
              <a:lnSpc>
                <a:spcPct val="107000"/>
              </a:lnSpc>
              <a:spcBef>
                <a:spcPts val="0"/>
              </a:spcBef>
              <a:spcAft>
                <a:spcPts val="0"/>
              </a:spcAft>
              <a:buClr>
                <a:schemeClr val="dk1"/>
              </a:buClr>
              <a:buSzPts val="1400"/>
              <a:buFont typeface="Calibri"/>
              <a:buChar char="★"/>
            </a:pPr>
            <a:r>
              <a:rPr lang="en-US" sz="1600">
                <a:solidFill>
                  <a:schemeClr val="dk1"/>
                </a:solidFill>
                <a:latin typeface="Calibri"/>
                <a:ea typeface="Calibri"/>
                <a:cs typeface="Calibri"/>
                <a:sym typeface="Calibri"/>
              </a:rPr>
              <a:t>Shift optimization- Optimizing more agents shifts to peak periods accordingly. Ensure that more agents are scheduled during high – traffics time.</a:t>
            </a:r>
            <a:endParaRPr b="1" sz="1600" u="sng">
              <a:solidFill>
                <a:schemeClr val="dk1"/>
              </a:solidFill>
              <a:latin typeface="DM Sans"/>
              <a:ea typeface="DM Sans"/>
              <a:cs typeface="DM Sans"/>
              <a:sym typeface="DM Sans"/>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11"/>
          <p:cNvPicPr preferRelativeResize="0"/>
          <p:nvPr/>
        </p:nvPicPr>
        <p:blipFill rotWithShape="1">
          <a:blip r:embed="rId3">
            <a:alphaModFix/>
          </a:blip>
          <a:srcRect b="0" l="0" r="0" t="0"/>
          <a:stretch/>
        </p:blipFill>
        <p:spPr>
          <a:xfrm>
            <a:off x="121312" y="914400"/>
            <a:ext cx="7297168" cy="5029200"/>
          </a:xfrm>
          <a:prstGeom prst="rect">
            <a:avLst/>
          </a:prstGeom>
          <a:noFill/>
          <a:ln>
            <a:noFill/>
          </a:ln>
        </p:spPr>
      </p:pic>
      <p:sp>
        <p:nvSpPr>
          <p:cNvPr id="194" name="Google Shape;194;p11"/>
          <p:cNvSpPr txBox="1"/>
          <p:nvPr/>
        </p:nvSpPr>
        <p:spPr>
          <a:xfrm>
            <a:off x="7418480" y="865287"/>
            <a:ext cx="4652208" cy="507831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u="sng">
                <a:solidFill>
                  <a:schemeClr val="dk1"/>
                </a:solidFill>
                <a:latin typeface="DM Sans"/>
                <a:ea typeface="DM Sans"/>
                <a:cs typeface="DM Sans"/>
                <a:sym typeface="DM Sans"/>
              </a:rPr>
              <a:t>ANALYSIS</a:t>
            </a:r>
            <a:endParaRPr/>
          </a:p>
          <a:p>
            <a:pPr indent="0" lvl="0" marL="0" marR="0" rtl="0" algn="l">
              <a:spcBef>
                <a:spcPts val="0"/>
              </a:spcBef>
              <a:spcAft>
                <a:spcPts val="0"/>
              </a:spcAft>
              <a:buNone/>
            </a:pPr>
            <a:r>
              <a:t/>
            </a:r>
            <a:endParaRPr b="1" sz="1800" u="sng">
              <a:solidFill>
                <a:schemeClr val="dk1"/>
              </a:solidFill>
              <a:latin typeface="DM Sans"/>
              <a:ea typeface="DM Sans"/>
              <a:cs typeface="DM Sans"/>
              <a:sym typeface="DM Sans"/>
            </a:endParaRPr>
          </a:p>
          <a:p>
            <a:pPr indent="-317500" lvl="0" marL="457200" marR="0" rtl="0" algn="l">
              <a:spcBef>
                <a:spcPts val="0"/>
              </a:spcBef>
              <a:spcAft>
                <a:spcPts val="0"/>
              </a:spcAft>
              <a:buClr>
                <a:schemeClr val="dk1"/>
              </a:buClr>
              <a:buSzPts val="1400"/>
              <a:buFont typeface="Calibri"/>
              <a:buChar char="●"/>
            </a:pPr>
            <a:r>
              <a:rPr b="1" lang="en-US" sz="1800">
                <a:solidFill>
                  <a:schemeClr val="dk1"/>
                </a:solidFill>
                <a:latin typeface="Calibri"/>
                <a:ea typeface="Calibri"/>
                <a:cs typeface="Calibri"/>
                <a:sym typeface="Calibri"/>
              </a:rPr>
              <a:t>7256 </a:t>
            </a:r>
            <a:r>
              <a:rPr lang="en-US" sz="1800">
                <a:solidFill>
                  <a:schemeClr val="dk1"/>
                </a:solidFill>
                <a:latin typeface="Calibri"/>
                <a:ea typeface="Calibri"/>
                <a:cs typeface="Calibri"/>
                <a:sym typeface="Calibri"/>
              </a:rPr>
              <a:t>times Guru gets the rating of </a:t>
            </a:r>
            <a:r>
              <a:rPr b="1" lang="en-US" sz="1800">
                <a:solidFill>
                  <a:schemeClr val="dk1"/>
                </a:solidFill>
                <a:latin typeface="Calibri"/>
                <a:ea typeface="Calibri"/>
                <a:cs typeface="Calibri"/>
                <a:sym typeface="Calibri"/>
              </a:rPr>
              <a:t>0.</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Satisfied user (Rating-5,6,7,8)</a:t>
            </a:r>
            <a:r>
              <a:rPr b="1" lang="en-US" sz="1800">
                <a:solidFill>
                  <a:schemeClr val="dk1"/>
                </a:solidFill>
                <a:latin typeface="Calibri"/>
                <a:ea typeface="Calibri"/>
                <a:cs typeface="Calibri"/>
                <a:sym typeface="Calibri"/>
              </a:rPr>
              <a:t> = 37.10%</a:t>
            </a:r>
            <a:r>
              <a:rPr lang="en-US" sz="1800">
                <a:solidFill>
                  <a:schemeClr val="dk1"/>
                </a:solidFill>
                <a:latin typeface="Calibri"/>
                <a:ea typeface="Calibri"/>
                <a:cs typeface="Calibri"/>
                <a:sym typeface="Calibri"/>
              </a:rPr>
              <a:t>  </a:t>
            </a:r>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Unsatisfied user (Rating-0,1,2,3,4)</a:t>
            </a:r>
            <a:r>
              <a:rPr b="1" lang="en-US" sz="1800">
                <a:solidFill>
                  <a:schemeClr val="dk1"/>
                </a:solidFill>
                <a:latin typeface="Calibri"/>
                <a:ea typeface="Calibri"/>
                <a:cs typeface="Calibri"/>
                <a:sym typeface="Calibri"/>
              </a:rPr>
              <a:t> =  62.89%</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b="1" lang="en-US" sz="1800" u="sng">
                <a:solidFill>
                  <a:schemeClr val="dk1"/>
                </a:solidFill>
                <a:latin typeface="Calibri"/>
                <a:ea typeface="Calibri"/>
                <a:cs typeface="Calibri"/>
                <a:sym typeface="Calibri"/>
              </a:rPr>
              <a:t>Suggestion-</a:t>
            </a:r>
            <a:endParaRPr b="1" sz="1800" u="sng">
              <a:solidFill>
                <a:schemeClr val="dk1"/>
              </a:solidFill>
              <a:latin typeface="Gill Sans"/>
              <a:ea typeface="Gill Sans"/>
              <a:cs typeface="Gill Sans"/>
              <a:sym typeface="Gill Sans"/>
            </a:endParaRPr>
          </a:p>
          <a:p>
            <a:pPr indent="0" lvl="0" marL="457200" marR="0" rtl="0" algn="l">
              <a:spcBef>
                <a:spcPts val="0"/>
              </a:spcBef>
              <a:spcAft>
                <a:spcPts val="0"/>
              </a:spcAft>
              <a:buNone/>
            </a:pPr>
            <a:r>
              <a:rPr b="1" lang="en-US" sz="1800">
                <a:solidFill>
                  <a:schemeClr val="dk1"/>
                </a:solidFill>
                <a:latin typeface="Calibri"/>
                <a:ea typeface="Calibri"/>
                <a:cs typeface="Calibri"/>
                <a:sym typeface="Calibri"/>
              </a:rPr>
              <a:t>Company should run training program which include-</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Call Handling Techniques</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Enhancing Skills</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Cross-Selling: </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Adaptation to Growth</a:t>
            </a:r>
            <a:endParaRPr/>
          </a:p>
          <a:p>
            <a:pPr indent="0" lvl="0" marL="0" marR="0" rtl="0" algn="l">
              <a:spcBef>
                <a:spcPts val="0"/>
              </a:spcBef>
              <a:spcAft>
                <a:spcPts val="0"/>
              </a:spcAft>
              <a:buNone/>
            </a:pPr>
            <a:r>
              <a:t/>
            </a:r>
            <a:endParaRPr b="1" sz="1800" u="sng">
              <a:solidFill>
                <a:schemeClr val="dk1"/>
              </a:solidFill>
              <a:latin typeface="DM Sans"/>
              <a:ea typeface="DM Sans"/>
              <a:cs typeface="DM Sans"/>
              <a:sym typeface="DM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12"/>
          <p:cNvPicPr preferRelativeResize="0"/>
          <p:nvPr/>
        </p:nvPicPr>
        <p:blipFill rotWithShape="1">
          <a:blip r:embed="rId3">
            <a:alphaModFix/>
          </a:blip>
          <a:srcRect b="0" l="0" r="0" t="0"/>
          <a:stretch/>
        </p:blipFill>
        <p:spPr>
          <a:xfrm>
            <a:off x="749454" y="850232"/>
            <a:ext cx="5346545" cy="4989094"/>
          </a:xfrm>
          <a:prstGeom prst="rect">
            <a:avLst/>
          </a:prstGeom>
          <a:noFill/>
          <a:ln>
            <a:noFill/>
          </a:ln>
        </p:spPr>
      </p:pic>
      <p:sp>
        <p:nvSpPr>
          <p:cNvPr id="200" name="Google Shape;200;p12"/>
          <p:cNvSpPr txBox="1"/>
          <p:nvPr/>
        </p:nvSpPr>
        <p:spPr>
          <a:xfrm>
            <a:off x="6352675" y="872669"/>
            <a:ext cx="5775158" cy="5139869"/>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1800" u="sng">
                <a:solidFill>
                  <a:schemeClr val="dk1"/>
                </a:solidFill>
                <a:latin typeface="DM Sans"/>
                <a:ea typeface="DM Sans"/>
                <a:cs typeface="DM Sans"/>
                <a:sym typeface="DM Sans"/>
              </a:rPr>
              <a:t>ANALYSIS</a:t>
            </a:r>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 </a:t>
            </a:r>
            <a:r>
              <a:rPr b="1" lang="en-US" sz="1800">
                <a:solidFill>
                  <a:schemeClr val="dk1"/>
                </a:solidFill>
                <a:latin typeface="Calibri"/>
                <a:ea typeface="Calibri"/>
                <a:cs typeface="Calibri"/>
                <a:sym typeface="Calibri"/>
              </a:rPr>
              <a:t>72 % </a:t>
            </a:r>
            <a:r>
              <a:rPr lang="en-US" sz="1800">
                <a:solidFill>
                  <a:schemeClr val="dk1"/>
                </a:solidFill>
                <a:latin typeface="Calibri"/>
                <a:ea typeface="Calibri"/>
                <a:cs typeface="Calibri"/>
                <a:sym typeface="Calibri"/>
              </a:rPr>
              <a:t>of users use </a:t>
            </a:r>
            <a:r>
              <a:rPr b="1" lang="en-US" sz="1800">
                <a:solidFill>
                  <a:schemeClr val="dk1"/>
                </a:solidFill>
                <a:latin typeface="Calibri"/>
                <a:ea typeface="Calibri"/>
                <a:cs typeface="Calibri"/>
                <a:sym typeface="Calibri"/>
              </a:rPr>
              <a:t>Gurucool</a:t>
            </a:r>
            <a:r>
              <a:rPr lang="en-US" sz="1800">
                <a:solidFill>
                  <a:schemeClr val="dk1"/>
                </a:solidFill>
                <a:latin typeface="Calibri"/>
                <a:ea typeface="Calibri"/>
                <a:cs typeface="Calibri"/>
                <a:sym typeface="Calibri"/>
              </a:rPr>
              <a:t> website.(Source of consultancy)</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b="1" lang="en-US" sz="1800">
                <a:solidFill>
                  <a:schemeClr val="dk1"/>
                </a:solidFill>
                <a:latin typeface="Calibri"/>
                <a:ea typeface="Calibri"/>
                <a:cs typeface="Calibri"/>
                <a:sym typeface="Calibri"/>
              </a:rPr>
              <a:t>28 % </a:t>
            </a:r>
            <a:r>
              <a:rPr lang="en-US" sz="1800">
                <a:solidFill>
                  <a:schemeClr val="dk1"/>
                </a:solidFill>
                <a:latin typeface="Calibri"/>
                <a:ea typeface="Calibri"/>
                <a:cs typeface="Calibri"/>
                <a:sym typeface="Calibri"/>
              </a:rPr>
              <a:t>of users use </a:t>
            </a:r>
            <a:r>
              <a:rPr b="1" lang="en-US" sz="1800">
                <a:solidFill>
                  <a:schemeClr val="dk1"/>
                </a:solidFill>
                <a:latin typeface="Calibri"/>
                <a:ea typeface="Calibri"/>
                <a:cs typeface="Calibri"/>
                <a:sym typeface="Calibri"/>
              </a:rPr>
              <a:t>App</a:t>
            </a:r>
            <a:r>
              <a:rPr lang="en-US" sz="1800">
                <a:solidFill>
                  <a:schemeClr val="dk1"/>
                </a:solidFill>
                <a:latin typeface="Calibri"/>
                <a:ea typeface="Calibri"/>
                <a:cs typeface="Calibri"/>
                <a:sym typeface="Calibri"/>
              </a:rPr>
              <a:t>. (Source of consultancy)</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Highest sales  generated by </a:t>
            </a:r>
            <a:r>
              <a:rPr b="1" lang="en-US" sz="1800">
                <a:solidFill>
                  <a:schemeClr val="dk1"/>
                </a:solidFill>
                <a:latin typeface="Calibri"/>
                <a:ea typeface="Calibri"/>
                <a:cs typeface="Calibri"/>
                <a:sym typeface="Calibri"/>
              </a:rPr>
              <a:t>App</a:t>
            </a:r>
            <a:r>
              <a:rPr lang="en-US" sz="1800">
                <a:solidFill>
                  <a:schemeClr val="dk1"/>
                </a:solidFill>
                <a:latin typeface="Calibri"/>
                <a:ea typeface="Calibri"/>
                <a:cs typeface="Calibri"/>
                <a:sym typeface="Calibri"/>
              </a:rPr>
              <a:t> i.e. </a:t>
            </a:r>
            <a:r>
              <a:rPr b="1" lang="en-US" sz="1800">
                <a:solidFill>
                  <a:schemeClr val="dk1"/>
                </a:solidFill>
                <a:latin typeface="Calibri"/>
                <a:ea typeface="Calibri"/>
                <a:cs typeface="Calibri"/>
                <a:sym typeface="Calibri"/>
              </a:rPr>
              <a:t>125267.38</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b="1" lang="en-US" sz="1800" u="sng">
                <a:solidFill>
                  <a:schemeClr val="dk1"/>
                </a:solidFill>
                <a:latin typeface="Calibri"/>
                <a:ea typeface="Calibri"/>
                <a:cs typeface="Calibri"/>
                <a:sym typeface="Calibri"/>
              </a:rPr>
              <a:t>Suggestions </a:t>
            </a:r>
            <a:r>
              <a:rPr b="1" lang="en-US" sz="1800">
                <a:solidFill>
                  <a:schemeClr val="dk1"/>
                </a:solidFill>
                <a:latin typeface="Calibri"/>
                <a:ea typeface="Calibri"/>
                <a:cs typeface="Calibri"/>
                <a:sym typeface="Calibri"/>
              </a:rPr>
              <a:t>– </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Gurucool is only one platform which  provide the service of the Chat to the users. </a:t>
            </a:r>
            <a:endParaRPr sz="1800">
              <a:solidFill>
                <a:schemeClr val="dk1"/>
              </a:solidFill>
              <a:latin typeface="Gill Sans"/>
              <a:ea typeface="Gill Sans"/>
              <a:cs typeface="Gill Sans"/>
              <a:sym typeface="Gill Sans"/>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But the average rating of the Gurucool is 2.72, which is the clear indicator of unsatisfied users.</a:t>
            </a:r>
            <a:endParaRPr sz="1800">
              <a:solidFill>
                <a:schemeClr val="dk1"/>
              </a:solidFill>
              <a:latin typeface="Gill Sans"/>
              <a:ea typeface="Gill Sans"/>
              <a:cs typeface="Gill Sans"/>
              <a:sym typeface="Gill Sans"/>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So it is very necessary to improve technology and provide satisfaction to the users </a:t>
            </a:r>
            <a:endParaRPr/>
          </a:p>
          <a:p>
            <a:pPr indent="0" lvl="0" marL="457200" marR="0" rtl="0" algn="l">
              <a:spcBef>
                <a:spcPts val="0"/>
              </a:spcBef>
              <a:spcAft>
                <a:spcPts val="0"/>
              </a:spcAft>
              <a:buNone/>
            </a:pPr>
            <a:r>
              <a:t/>
            </a:r>
            <a:endParaRPr b="1" sz="1800" u="sng">
              <a:solidFill>
                <a:schemeClr val="dk1"/>
              </a:solidFill>
              <a:latin typeface="DM Sans"/>
              <a:ea typeface="DM Sans"/>
              <a:cs typeface="DM Sans"/>
              <a:sym typeface="DM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3"/>
          <p:cNvSpPr txBox="1"/>
          <p:nvPr/>
        </p:nvSpPr>
        <p:spPr>
          <a:xfrm>
            <a:off x="6400800" y="922020"/>
            <a:ext cx="5425440" cy="5016758"/>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1600" u="sng">
                <a:solidFill>
                  <a:schemeClr val="dk1"/>
                </a:solidFill>
                <a:latin typeface="DM Sans"/>
                <a:ea typeface="DM Sans"/>
                <a:cs typeface="DM Sans"/>
                <a:sym typeface="DM Sans"/>
              </a:rPr>
              <a:t>ANALYSIS</a:t>
            </a:r>
            <a:endParaRPr/>
          </a:p>
          <a:p>
            <a:pPr indent="0" lvl="0" marL="457200" marR="0" rtl="0" algn="l">
              <a:spcBef>
                <a:spcPts val="0"/>
              </a:spcBef>
              <a:spcAft>
                <a:spcPts val="0"/>
              </a:spcAft>
              <a:buNone/>
            </a:pPr>
            <a:r>
              <a:t/>
            </a:r>
            <a:endParaRPr sz="1600" u="sng">
              <a:solidFill>
                <a:schemeClr val="dk1"/>
              </a:solidFill>
              <a:latin typeface="DM Sans Medium"/>
              <a:ea typeface="DM Sans Medium"/>
              <a:cs typeface="DM Sans Medium"/>
              <a:sym typeface="DM Sans Medium"/>
            </a:endParaRPr>
          </a:p>
          <a:p>
            <a:pPr indent="-317500" lvl="0" marL="457200" marR="0" rtl="0" algn="l">
              <a:spcBef>
                <a:spcPts val="0"/>
              </a:spcBef>
              <a:spcAft>
                <a:spcPts val="0"/>
              </a:spcAft>
              <a:buClr>
                <a:schemeClr val="dk1"/>
              </a:buClr>
              <a:buSzPts val="1400"/>
              <a:buFont typeface="DM Sans Medium"/>
              <a:buChar char="●"/>
            </a:pPr>
            <a:r>
              <a:rPr b="1" lang="en-US" sz="1600">
                <a:solidFill>
                  <a:schemeClr val="dk1"/>
                </a:solidFill>
                <a:latin typeface="DM Sans"/>
                <a:ea typeface="DM Sans"/>
                <a:cs typeface="DM Sans"/>
                <a:sym typeface="DM Sans"/>
              </a:rPr>
              <a:t>28.4%</a:t>
            </a:r>
            <a:r>
              <a:rPr lang="en-US" sz="1600">
                <a:solidFill>
                  <a:schemeClr val="dk1"/>
                </a:solidFill>
                <a:latin typeface="DM Sans Medium"/>
                <a:ea typeface="DM Sans Medium"/>
                <a:cs typeface="DM Sans Medium"/>
                <a:sym typeface="DM Sans Medium"/>
              </a:rPr>
              <a:t> of chats get completed between agents and users.</a:t>
            </a:r>
            <a:endParaRPr/>
          </a:p>
          <a:p>
            <a:pPr indent="0" lvl="0" marL="4572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7500" lvl="0" marL="457200" marR="0" rtl="0" algn="l">
              <a:spcBef>
                <a:spcPts val="0"/>
              </a:spcBef>
              <a:spcAft>
                <a:spcPts val="0"/>
              </a:spcAft>
              <a:buClr>
                <a:schemeClr val="dk1"/>
              </a:buClr>
              <a:buSzPts val="1400"/>
              <a:buFont typeface="DM Sans Medium"/>
              <a:buChar char="●"/>
            </a:pPr>
            <a:r>
              <a:rPr b="1" lang="en-US" sz="1600">
                <a:solidFill>
                  <a:schemeClr val="dk1"/>
                </a:solidFill>
                <a:latin typeface="DM Sans"/>
                <a:ea typeface="DM Sans"/>
                <a:cs typeface="DM Sans"/>
                <a:sym typeface="DM Sans"/>
              </a:rPr>
              <a:t>34%</a:t>
            </a:r>
            <a:r>
              <a:rPr lang="en-US" sz="1600">
                <a:solidFill>
                  <a:schemeClr val="dk1"/>
                </a:solidFill>
                <a:latin typeface="DM Sans Medium"/>
                <a:ea typeface="DM Sans Medium"/>
                <a:cs typeface="DM Sans Medium"/>
                <a:sym typeface="DM Sans Medium"/>
              </a:rPr>
              <a:t> of chat remain incomplete.</a:t>
            </a:r>
            <a:endParaRPr/>
          </a:p>
          <a:p>
            <a:pPr indent="0" lvl="0" marL="4572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7500" lvl="0" marL="457200" marR="0" rtl="0" algn="l">
              <a:spcBef>
                <a:spcPts val="0"/>
              </a:spcBef>
              <a:spcAft>
                <a:spcPts val="0"/>
              </a:spcAft>
              <a:buClr>
                <a:schemeClr val="dk1"/>
              </a:buClr>
              <a:buSzPts val="1400"/>
              <a:buFont typeface="DM Sans Medium"/>
              <a:buChar char="●"/>
            </a:pPr>
            <a:r>
              <a:rPr lang="en-US" sz="1600">
                <a:solidFill>
                  <a:schemeClr val="dk1"/>
                </a:solidFill>
                <a:latin typeface="DM Sans Medium"/>
                <a:ea typeface="DM Sans Medium"/>
                <a:cs typeface="DM Sans Medium"/>
                <a:sym typeface="DM Sans Medium"/>
              </a:rPr>
              <a:t>While </a:t>
            </a:r>
            <a:r>
              <a:rPr b="1" lang="en-US" sz="1600">
                <a:solidFill>
                  <a:schemeClr val="dk1"/>
                </a:solidFill>
                <a:latin typeface="DM Sans"/>
                <a:ea typeface="DM Sans"/>
                <a:cs typeface="DM Sans"/>
                <a:sym typeface="DM Sans"/>
              </a:rPr>
              <a:t>37%</a:t>
            </a:r>
            <a:r>
              <a:rPr lang="en-US" sz="1600">
                <a:solidFill>
                  <a:schemeClr val="dk1"/>
                </a:solidFill>
                <a:latin typeface="DM Sans Medium"/>
                <a:ea typeface="DM Sans Medium"/>
                <a:cs typeface="DM Sans Medium"/>
                <a:sym typeface="DM Sans Medium"/>
              </a:rPr>
              <a:t> of chat get failed.</a:t>
            </a:r>
            <a:endParaRPr/>
          </a:p>
          <a:p>
            <a:pPr indent="0" lvl="0" marL="4572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7500" lvl="0" marL="457200" marR="0" rtl="0" algn="l">
              <a:spcBef>
                <a:spcPts val="0"/>
              </a:spcBef>
              <a:spcAft>
                <a:spcPts val="0"/>
              </a:spcAft>
              <a:buClr>
                <a:schemeClr val="dk1"/>
              </a:buClr>
              <a:buSzPts val="1400"/>
              <a:buFont typeface="DM Sans Medium"/>
              <a:buChar char="●"/>
            </a:pPr>
            <a:r>
              <a:rPr b="1" lang="en-US" sz="1600">
                <a:solidFill>
                  <a:schemeClr val="dk1"/>
                </a:solidFill>
                <a:latin typeface="DM Sans"/>
                <a:ea typeface="DM Sans"/>
                <a:cs typeface="DM Sans"/>
                <a:sym typeface="DM Sans"/>
              </a:rPr>
              <a:t>69.62%</a:t>
            </a:r>
            <a:r>
              <a:rPr lang="en-US" sz="1600">
                <a:solidFill>
                  <a:schemeClr val="dk1"/>
                </a:solidFill>
                <a:latin typeface="DM Sans Medium"/>
                <a:ea typeface="DM Sans Medium"/>
                <a:cs typeface="DM Sans Medium"/>
                <a:sym typeface="DM Sans Medium"/>
              </a:rPr>
              <a:t> of total users use chat service and gurucool is only website which provide chat service.</a:t>
            </a:r>
            <a:endParaRPr/>
          </a:p>
          <a:p>
            <a:pPr indent="0" lvl="0" marL="4572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0" lvl="0" marL="457200" marR="0" rtl="0" algn="l">
              <a:spcBef>
                <a:spcPts val="0"/>
              </a:spcBef>
              <a:spcAft>
                <a:spcPts val="0"/>
              </a:spcAft>
              <a:buNone/>
            </a:pPr>
            <a:r>
              <a:rPr b="1" lang="en-US" sz="1600" u="sng">
                <a:solidFill>
                  <a:schemeClr val="dk1"/>
                </a:solidFill>
                <a:latin typeface="DM Sans"/>
                <a:ea typeface="DM Sans"/>
                <a:cs typeface="DM Sans"/>
                <a:sym typeface="DM Sans"/>
              </a:rPr>
              <a:t>Suggestion-</a:t>
            </a:r>
            <a:r>
              <a:rPr lang="en-US" sz="1600">
                <a:solidFill>
                  <a:schemeClr val="dk1"/>
                </a:solidFill>
                <a:latin typeface="DM Sans Medium"/>
                <a:ea typeface="DM Sans Medium"/>
                <a:cs typeface="DM Sans Medium"/>
                <a:sym typeface="DM Sans Medium"/>
              </a:rPr>
              <a:t> </a:t>
            </a:r>
            <a:endParaRPr/>
          </a:p>
          <a:p>
            <a:pPr indent="-317500" lvl="0" marL="457200" marR="0" rtl="0" algn="l">
              <a:spcBef>
                <a:spcPts val="0"/>
              </a:spcBef>
              <a:spcAft>
                <a:spcPts val="0"/>
              </a:spcAft>
              <a:buClr>
                <a:schemeClr val="dk1"/>
              </a:buClr>
              <a:buSzPts val="1400"/>
              <a:buFont typeface="DM Sans Medium"/>
              <a:buChar char="★"/>
            </a:pPr>
            <a:r>
              <a:rPr lang="en-US" sz="1600">
                <a:solidFill>
                  <a:schemeClr val="dk1"/>
                </a:solidFill>
                <a:latin typeface="DM Sans Medium"/>
                <a:ea typeface="DM Sans Medium"/>
                <a:cs typeface="DM Sans Medium"/>
                <a:sym typeface="DM Sans Medium"/>
              </a:rPr>
              <a:t>Investing in gurucool technology upgrades will help to improve the overall experience and will help to increase the retention rate of the users. And increase the user satisfaction as it is only 2.71 for chat service.</a:t>
            </a:r>
            <a:endParaRPr sz="1600" u="sng">
              <a:solidFill>
                <a:schemeClr val="dk1"/>
              </a:solidFill>
              <a:latin typeface="DM Sans Medium"/>
              <a:ea typeface="DM Sans Medium"/>
              <a:cs typeface="DM Sans Medium"/>
              <a:sym typeface="DM Sans Medium"/>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pic>
        <p:nvPicPr>
          <p:cNvPr id="206" name="Google Shape;206;p13"/>
          <p:cNvPicPr preferRelativeResize="0"/>
          <p:nvPr/>
        </p:nvPicPr>
        <p:blipFill rotWithShape="1">
          <a:blip r:embed="rId3">
            <a:alphaModFix/>
          </a:blip>
          <a:srcRect b="0" l="0" r="0" t="0"/>
          <a:stretch/>
        </p:blipFill>
        <p:spPr>
          <a:xfrm>
            <a:off x="365760" y="1371600"/>
            <a:ext cx="5989320" cy="464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pic>
        <p:nvPicPr>
          <p:cNvPr id="211" name="Google Shape;211;p14"/>
          <p:cNvPicPr preferRelativeResize="0"/>
          <p:nvPr/>
        </p:nvPicPr>
        <p:blipFill rotWithShape="1">
          <a:blip r:embed="rId3">
            <a:alphaModFix/>
          </a:blip>
          <a:srcRect b="0" l="0" r="0" t="0"/>
          <a:stretch/>
        </p:blipFill>
        <p:spPr>
          <a:xfrm>
            <a:off x="655320" y="1371600"/>
            <a:ext cx="4876800" cy="4968240"/>
          </a:xfrm>
          <a:prstGeom prst="rect">
            <a:avLst/>
          </a:prstGeom>
          <a:noFill/>
          <a:ln>
            <a:noFill/>
          </a:ln>
        </p:spPr>
      </p:pic>
      <p:sp>
        <p:nvSpPr>
          <p:cNvPr id="212" name="Google Shape;212;p14"/>
          <p:cNvSpPr txBox="1"/>
          <p:nvPr/>
        </p:nvSpPr>
        <p:spPr>
          <a:xfrm>
            <a:off x="5791200" y="1203434"/>
            <a:ext cx="5958840" cy="4576061"/>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lang="en-US" sz="1600" u="sng">
                <a:solidFill>
                  <a:schemeClr val="dk1"/>
                </a:solidFill>
                <a:latin typeface="DM Sans Medium"/>
                <a:ea typeface="DM Sans Medium"/>
                <a:cs typeface="DM Sans Medium"/>
                <a:sym typeface="DM Sans Medium"/>
              </a:rPr>
              <a:t>ANALYSIS</a:t>
            </a:r>
            <a:endParaRPr/>
          </a:p>
          <a:p>
            <a:pPr indent="0" lvl="0" marL="457200" marR="0" rtl="0" algn="l">
              <a:spcBef>
                <a:spcPts val="0"/>
              </a:spcBef>
              <a:spcAft>
                <a:spcPts val="0"/>
              </a:spcAft>
              <a:buNone/>
            </a:pPr>
            <a:r>
              <a:t/>
            </a:r>
            <a:endParaRPr sz="1600" u="sng">
              <a:solidFill>
                <a:schemeClr val="dk1"/>
              </a:solidFill>
              <a:latin typeface="DM Sans Medium"/>
              <a:ea typeface="DM Sans Medium"/>
              <a:cs typeface="DM Sans Medium"/>
              <a:sym typeface="DM Sans Medium"/>
            </a:endParaRPr>
          </a:p>
          <a:p>
            <a:pPr indent="-311150" lvl="0" marL="457200" marR="0" rtl="0" algn="l">
              <a:spcBef>
                <a:spcPts val="0"/>
              </a:spcBef>
              <a:spcAft>
                <a:spcPts val="0"/>
              </a:spcAft>
              <a:buClr>
                <a:schemeClr val="dk1"/>
              </a:buClr>
              <a:buSzPts val="1300"/>
              <a:buFont typeface="DM Sans Medium"/>
              <a:buChar char="●"/>
            </a:pPr>
            <a:r>
              <a:rPr lang="en-US" sz="1600">
                <a:solidFill>
                  <a:schemeClr val="dk1"/>
                </a:solidFill>
                <a:latin typeface="DM Sans Medium"/>
                <a:ea typeface="DM Sans Medium"/>
                <a:cs typeface="DM Sans Medium"/>
                <a:sym typeface="DM Sans Medium"/>
              </a:rPr>
              <a:t>Only </a:t>
            </a:r>
            <a:r>
              <a:rPr b="1" lang="en-US" sz="1600">
                <a:solidFill>
                  <a:schemeClr val="dk1"/>
                </a:solidFill>
                <a:latin typeface="DM Sans"/>
                <a:ea typeface="DM Sans"/>
                <a:cs typeface="DM Sans"/>
                <a:sym typeface="DM Sans"/>
              </a:rPr>
              <a:t>40%</a:t>
            </a:r>
            <a:r>
              <a:rPr lang="en-US" sz="1600">
                <a:solidFill>
                  <a:schemeClr val="dk1"/>
                </a:solidFill>
                <a:latin typeface="DM Sans Medium"/>
                <a:ea typeface="DM Sans Medium"/>
                <a:cs typeface="DM Sans Medium"/>
                <a:sym typeface="DM Sans Medium"/>
              </a:rPr>
              <a:t> users call get completed.</a:t>
            </a:r>
            <a:endParaRPr/>
          </a:p>
          <a:p>
            <a:pPr indent="0" lvl="0" marL="9144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1150" lvl="0" marL="457200" marR="0" rtl="0" algn="l">
              <a:spcBef>
                <a:spcPts val="0"/>
              </a:spcBef>
              <a:spcAft>
                <a:spcPts val="0"/>
              </a:spcAft>
              <a:buClr>
                <a:schemeClr val="dk1"/>
              </a:buClr>
              <a:buSzPts val="1300"/>
              <a:buFont typeface="DM Sans Medium"/>
              <a:buChar char="●"/>
            </a:pPr>
            <a:r>
              <a:rPr b="1" lang="en-US" sz="1600">
                <a:solidFill>
                  <a:schemeClr val="dk1"/>
                </a:solidFill>
                <a:latin typeface="DM Sans"/>
                <a:ea typeface="DM Sans"/>
                <a:cs typeface="DM Sans"/>
                <a:sym typeface="DM Sans"/>
              </a:rPr>
              <a:t>20%</a:t>
            </a:r>
            <a:r>
              <a:rPr lang="en-US" sz="1600">
                <a:solidFill>
                  <a:schemeClr val="dk1"/>
                </a:solidFill>
                <a:latin typeface="DM Sans Medium"/>
                <a:ea typeface="DM Sans Medium"/>
                <a:cs typeface="DM Sans Medium"/>
                <a:sym typeface="DM Sans Medium"/>
              </a:rPr>
              <a:t> of user didn’t get any answer.</a:t>
            </a:r>
            <a:endParaRPr/>
          </a:p>
          <a:p>
            <a:pPr indent="0" lvl="0" marL="9144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1150" lvl="0" marL="457200" marR="0" rtl="0" algn="l">
              <a:spcBef>
                <a:spcPts val="0"/>
              </a:spcBef>
              <a:spcAft>
                <a:spcPts val="0"/>
              </a:spcAft>
              <a:buClr>
                <a:schemeClr val="dk1"/>
              </a:buClr>
              <a:buSzPts val="1300"/>
              <a:buFont typeface="DM Sans Medium"/>
              <a:buChar char="●"/>
            </a:pPr>
            <a:r>
              <a:rPr lang="en-US" sz="1600">
                <a:solidFill>
                  <a:schemeClr val="dk1"/>
                </a:solidFill>
                <a:latin typeface="DM Sans Medium"/>
                <a:ea typeface="DM Sans Medium"/>
                <a:cs typeface="DM Sans Medium"/>
                <a:sym typeface="DM Sans Medium"/>
              </a:rPr>
              <a:t>While </a:t>
            </a:r>
            <a:r>
              <a:rPr b="1" lang="en-US" sz="1600">
                <a:solidFill>
                  <a:schemeClr val="dk1"/>
                </a:solidFill>
                <a:latin typeface="DM Sans"/>
                <a:ea typeface="DM Sans"/>
                <a:cs typeface="DM Sans"/>
                <a:sym typeface="DM Sans"/>
              </a:rPr>
              <a:t>13%</a:t>
            </a:r>
            <a:r>
              <a:rPr lang="en-US" sz="1600">
                <a:solidFill>
                  <a:schemeClr val="dk1"/>
                </a:solidFill>
                <a:latin typeface="DM Sans Medium"/>
                <a:ea typeface="DM Sans Medium"/>
                <a:cs typeface="DM Sans Medium"/>
                <a:sym typeface="DM Sans Medium"/>
              </a:rPr>
              <a:t> users call get failed.</a:t>
            </a:r>
            <a:endParaRPr/>
          </a:p>
          <a:p>
            <a:pPr indent="0" lvl="0" marL="9144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311150" lvl="0" marL="457200" marR="0" rtl="0" algn="l">
              <a:spcBef>
                <a:spcPts val="0"/>
              </a:spcBef>
              <a:spcAft>
                <a:spcPts val="0"/>
              </a:spcAft>
              <a:buClr>
                <a:schemeClr val="dk1"/>
              </a:buClr>
              <a:buSzPts val="1300"/>
              <a:buFont typeface="DM Sans Medium"/>
              <a:buChar char="●"/>
            </a:pPr>
            <a:r>
              <a:rPr lang="en-US" sz="1600">
                <a:solidFill>
                  <a:schemeClr val="dk1"/>
                </a:solidFill>
                <a:latin typeface="DM Sans Medium"/>
                <a:ea typeface="DM Sans Medium"/>
                <a:cs typeface="DM Sans Medium"/>
                <a:sym typeface="DM Sans Medium"/>
              </a:rPr>
              <a:t>And </a:t>
            </a:r>
            <a:r>
              <a:rPr b="1" lang="en-US" sz="1600">
                <a:solidFill>
                  <a:schemeClr val="dk1"/>
                </a:solidFill>
                <a:latin typeface="DM Sans"/>
                <a:ea typeface="DM Sans"/>
                <a:cs typeface="DM Sans"/>
                <a:sym typeface="DM Sans"/>
              </a:rPr>
              <a:t>10%</a:t>
            </a:r>
            <a:r>
              <a:rPr lang="en-US" sz="1600">
                <a:solidFill>
                  <a:schemeClr val="dk1"/>
                </a:solidFill>
                <a:latin typeface="DM Sans Medium"/>
                <a:ea typeface="DM Sans Medium"/>
                <a:cs typeface="DM Sans Medium"/>
                <a:sym typeface="DM Sans Medium"/>
              </a:rPr>
              <a:t> of users call remain incomplete.</a:t>
            </a:r>
            <a:endParaRPr/>
          </a:p>
          <a:p>
            <a:pPr indent="0" lvl="0" marL="457200" marR="0" rtl="0" algn="l">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0" lvl="0" marL="457200" marR="0" rtl="0" algn="l">
              <a:spcBef>
                <a:spcPts val="0"/>
              </a:spcBef>
              <a:spcAft>
                <a:spcPts val="0"/>
              </a:spcAft>
              <a:buNone/>
            </a:pPr>
            <a:r>
              <a:rPr b="1" lang="en-US" sz="1600" u="sng">
                <a:solidFill>
                  <a:schemeClr val="dk1"/>
                </a:solidFill>
                <a:latin typeface="DM Sans"/>
                <a:ea typeface="DM Sans"/>
                <a:cs typeface="DM Sans"/>
                <a:sym typeface="DM Sans"/>
              </a:rPr>
              <a:t>Suggestions- </a:t>
            </a:r>
            <a:endParaRPr/>
          </a:p>
          <a:p>
            <a:pPr indent="-311150" lvl="0" marL="457200" marR="0" rtl="0" algn="l">
              <a:spcBef>
                <a:spcPts val="0"/>
              </a:spcBef>
              <a:spcAft>
                <a:spcPts val="0"/>
              </a:spcAft>
              <a:buClr>
                <a:schemeClr val="dk1"/>
              </a:buClr>
              <a:buSzPts val="1300"/>
              <a:buFont typeface="DM Sans"/>
              <a:buChar char="★"/>
            </a:pPr>
            <a:r>
              <a:rPr lang="en-US" sz="1600">
                <a:solidFill>
                  <a:schemeClr val="dk1"/>
                </a:solidFill>
                <a:latin typeface="DM Sans"/>
                <a:ea typeface="DM Sans"/>
                <a:cs typeface="DM Sans"/>
                <a:sym typeface="DM Sans"/>
              </a:rPr>
              <a:t>Hire part time or freelancer agents, this reserve agents will balance the workload without increasing permanent cost.</a:t>
            </a:r>
            <a:endParaRPr/>
          </a:p>
          <a:p>
            <a:pPr indent="-311150" lvl="0" marL="457200" marR="0" rtl="0" algn="just">
              <a:lnSpc>
                <a:spcPct val="107000"/>
              </a:lnSpc>
              <a:spcBef>
                <a:spcPts val="0"/>
              </a:spcBef>
              <a:spcAft>
                <a:spcPts val="0"/>
              </a:spcAft>
              <a:buClr>
                <a:schemeClr val="dk1"/>
              </a:buClr>
              <a:buSzPts val="1300"/>
              <a:buFont typeface="DM Sans"/>
              <a:buChar char="★"/>
            </a:pPr>
            <a:r>
              <a:rPr lang="en-US" sz="1600">
                <a:solidFill>
                  <a:schemeClr val="dk1"/>
                </a:solidFill>
                <a:latin typeface="DM Sans"/>
                <a:ea typeface="DM Sans"/>
                <a:cs typeface="DM Sans"/>
                <a:sym typeface="DM Sans"/>
              </a:rPr>
              <a:t>Shift optimization: Optimizing more agents shifts to peak periods accordingly. Ensure that more agents are scheduled during high – traffics time.</a:t>
            </a:r>
            <a:endParaRPr sz="1600" u="sng">
              <a:solidFill>
                <a:schemeClr val="dk1"/>
              </a:solidFill>
              <a:latin typeface="DM Sans"/>
              <a:ea typeface="DM Sans"/>
              <a:cs typeface="DM Sans"/>
              <a:sym typeface="DM Sans"/>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5"/>
          <p:cNvSpPr txBox="1"/>
          <p:nvPr/>
        </p:nvSpPr>
        <p:spPr>
          <a:xfrm>
            <a:off x="0" y="182880"/>
            <a:ext cx="7543800" cy="584775"/>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3200">
                <a:solidFill>
                  <a:schemeClr val="dk1"/>
                </a:solidFill>
                <a:latin typeface="Arial"/>
                <a:ea typeface="Arial"/>
                <a:cs typeface="Arial"/>
                <a:sym typeface="Arial"/>
              </a:rPr>
              <a:t>DASHBOARD</a:t>
            </a:r>
            <a:endParaRPr/>
          </a:p>
        </p:txBody>
      </p:sp>
      <p:pic>
        <p:nvPicPr>
          <p:cNvPr id="218" name="Google Shape;218;p15"/>
          <p:cNvPicPr preferRelativeResize="0"/>
          <p:nvPr/>
        </p:nvPicPr>
        <p:blipFill rotWithShape="1">
          <a:blip r:embed="rId3">
            <a:alphaModFix/>
          </a:blip>
          <a:srcRect b="0" l="0" r="0" t="0"/>
          <a:stretch/>
        </p:blipFill>
        <p:spPr>
          <a:xfrm>
            <a:off x="162339" y="980500"/>
            <a:ext cx="11867322" cy="569462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6"/>
          <p:cNvSpPr txBox="1"/>
          <p:nvPr/>
        </p:nvSpPr>
        <p:spPr>
          <a:xfrm>
            <a:off x="182880" y="777240"/>
            <a:ext cx="11170920" cy="631865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DM Sans SemiBold"/>
                <a:ea typeface="DM Sans SemiBold"/>
                <a:cs typeface="DM Sans SemiBold"/>
                <a:sym typeface="DM Sans SemiBold"/>
              </a:rPr>
              <a:t>AFTER ANALYZING ALL THESE INSIGHTS I RECOMMEND THE COMPANY TO INVEST 1 CRORE IN THREE PHASES:</a:t>
            </a:r>
            <a:endParaRPr/>
          </a:p>
          <a:p>
            <a:pPr indent="0" lvl="0" marL="0" marR="0" rtl="0" algn="l">
              <a:lnSpc>
                <a:spcPct val="115000"/>
              </a:lnSpc>
              <a:spcBef>
                <a:spcPts val="1200"/>
              </a:spcBef>
              <a:spcAft>
                <a:spcPts val="0"/>
              </a:spcAft>
              <a:buNone/>
            </a:pPr>
            <a:r>
              <a:rPr b="1" lang="en-US" sz="1600">
                <a:solidFill>
                  <a:schemeClr val="dk1"/>
                </a:solidFill>
                <a:latin typeface="DM Sans"/>
                <a:ea typeface="DM Sans"/>
                <a:cs typeface="DM Sans"/>
                <a:sym typeface="DM Sans"/>
              </a:rPr>
              <a:t>1. Technology Upgrade – ₹40 lakhs (40%)</a:t>
            </a:r>
            <a:endParaRPr/>
          </a:p>
          <a:p>
            <a:pPr indent="-298450" lvl="0" marL="457200" marR="0" rtl="0" algn="l">
              <a:spcBef>
                <a:spcPts val="20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As Exotel is the only cloud phone system with which company work, fund should be invested in building another cloud phone system to manage the burden </a:t>
            </a:r>
            <a:endParaRPr/>
          </a:p>
          <a:p>
            <a:pPr indent="-298450" lvl="0" marL="457200" marR="0" rtl="0" algn="l">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Buy new high-tech equipment. </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Upgrade the chat platform (UI/UX).</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Introduce AI chatbots for instant query resolution.</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Improve backend performance to reduce lag or crashes.</a:t>
            </a:r>
            <a:endParaRPr/>
          </a:p>
          <a:p>
            <a:pPr indent="0" lvl="0" marL="457200" marR="0" rtl="0" algn="l">
              <a:lnSpc>
                <a:spcPct val="115000"/>
              </a:lnSpc>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0" lvl="0" marL="0" marR="0" rtl="0" algn="l">
              <a:lnSpc>
                <a:spcPct val="115000"/>
              </a:lnSpc>
              <a:spcBef>
                <a:spcPts val="0"/>
              </a:spcBef>
              <a:spcAft>
                <a:spcPts val="0"/>
              </a:spcAft>
              <a:buNone/>
            </a:pPr>
            <a:r>
              <a:rPr b="1" lang="en-US" sz="1600">
                <a:solidFill>
                  <a:schemeClr val="dk1"/>
                </a:solidFill>
                <a:latin typeface="DM Sans"/>
                <a:ea typeface="DM Sans"/>
                <a:cs typeface="DM Sans"/>
                <a:sym typeface="DM Sans"/>
              </a:rPr>
              <a:t>2. Agent Training Program – ₹25 lakhs (25%)</a:t>
            </a:r>
            <a:endParaRPr/>
          </a:p>
          <a:p>
            <a:pPr indent="0" lvl="0" marL="0" marR="0" rtl="0" algn="l">
              <a:lnSpc>
                <a:spcPct val="115000"/>
              </a:lnSpc>
              <a:spcBef>
                <a:spcPts val="0"/>
              </a:spcBef>
              <a:spcAft>
                <a:spcPts val="0"/>
              </a:spcAft>
              <a:buNone/>
            </a:pPr>
            <a:r>
              <a:t/>
            </a:r>
            <a:endParaRPr sz="1600">
              <a:solidFill>
                <a:schemeClr val="dk1"/>
              </a:solidFill>
              <a:latin typeface="DM Sans Medium"/>
              <a:ea typeface="DM Sans Medium"/>
              <a:cs typeface="DM Sans Medium"/>
              <a:sym typeface="DM Sans Medium"/>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Conduct monthly training on soft skills, upselling, and technical handling.</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Use analytics to identify underperforming agents and offer targeted coaching.</a:t>
            </a:r>
            <a:endParaRPr/>
          </a:p>
          <a:p>
            <a:pPr indent="0" lvl="0" marL="0" marR="0" rtl="0" algn="l">
              <a:lnSpc>
                <a:spcPct val="115000"/>
              </a:lnSpc>
              <a:spcBef>
                <a:spcPts val="1400"/>
              </a:spcBef>
              <a:spcAft>
                <a:spcPts val="0"/>
              </a:spcAft>
              <a:buNone/>
            </a:pPr>
            <a:r>
              <a:rPr b="1" lang="en-US" sz="1600">
                <a:solidFill>
                  <a:schemeClr val="dk1"/>
                </a:solidFill>
                <a:latin typeface="DM Sans"/>
                <a:ea typeface="DM Sans"/>
                <a:cs typeface="DM Sans"/>
                <a:sym typeface="DM Sans"/>
              </a:rPr>
              <a:t>3. Support Infrastructure, Data Security &amp; Customer Care Tools – ₹35 Lakhs (35%)</a:t>
            </a:r>
            <a:endParaRPr/>
          </a:p>
          <a:p>
            <a:pPr indent="-298450" lvl="0" marL="457200" marR="0" rtl="0" algn="l">
              <a:lnSpc>
                <a:spcPct val="115000"/>
              </a:lnSpc>
              <a:spcBef>
                <a:spcPts val="140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Hire freelance/part-time agents to manage peak hours and reduce customer wait time.</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Invest in infrastructure and data protection (cloud backups, system stability).</a:t>
            </a:r>
            <a:endParaRPr/>
          </a:p>
          <a:p>
            <a:pPr indent="-298450" lvl="0" marL="457200" marR="0" rtl="0" algn="l">
              <a:lnSpc>
                <a:spcPct val="115000"/>
              </a:lnSpc>
              <a:spcBef>
                <a:spcPts val="0"/>
              </a:spcBef>
              <a:spcAft>
                <a:spcPts val="0"/>
              </a:spcAft>
              <a:buClr>
                <a:schemeClr val="dk1"/>
              </a:buClr>
              <a:buSzPts val="1100"/>
              <a:buFont typeface="DM Sans Medium"/>
              <a:buChar char="●"/>
            </a:pPr>
            <a:r>
              <a:rPr lang="en-US" sz="1600">
                <a:solidFill>
                  <a:schemeClr val="dk1"/>
                </a:solidFill>
                <a:latin typeface="DM Sans Medium"/>
                <a:ea typeface="DM Sans Medium"/>
                <a:cs typeface="DM Sans Medium"/>
                <a:sym typeface="DM Sans Medium"/>
              </a:rPr>
              <a:t>Set up automated feedback tools (post-call surveys, follow-ups) to improve customer support and satisfaction.</a:t>
            </a:r>
            <a:endParaRPr/>
          </a:p>
          <a:p>
            <a:pPr indent="0" lvl="0" marL="0" marR="0" rtl="0" algn="l">
              <a:spcBef>
                <a:spcPts val="0"/>
              </a:spcBef>
              <a:spcAft>
                <a:spcPts val="0"/>
              </a:spcAft>
              <a:buNone/>
            </a:pPr>
            <a:r>
              <a:t/>
            </a:r>
            <a:endParaRPr sz="1600">
              <a:solidFill>
                <a:schemeClr val="dk1"/>
              </a:solidFill>
              <a:latin typeface="DM Sans SemiBold"/>
              <a:ea typeface="DM Sans SemiBold"/>
              <a:cs typeface="DM Sans SemiBold"/>
              <a:sym typeface="DM Sans SemiBold"/>
            </a:endParaRPr>
          </a:p>
          <a:p>
            <a:pPr indent="0" lvl="0" marL="0" marR="0" rtl="0" algn="l">
              <a:spcBef>
                <a:spcPts val="0"/>
              </a:spcBef>
              <a:spcAft>
                <a:spcPts val="0"/>
              </a:spcAft>
              <a:buNone/>
            </a:pPr>
            <a:r>
              <a:t/>
            </a:r>
            <a:endParaRPr sz="1600">
              <a:solidFill>
                <a:schemeClr val="lt1"/>
              </a:solidFill>
              <a:latin typeface="DM Sans"/>
              <a:ea typeface="DM Sans"/>
              <a:cs typeface="DM Sans"/>
              <a:sym typeface="DM Sans"/>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sp>
        <p:nvSpPr>
          <p:cNvPr id="224" name="Google Shape;224;p16"/>
          <p:cNvSpPr txBox="1"/>
          <p:nvPr/>
        </p:nvSpPr>
        <p:spPr>
          <a:xfrm>
            <a:off x="4213860" y="231428"/>
            <a:ext cx="573024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200">
                <a:solidFill>
                  <a:schemeClr val="dk1"/>
                </a:solidFill>
                <a:latin typeface="Arial"/>
                <a:ea typeface="Arial"/>
                <a:cs typeface="Arial"/>
                <a:sym typeface="Arial"/>
              </a:rPr>
              <a:t>SUGGESTIONS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7"/>
          <p:cNvSpPr txBox="1"/>
          <p:nvPr>
            <p:ph type="title"/>
          </p:nvPr>
        </p:nvSpPr>
        <p:spPr>
          <a:xfrm>
            <a:off x="454152" y="289560"/>
            <a:ext cx="5641848" cy="65532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DM Sans"/>
              <a:buNone/>
            </a:pPr>
            <a:r>
              <a:rPr b="1" lang="en-US">
                <a:solidFill>
                  <a:schemeClr val="dk1"/>
                </a:solidFill>
                <a:latin typeface="DM Sans"/>
                <a:ea typeface="DM Sans"/>
                <a:cs typeface="DM Sans"/>
                <a:sym typeface="DM Sans"/>
              </a:rPr>
              <a:t>CONCLUSION</a:t>
            </a:r>
            <a:endParaRPr/>
          </a:p>
        </p:txBody>
      </p:sp>
      <p:sp>
        <p:nvSpPr>
          <p:cNvPr id="230" name="Google Shape;230;p17"/>
          <p:cNvSpPr txBox="1"/>
          <p:nvPr>
            <p:ph idx="1" type="body"/>
          </p:nvPr>
        </p:nvSpPr>
        <p:spPr>
          <a:xfrm>
            <a:off x="881778" y="2369245"/>
            <a:ext cx="10428444" cy="467983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cap="none">
                <a:solidFill>
                  <a:schemeClr val="dk1"/>
                </a:solidFill>
                <a:latin typeface="Arial"/>
                <a:ea typeface="Arial"/>
                <a:cs typeface="Arial"/>
                <a:sym typeface="Arial"/>
              </a:rPr>
              <a:t>To address the problem statement, i conducted a comprehensive analysis by cleaning the data, creating pivot tables, charts, and developing an interactive dashboard. these insights have been instrumental in drawing meaningful conclusions and supporting data-driven decisions. this project offered a valuable opportunity to apply and enhance my excel skills, and i thoroughly enjoyed working on it.”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8"/>
          <p:cNvSpPr txBox="1"/>
          <p:nvPr>
            <p:ph type="title"/>
          </p:nvPr>
        </p:nvSpPr>
        <p:spPr>
          <a:xfrm>
            <a:off x="1028700" y="0"/>
            <a:ext cx="5641848" cy="50292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lang="en-US"/>
              <a:t>THANK YOU.....</a:t>
            </a:r>
            <a:endParaRPr/>
          </a:p>
        </p:txBody>
      </p:sp>
      <p:pic>
        <p:nvPicPr>
          <p:cNvPr id="236" name="Google Shape;236;p18"/>
          <p:cNvPicPr preferRelativeResize="0"/>
          <p:nvPr>
            <p:ph idx="1" type="body"/>
          </p:nvPr>
        </p:nvPicPr>
        <p:blipFill rotWithShape="1">
          <a:blip r:embed="rId3">
            <a:alphaModFix/>
          </a:blip>
          <a:srcRect b="0" l="0" r="0" t="0"/>
          <a:stretch/>
        </p:blipFill>
        <p:spPr>
          <a:xfrm>
            <a:off x="6096000" y="2655094"/>
            <a:ext cx="5067300" cy="339518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
          <p:cNvSpPr txBox="1"/>
          <p:nvPr>
            <p:ph type="title"/>
          </p:nvPr>
        </p:nvSpPr>
        <p:spPr>
          <a:xfrm>
            <a:off x="224589" y="215657"/>
            <a:ext cx="5641848" cy="1070264"/>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accent1"/>
              </a:buClr>
              <a:buSzPts val="3200"/>
              <a:buFont typeface="Arial"/>
              <a:buNone/>
            </a:pPr>
            <a:r>
              <a:rPr b="1" lang="en-US"/>
              <a:t>Data overview</a:t>
            </a:r>
            <a:br>
              <a:rPr lang="en-US"/>
            </a:br>
            <a:endParaRPr/>
          </a:p>
        </p:txBody>
      </p:sp>
      <p:sp>
        <p:nvSpPr>
          <p:cNvPr id="127" name="Google Shape;127;p2"/>
          <p:cNvSpPr txBox="1"/>
          <p:nvPr>
            <p:ph idx="1" type="body"/>
          </p:nvPr>
        </p:nvSpPr>
        <p:spPr>
          <a:xfrm>
            <a:off x="348578" y="919468"/>
            <a:ext cx="11251003" cy="5759116"/>
          </a:xfrm>
          <a:prstGeom prst="rect">
            <a:avLst/>
          </a:prstGeom>
          <a:noFill/>
          <a:ln>
            <a:noFill/>
          </a:ln>
        </p:spPr>
        <p:txBody>
          <a:bodyPr anchorCtr="0" anchor="t" bIns="45700" lIns="91425" spcFirstLastPara="1" rIns="91425" wrap="square" tIns="45700">
            <a:normAutofit/>
          </a:bodyPr>
          <a:lstStyle/>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createdAT</a:t>
            </a:r>
            <a:r>
              <a:rPr lang="en-US" sz="1800" cap="none">
                <a:solidFill>
                  <a:schemeClr val="dk1"/>
                </a:solidFill>
                <a:latin typeface="Arial"/>
                <a:ea typeface="Arial"/>
                <a:cs typeface="Arial"/>
                <a:sym typeface="Arial"/>
              </a:rPr>
              <a:t>: timestamp when the session was created. used to analyze trends over time.</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consultation type</a:t>
            </a:r>
            <a:r>
              <a:rPr lang="en-US" sz="1800" cap="none">
                <a:solidFill>
                  <a:schemeClr val="dk1"/>
                </a:solidFill>
                <a:latin typeface="Arial"/>
                <a:ea typeface="Arial"/>
                <a:cs typeface="Arial"/>
                <a:sym typeface="Arial"/>
              </a:rPr>
              <a:t>: type of session (e.g., chat or call). helps identify usage patterns.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guruname</a:t>
            </a:r>
            <a:r>
              <a:rPr lang="en-US" sz="1800" cap="none">
                <a:solidFill>
                  <a:schemeClr val="dk1"/>
                </a:solidFill>
                <a:latin typeface="Arial"/>
                <a:ea typeface="Arial"/>
                <a:cs typeface="Arial"/>
                <a:sym typeface="Arial"/>
              </a:rPr>
              <a:t>: name of the astrologer who handled the session. used to evaluate agent performance.</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chatstatus / callstatus</a:t>
            </a:r>
            <a:r>
              <a:rPr lang="en-US" sz="1800" cap="none">
                <a:solidFill>
                  <a:schemeClr val="dk1"/>
                </a:solidFill>
                <a:latin typeface="Arial"/>
                <a:ea typeface="Arial"/>
                <a:cs typeface="Arial"/>
                <a:sym typeface="Arial"/>
              </a:rPr>
              <a:t>: indicates whether the session was completed, failed, or incomplete.</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user / uid</a:t>
            </a:r>
            <a:r>
              <a:rPr lang="en-US" sz="1800" cap="none">
                <a:solidFill>
                  <a:schemeClr val="dk1"/>
                </a:solidFill>
                <a:latin typeface="Arial"/>
                <a:ea typeface="Arial"/>
                <a:cs typeface="Arial"/>
                <a:sym typeface="Arial"/>
              </a:rPr>
              <a:t>: unique id for each customer. used to track repeat users.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callsid</a:t>
            </a:r>
            <a:r>
              <a:rPr lang="en-US" sz="1800" cap="none">
                <a:solidFill>
                  <a:schemeClr val="dk1"/>
                </a:solidFill>
                <a:latin typeface="Arial"/>
                <a:ea typeface="Arial"/>
                <a:cs typeface="Arial"/>
                <a:sym typeface="Arial"/>
              </a:rPr>
              <a:t>: unique identifier for each call. helps in counting total calls.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amount</a:t>
            </a:r>
            <a:r>
              <a:rPr lang="en-US" sz="1800" cap="none">
                <a:solidFill>
                  <a:schemeClr val="dk1"/>
                </a:solidFill>
                <a:latin typeface="Arial"/>
                <a:ea typeface="Arial"/>
                <a:cs typeface="Arial"/>
                <a:sym typeface="Arial"/>
              </a:rPr>
              <a:t>: amount paid by the user for the session. important for revenue analysis.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astrologers earnings</a:t>
            </a:r>
            <a:r>
              <a:rPr lang="en-US" sz="1800" cap="none">
                <a:solidFill>
                  <a:schemeClr val="dk1"/>
                </a:solidFill>
                <a:latin typeface="Arial"/>
                <a:ea typeface="Arial"/>
                <a:cs typeface="Arial"/>
                <a:sym typeface="Arial"/>
              </a:rPr>
              <a:t>: amount earned by the astrologer. used to compare earnings vs. performance.</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net amount</a:t>
            </a:r>
            <a:r>
              <a:rPr lang="en-US" sz="1800" cap="none">
                <a:solidFill>
                  <a:schemeClr val="dk1"/>
                </a:solidFill>
                <a:latin typeface="Arial"/>
                <a:ea typeface="Arial"/>
                <a:cs typeface="Arial"/>
                <a:sym typeface="Arial"/>
              </a:rPr>
              <a:t>: company’s profit from the session after deductions.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rating</a:t>
            </a:r>
            <a:r>
              <a:rPr lang="en-US" sz="1800" cap="none">
                <a:solidFill>
                  <a:schemeClr val="dk1"/>
                </a:solidFill>
                <a:latin typeface="Arial"/>
                <a:ea typeface="Arial"/>
                <a:cs typeface="Arial"/>
                <a:sym typeface="Arial"/>
              </a:rPr>
              <a:t>: user satisfaction score based on the session. crucial for quality analysis.</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298450" lvl="0" marL="457200" rtl="0" algn="l">
              <a:lnSpc>
                <a:spcPct val="90000"/>
              </a:lnSpc>
              <a:spcBef>
                <a:spcPts val="0"/>
              </a:spcBef>
              <a:spcAft>
                <a:spcPts val="0"/>
              </a:spcAft>
              <a:buClr>
                <a:schemeClr val="dk1"/>
              </a:buClr>
              <a:buSzPts val="1100"/>
              <a:buChar char="●"/>
            </a:pPr>
            <a:r>
              <a:rPr b="1" lang="en-US" sz="1800" cap="none">
                <a:solidFill>
                  <a:schemeClr val="dk1"/>
                </a:solidFill>
                <a:latin typeface="Arial"/>
                <a:ea typeface="Arial"/>
                <a:cs typeface="Arial"/>
                <a:sym typeface="Arial"/>
              </a:rPr>
              <a:t>region</a:t>
            </a:r>
            <a:r>
              <a:rPr lang="en-US" sz="1800" cap="none">
                <a:solidFill>
                  <a:schemeClr val="dk1"/>
                </a:solidFill>
                <a:latin typeface="Arial"/>
                <a:ea typeface="Arial"/>
                <a:cs typeface="Arial"/>
                <a:sym typeface="Arial"/>
              </a:rPr>
              <a:t>: user’s location. helps in regional performance or targeting.</a:t>
            </a:r>
            <a:br>
              <a:rPr lang="en-US" sz="1800" cap="none">
                <a:solidFill>
                  <a:schemeClr val="dk1"/>
                </a:solidFill>
                <a:latin typeface="Arial"/>
                <a:ea typeface="Arial"/>
                <a:cs typeface="Arial"/>
                <a:sym typeface="Arial"/>
              </a:rPr>
            </a:br>
            <a:endParaRPr sz="1800" cap="none">
              <a:solidFill>
                <a:schemeClr val="dk1"/>
              </a:solidFill>
              <a:latin typeface="Arial"/>
              <a:ea typeface="Arial"/>
              <a:cs typeface="Arial"/>
              <a:sym typeface="Arial"/>
            </a:endParaRPr>
          </a:p>
          <a:p>
            <a:pPr indent="0" lvl="0" marL="0" rtl="0" algn="l">
              <a:lnSpc>
                <a:spcPct val="90000"/>
              </a:lnSpc>
              <a:spcBef>
                <a:spcPts val="1000"/>
              </a:spcBef>
              <a:spcAft>
                <a:spcPts val="0"/>
              </a:spcAft>
              <a:buClr>
                <a:schemeClr val="dk1"/>
              </a:buClr>
              <a:buSzPts val="1800"/>
              <a:buNone/>
            </a:pPr>
            <a:r>
              <a:t/>
            </a:r>
            <a:endParaRPr sz="1800" cap="none">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3"/>
          <p:cNvSpPr txBox="1"/>
          <p:nvPr>
            <p:ph type="title"/>
          </p:nvPr>
        </p:nvSpPr>
        <p:spPr>
          <a:xfrm>
            <a:off x="250146" y="306902"/>
            <a:ext cx="6089694" cy="819807"/>
          </a:xfrm>
          <a:prstGeom prst="rect">
            <a:avLst/>
          </a:prstGeom>
          <a:noFill/>
          <a:ln>
            <a:noFill/>
          </a:ln>
        </p:spPr>
        <p:txBody>
          <a:bodyPr anchorCtr="0" anchor="ctr" bIns="45700" lIns="91425" spcFirstLastPara="1" rIns="91425" wrap="square" tIns="45700">
            <a:noAutofit/>
          </a:bodyPr>
          <a:lstStyle/>
          <a:p>
            <a:pPr indent="0" lvl="0" marL="0" rtl="0" algn="l">
              <a:lnSpc>
                <a:spcPct val="75000"/>
              </a:lnSpc>
              <a:spcBef>
                <a:spcPts val="0"/>
              </a:spcBef>
              <a:spcAft>
                <a:spcPts val="0"/>
              </a:spcAft>
              <a:buClr>
                <a:schemeClr val="dk1"/>
              </a:buClr>
              <a:buSzPts val="4800"/>
              <a:buFont typeface="Arial"/>
              <a:buNone/>
            </a:pPr>
            <a:r>
              <a:rPr lang="en-US"/>
              <a:t>Problem Statement</a:t>
            </a:r>
            <a:endParaRPr/>
          </a:p>
        </p:txBody>
      </p:sp>
      <p:sp>
        <p:nvSpPr>
          <p:cNvPr id="134" name="Google Shape;134;p3"/>
          <p:cNvSpPr txBox="1"/>
          <p:nvPr/>
        </p:nvSpPr>
        <p:spPr>
          <a:xfrm>
            <a:off x="897685" y="2690336"/>
            <a:ext cx="10884310" cy="147732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Newsreader"/>
                <a:ea typeface="Newsreader"/>
                <a:cs typeface="Newsreader"/>
                <a:sym typeface="Newsreader"/>
              </a:rPr>
              <a:t>AstroSage has received a 1 crore investment and aims to optimize its call center operations. The goal is to determine how to allocate this investment to maximize operational efficiency, customer satisfaction, and profitability. The analysis will consider historical call data, performance metrics, and market trends to make informed decisions.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39" name="Shape 139"/>
        <p:cNvGrpSpPr/>
        <p:nvPr/>
      </p:nvGrpSpPr>
      <p:grpSpPr>
        <a:xfrm>
          <a:off x="0" y="0"/>
          <a:ext cx="0" cy="0"/>
          <a:chOff x="0" y="0"/>
          <a:chExt cx="0" cy="0"/>
        </a:xfrm>
      </p:grpSpPr>
      <p:sp>
        <p:nvSpPr>
          <p:cNvPr id="140" name="Google Shape;140;p4"/>
          <p:cNvSpPr txBox="1"/>
          <p:nvPr>
            <p:ph type="title"/>
          </p:nvPr>
        </p:nvSpPr>
        <p:spPr>
          <a:xfrm>
            <a:off x="216959" y="-1991512"/>
            <a:ext cx="6198518" cy="3538728"/>
          </a:xfrm>
          <a:prstGeom prst="rect">
            <a:avLst/>
          </a:prstGeom>
          <a:noFill/>
          <a:ln>
            <a:noFill/>
          </a:ln>
        </p:spPr>
        <p:txBody>
          <a:bodyPr anchorCtr="0" anchor="b" bIns="45700" lIns="91425" spcFirstLastPara="1" rIns="91425" wrap="square" tIns="45700">
            <a:noAutofit/>
          </a:bodyPr>
          <a:lstStyle/>
          <a:p>
            <a:pPr indent="0" lvl="0" marL="0" rtl="0" algn="l">
              <a:lnSpc>
                <a:spcPct val="75000"/>
              </a:lnSpc>
              <a:spcBef>
                <a:spcPts val="0"/>
              </a:spcBef>
              <a:spcAft>
                <a:spcPts val="0"/>
              </a:spcAft>
              <a:buClr>
                <a:schemeClr val="dk1"/>
              </a:buClr>
              <a:buSzPts val="4800"/>
              <a:buFont typeface="Arial"/>
              <a:buNone/>
            </a:pPr>
            <a:r>
              <a:rPr lang="en-US"/>
              <a:t>Objectives</a:t>
            </a:r>
            <a:br>
              <a:rPr lang="en-US"/>
            </a:br>
            <a:endParaRPr/>
          </a:p>
        </p:txBody>
      </p:sp>
      <p:sp>
        <p:nvSpPr>
          <p:cNvPr id="141" name="Google Shape;141;p4"/>
          <p:cNvSpPr txBox="1"/>
          <p:nvPr>
            <p:ph idx="1" type="body"/>
          </p:nvPr>
        </p:nvSpPr>
        <p:spPr>
          <a:xfrm>
            <a:off x="329698" y="1609474"/>
            <a:ext cx="11204576" cy="4247317"/>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Clean and prepare the raw data</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Handle missing values, remove duplicates, and standardize formats for accurate analysis.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Identify user behavior patterns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Analyze repeat callers and their impact on total call volume and satisfaction.</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Evaluate Guru performance</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Determine which Gurus have the highest/lowest satisfaction ratings and workload balance.</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Measure customer satisfaction</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Understand how factors like call duration, consultation type, and region affect ratings.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Track financial metrics</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Calculate total revenue and evaluate performance by consultation type (Call vs Chat).</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Visualize data through a dashboard</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Build a Google Sheets dashboard with pivot charts, KPI cards, and slicers for interactive insights.</a:t>
            </a:r>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Support strategic decision-making</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Provide actionable recommendations to improve training, workload distribution, and user retention.</a:t>
            </a:r>
            <a:endParaRPr/>
          </a:p>
          <a:p>
            <a:pPr indent="0" lvl="0" marL="0" marR="0" rtl="0" algn="l">
              <a:lnSpc>
                <a:spcPct val="100000"/>
              </a:lnSpc>
              <a:spcBef>
                <a:spcPts val="0"/>
              </a:spcBef>
              <a:spcAft>
                <a:spcPts val="0"/>
              </a:spcAft>
              <a:buClr>
                <a:schemeClr val="dk1"/>
              </a:buClr>
              <a:buSzPts val="1800"/>
              <a:buFont typeface="Gill Sans"/>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5"/>
          <p:cNvSpPr txBox="1"/>
          <p:nvPr>
            <p:ph type="title"/>
          </p:nvPr>
        </p:nvSpPr>
        <p:spPr>
          <a:xfrm>
            <a:off x="669354" y="75555"/>
            <a:ext cx="7534656" cy="914400"/>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200"/>
              <a:buFont typeface="Arial"/>
              <a:buNone/>
            </a:pPr>
            <a:r>
              <a:rPr lang="en-US"/>
              <a:t>Methodology</a:t>
            </a:r>
            <a:endParaRPr/>
          </a:p>
        </p:txBody>
      </p:sp>
      <p:sp>
        <p:nvSpPr>
          <p:cNvPr id="148" name="Google Shape;148;p5"/>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sp>
        <p:nvSpPr>
          <p:cNvPr id="149" name="Google Shape;149;p5"/>
          <p:cNvSpPr txBox="1"/>
          <p:nvPr>
            <p:ph idx="1" type="body"/>
          </p:nvPr>
        </p:nvSpPr>
        <p:spPr>
          <a:xfrm>
            <a:off x="669354" y="1289953"/>
            <a:ext cx="10853292" cy="4278094"/>
          </a:xfrm>
          <a:prstGeom prst="rect">
            <a:avLst/>
          </a:prstGeom>
          <a:noFill/>
          <a:ln>
            <a:noFill/>
          </a:ln>
        </p:spPr>
        <p:txBody>
          <a:bodyPr anchorCtr="0" anchor="ctr" bIns="45700" lIns="91425" spcFirstLastPara="1" rIns="91425" wrap="square" tIns="45700">
            <a:spAutoFit/>
          </a:bodyPr>
          <a:lstStyle/>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Cleaning:</a:t>
            </a:r>
            <a:r>
              <a:rPr b="0" i="0" lang="en-US" sz="1800" u="none" cap="none" strike="noStrike">
                <a:solidFill>
                  <a:schemeClr val="dk1"/>
                </a:solidFill>
                <a:latin typeface="Arial"/>
                <a:ea typeface="Arial"/>
                <a:cs typeface="Arial"/>
                <a:sym typeface="Arial"/>
              </a:rPr>
              <a:t> Removed duplicates, filled blanks (chatSeconds, rating, netAmount), </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replaced missing text with “Unknown”.</a:t>
            </a:r>
            <a:endParaRPr/>
          </a:p>
          <a:p>
            <a:pPr indent="0" lvl="0" marL="0" marR="0" rtl="0" algn="l">
              <a:lnSpc>
                <a:spcPct val="100000"/>
              </a:lnSpc>
              <a:spcBef>
                <a:spcPts val="0"/>
              </a:spcBef>
              <a:spcAft>
                <a:spcPts val="0"/>
              </a:spcAft>
              <a:buClr>
                <a:schemeClr val="dk1"/>
              </a:buClr>
              <a:buSzPts val="1800"/>
              <a:buNone/>
            </a:pPr>
            <a:r>
              <a:t/>
            </a:r>
            <a:endParaRPr b="0"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Data Preparation:</a:t>
            </a:r>
            <a:r>
              <a:rPr b="0" i="0" lang="en-US" sz="1800" u="none" cap="none" strike="noStrike">
                <a:solidFill>
                  <a:schemeClr val="dk1"/>
                </a:solidFill>
                <a:latin typeface="Arial"/>
                <a:ea typeface="Arial"/>
                <a:cs typeface="Arial"/>
                <a:sym typeface="Arial"/>
              </a:rPr>
              <a:t> Standardized formats, created date/time columns (Created_Date, Month, etc.).</a:t>
            </a:r>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Pivot Analysis:</a:t>
            </a:r>
            <a:r>
              <a:rPr b="0" i="0" lang="en-US" sz="1800" u="none" cap="none" strike="noStrike">
                <a:solidFill>
                  <a:schemeClr val="dk1"/>
                </a:solidFill>
                <a:latin typeface="Arial"/>
                <a:ea typeface="Arial"/>
                <a:cs typeface="Arial"/>
                <a:sym typeface="Arial"/>
              </a:rPr>
              <a:t> Used pivot tables to analyze call volume, guru ratings,</a:t>
            </a:r>
            <a:endParaRPr/>
          </a:p>
          <a:p>
            <a:pPr indent="0" lvl="0" marL="0" marR="0" rtl="0" algn="l">
              <a:lnSpc>
                <a:spcPct val="100000"/>
              </a:lnSpc>
              <a:spcBef>
                <a:spcPts val="0"/>
              </a:spcBef>
              <a:spcAft>
                <a:spcPts val="0"/>
              </a:spcAft>
              <a:buClr>
                <a:schemeClr val="dk1"/>
              </a:buClr>
              <a:buSzPts val="1800"/>
              <a:buNone/>
            </a:pPr>
            <a:r>
              <a:rPr b="0" i="0" lang="en-US" sz="1800" u="none" cap="none" strike="noStrike">
                <a:solidFill>
                  <a:schemeClr val="dk1"/>
                </a:solidFill>
                <a:latin typeface="Arial"/>
                <a:ea typeface="Arial"/>
                <a:cs typeface="Arial"/>
                <a:sym typeface="Arial"/>
              </a:rPr>
              <a:t> consultation types, and repeat callers.</a:t>
            </a:r>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Formulas Applied:</a:t>
            </a:r>
            <a:r>
              <a:rPr b="0" i="0" lang="en-US" sz="1800" u="none" cap="none" strike="noStrike">
                <a:solidFill>
                  <a:schemeClr val="dk1"/>
                </a:solidFill>
                <a:latin typeface="Arial"/>
                <a:ea typeface="Arial"/>
                <a:cs typeface="Arial"/>
                <a:sym typeface="Arial"/>
              </a:rPr>
              <a:t> COUNTIF, AVERAGEIF, IF, ISBLANK, TEXT for date/time formatting.</a:t>
            </a:r>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Visualization:</a:t>
            </a:r>
            <a:r>
              <a:rPr b="0" i="0" lang="en-US" sz="1800" u="none" cap="none" strike="noStrike">
                <a:solidFill>
                  <a:schemeClr val="dk1"/>
                </a:solidFill>
                <a:latin typeface="Arial"/>
                <a:ea typeface="Arial"/>
                <a:cs typeface="Arial"/>
                <a:sym typeface="Arial"/>
              </a:rPr>
              <a:t> Created charts (line, pie, bar), added slicers and KPI cards in Google Sheets dashboard.</a:t>
            </a:r>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Business Questions:</a:t>
            </a:r>
            <a:r>
              <a:rPr b="0" i="0" lang="en-US" sz="1800" u="none" cap="none" strike="noStrike">
                <a:solidFill>
                  <a:schemeClr val="dk1"/>
                </a:solidFill>
                <a:latin typeface="Arial"/>
                <a:ea typeface="Arial"/>
                <a:cs typeface="Arial"/>
                <a:sym typeface="Arial"/>
              </a:rPr>
              <a:t> Answered objective &amp; subjective questions using insights from data.</a:t>
            </a:r>
            <a:endParaRPr/>
          </a:p>
          <a:p>
            <a:pPr indent="0" lvl="0" marL="0" marR="0" rtl="0" algn="l">
              <a:lnSpc>
                <a:spcPct val="100000"/>
              </a:lnSpc>
              <a:spcBef>
                <a:spcPts val="0"/>
              </a:spcBef>
              <a:spcAft>
                <a:spcPts val="0"/>
              </a:spcAft>
              <a:buClr>
                <a:schemeClr val="dk1"/>
              </a:buClr>
              <a:buSzPts val="1800"/>
              <a:buFont typeface="Gill Sans"/>
              <a:buNone/>
            </a:pPr>
            <a:r>
              <a:t/>
            </a:r>
            <a:endParaRPr b="1" i="0" sz="1800" u="none" cap="none" strike="noStrike">
              <a:solidFill>
                <a:schemeClr val="dk1"/>
              </a:solidFill>
              <a:latin typeface="Arial"/>
              <a:ea typeface="Arial"/>
              <a:cs typeface="Arial"/>
              <a:sym typeface="Arial"/>
            </a:endParaRPr>
          </a:p>
          <a:p>
            <a:pPr indent="-114300" lvl="0" marL="0" marR="0" rtl="0" algn="l">
              <a:lnSpc>
                <a:spcPct val="100000"/>
              </a:lnSpc>
              <a:spcBef>
                <a:spcPts val="0"/>
              </a:spcBef>
              <a:spcAft>
                <a:spcPts val="0"/>
              </a:spcAft>
              <a:buClr>
                <a:schemeClr val="dk1"/>
              </a:buClr>
              <a:buSzPts val="1800"/>
              <a:buFont typeface="Arial"/>
              <a:buChar char="•"/>
            </a:pPr>
            <a:r>
              <a:rPr b="1" i="0" lang="en-US" sz="1800" u="none" cap="none" strike="noStrike">
                <a:solidFill>
                  <a:schemeClr val="dk1"/>
                </a:solidFill>
                <a:latin typeface="Arial"/>
                <a:ea typeface="Arial"/>
                <a:cs typeface="Arial"/>
                <a:sym typeface="Arial"/>
              </a:rPr>
              <a:t>Recommendations:</a:t>
            </a:r>
            <a:r>
              <a:rPr b="0" i="0" lang="en-US" sz="1800" u="none" cap="none" strike="noStrike">
                <a:solidFill>
                  <a:schemeClr val="dk1"/>
                </a:solidFill>
                <a:latin typeface="Arial"/>
                <a:ea typeface="Arial"/>
                <a:cs typeface="Arial"/>
                <a:sym typeface="Arial"/>
              </a:rPr>
              <a:t> Based on trends in user behavior, satisfaction, and revenue impact.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54" name="Shape 154"/>
        <p:cNvGrpSpPr/>
        <p:nvPr/>
      </p:nvGrpSpPr>
      <p:grpSpPr>
        <a:xfrm>
          <a:off x="0" y="0"/>
          <a:ext cx="0" cy="0"/>
          <a:chOff x="0" y="0"/>
          <a:chExt cx="0" cy="0"/>
        </a:xfrm>
      </p:grpSpPr>
      <p:sp>
        <p:nvSpPr>
          <p:cNvPr id="155" name="Google Shape;155;p6"/>
          <p:cNvSpPr txBox="1"/>
          <p:nvPr>
            <p:ph type="title"/>
          </p:nvPr>
        </p:nvSpPr>
        <p:spPr>
          <a:xfrm>
            <a:off x="0" y="605728"/>
            <a:ext cx="10372604" cy="1166648"/>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4800"/>
              <a:buFont typeface="Arial"/>
              <a:buNone/>
            </a:pPr>
            <a:r>
              <a:rPr b="1" lang="en-US"/>
              <a:t>kPI’s [Key Performance metrics]</a:t>
            </a:r>
            <a:br>
              <a:rPr lang="en-US"/>
            </a:br>
            <a:endParaRPr/>
          </a:p>
        </p:txBody>
      </p:sp>
      <p:sp>
        <p:nvSpPr>
          <p:cNvPr id="156" name="Google Shape;156;p6"/>
          <p:cNvSpPr txBox="1"/>
          <p:nvPr>
            <p:ph idx="1" type="body"/>
          </p:nvPr>
        </p:nvSpPr>
        <p:spPr>
          <a:xfrm>
            <a:off x="631828" y="1772376"/>
            <a:ext cx="300000" cy="646500"/>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Gill Sans"/>
              <a:buNone/>
            </a:pPr>
            <a:r>
              <a:rPr lang="en-US" sz="1800">
                <a:latin typeface="Calibri"/>
                <a:ea typeface="Calibri"/>
                <a:cs typeface="Calibri"/>
                <a:sym typeface="Calibri"/>
              </a:rPr>
              <a:t>.</a:t>
            </a:r>
            <a:endParaRPr sz="1800">
              <a:latin typeface="Calibri"/>
              <a:ea typeface="Calibri"/>
              <a:cs typeface="Calibri"/>
              <a:sym typeface="Calibri"/>
            </a:endParaRPr>
          </a:p>
          <a:p>
            <a:pPr indent="0" lvl="0" marL="0" marR="0" rtl="0" algn="l">
              <a:lnSpc>
                <a:spcPct val="100000"/>
              </a:lnSpc>
              <a:spcBef>
                <a:spcPts val="0"/>
              </a:spcBef>
              <a:spcAft>
                <a:spcPts val="0"/>
              </a:spcAft>
              <a:buClr>
                <a:schemeClr val="dk1"/>
              </a:buClr>
              <a:buSzPts val="1800"/>
              <a:buFont typeface="Gill Sans"/>
              <a:buNone/>
            </a:pPr>
            <a:r>
              <a:t/>
            </a:r>
            <a:endParaRPr sz="1800">
              <a:latin typeface="Calibri"/>
              <a:ea typeface="Calibri"/>
              <a:cs typeface="Calibri"/>
              <a:sym typeface="Calibri"/>
            </a:endParaRPr>
          </a:p>
        </p:txBody>
      </p:sp>
      <p:pic>
        <p:nvPicPr>
          <p:cNvPr id="157" name="Google Shape;157;p6"/>
          <p:cNvPicPr preferRelativeResize="0"/>
          <p:nvPr/>
        </p:nvPicPr>
        <p:blipFill rotWithShape="1">
          <a:blip r:embed="rId3">
            <a:alphaModFix/>
          </a:blip>
          <a:srcRect b="0" l="0" r="0" t="0"/>
          <a:stretch/>
        </p:blipFill>
        <p:spPr>
          <a:xfrm>
            <a:off x="541707" y="1336177"/>
            <a:ext cx="4972744" cy="1686160"/>
          </a:xfrm>
          <a:prstGeom prst="rect">
            <a:avLst/>
          </a:prstGeom>
          <a:noFill/>
          <a:ln>
            <a:noFill/>
          </a:ln>
        </p:spPr>
      </p:pic>
      <p:sp>
        <p:nvSpPr>
          <p:cNvPr id="158" name="Google Shape;158;p6"/>
          <p:cNvSpPr txBox="1"/>
          <p:nvPr/>
        </p:nvSpPr>
        <p:spPr>
          <a:xfrm>
            <a:off x="5983586" y="1484731"/>
            <a:ext cx="4790225" cy="1754326"/>
          </a:xfrm>
          <a:prstGeom prst="rect">
            <a:avLst/>
          </a:prstGeom>
          <a:noFill/>
          <a:ln>
            <a:noFill/>
          </a:ln>
        </p:spPr>
        <p:txBody>
          <a:bodyPr anchorCtr="0" anchor="t" bIns="45700" lIns="91425" spcFirstLastPara="1" rIns="91425" wrap="square" tIns="45700">
            <a:spAutoFit/>
          </a:bodyPr>
          <a:lstStyle/>
          <a:p>
            <a:pPr indent="-355600" lvl="0" marL="457200" marR="0" rtl="0" algn="l">
              <a:spcBef>
                <a:spcPts val="0"/>
              </a:spcBef>
              <a:spcAft>
                <a:spcPts val="0"/>
              </a:spcAft>
              <a:buClr>
                <a:schemeClr val="dk1"/>
              </a:buClr>
              <a:buSzPts val="2000"/>
              <a:buFont typeface="Newsreader"/>
              <a:buChar char="❖"/>
            </a:pPr>
            <a:r>
              <a:rPr b="1" lang="en-US" sz="1800">
                <a:solidFill>
                  <a:schemeClr val="dk1"/>
                </a:solidFill>
                <a:latin typeface="Arial"/>
                <a:ea typeface="Arial"/>
                <a:cs typeface="Arial"/>
                <a:sym typeface="Arial"/>
              </a:rPr>
              <a:t>Total Revenus</a:t>
            </a:r>
            <a:endParaRPr b="1" sz="1800">
              <a:solidFill>
                <a:schemeClr val="dk1"/>
              </a:solidFill>
              <a:latin typeface="Arial"/>
              <a:ea typeface="Arial"/>
              <a:cs typeface="Arial"/>
              <a:sym typeface="Arial"/>
            </a:endParaRPr>
          </a:p>
          <a:p>
            <a:pPr indent="-355600" lvl="0" marL="457200" marR="0" rtl="0" algn="l">
              <a:spcBef>
                <a:spcPts val="0"/>
              </a:spcBef>
              <a:spcAft>
                <a:spcPts val="0"/>
              </a:spcAft>
              <a:buClr>
                <a:schemeClr val="dk1"/>
              </a:buClr>
              <a:buSzPts val="2000"/>
              <a:buFont typeface="Newsreader"/>
              <a:buChar char="❖"/>
            </a:pPr>
            <a:r>
              <a:rPr b="1" lang="en-US" sz="1800">
                <a:solidFill>
                  <a:schemeClr val="dk1"/>
                </a:solidFill>
                <a:latin typeface="Arial"/>
                <a:ea typeface="Arial"/>
                <a:cs typeface="Arial"/>
                <a:sym typeface="Arial"/>
              </a:rPr>
              <a:t>Total Guru</a:t>
            </a:r>
            <a:endParaRPr/>
          </a:p>
          <a:p>
            <a:pPr indent="-355600" lvl="0" marL="457200" marR="0" rtl="0" algn="l">
              <a:spcBef>
                <a:spcPts val="0"/>
              </a:spcBef>
              <a:spcAft>
                <a:spcPts val="0"/>
              </a:spcAft>
              <a:buClr>
                <a:schemeClr val="dk1"/>
              </a:buClr>
              <a:buSzPts val="2000"/>
              <a:buFont typeface="Newsreader"/>
              <a:buChar char="❖"/>
            </a:pPr>
            <a:r>
              <a:rPr b="1" lang="en-US" sz="1800">
                <a:solidFill>
                  <a:schemeClr val="dk1"/>
                </a:solidFill>
                <a:latin typeface="Arial"/>
                <a:ea typeface="Arial"/>
                <a:cs typeface="Arial"/>
                <a:sym typeface="Arial"/>
              </a:rPr>
              <a:t>Number of Calls</a:t>
            </a:r>
            <a:endParaRPr/>
          </a:p>
          <a:p>
            <a:pPr indent="-355600" lvl="0" marL="457200" marR="0" rtl="0" algn="l">
              <a:spcBef>
                <a:spcPts val="0"/>
              </a:spcBef>
              <a:spcAft>
                <a:spcPts val="0"/>
              </a:spcAft>
              <a:buClr>
                <a:schemeClr val="dk1"/>
              </a:buClr>
              <a:buSzPts val="2000"/>
              <a:buFont typeface="Newsreader"/>
              <a:buChar char="❖"/>
            </a:pPr>
            <a:r>
              <a:rPr b="1" lang="en-US" sz="1800">
                <a:solidFill>
                  <a:schemeClr val="dk1"/>
                </a:solidFill>
                <a:latin typeface="Arial"/>
                <a:ea typeface="Arial"/>
                <a:cs typeface="Arial"/>
                <a:sym typeface="Arial"/>
              </a:rPr>
              <a:t>Total User</a:t>
            </a:r>
            <a:endParaRPr/>
          </a:p>
          <a:p>
            <a:pPr indent="-355600" lvl="0" marL="457200" marR="0" rtl="0" algn="l">
              <a:spcBef>
                <a:spcPts val="0"/>
              </a:spcBef>
              <a:spcAft>
                <a:spcPts val="0"/>
              </a:spcAft>
              <a:buClr>
                <a:schemeClr val="dk1"/>
              </a:buClr>
              <a:buSzPts val="2000"/>
              <a:buFont typeface="Newsreader"/>
              <a:buChar char="❖"/>
            </a:pPr>
            <a:r>
              <a:rPr b="1" lang="en-US" sz="1800">
                <a:solidFill>
                  <a:schemeClr val="dk1"/>
                </a:solidFill>
                <a:latin typeface="Arial"/>
                <a:ea typeface="Arial"/>
                <a:cs typeface="Arial"/>
                <a:sym typeface="Arial"/>
              </a:rPr>
              <a:t>Avg.Rating</a:t>
            </a:r>
            <a:endParaRPr b="1"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
        <p:nvSpPr>
          <p:cNvPr id="159" name="Google Shape;159;p6"/>
          <p:cNvSpPr txBox="1"/>
          <p:nvPr/>
        </p:nvSpPr>
        <p:spPr>
          <a:xfrm>
            <a:off x="401132" y="3441775"/>
            <a:ext cx="11389800" cy="2586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Arial"/>
                <a:ea typeface="Arial"/>
                <a:cs typeface="Arial"/>
                <a:sym typeface="Arial"/>
              </a:rPr>
              <a:t>ANALYSIS</a:t>
            </a:r>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There are Total 28009 Users</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Net Revenue of the Industry is 213987.32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The Total Number of </a:t>
            </a:r>
            <a:r>
              <a:rPr b="1" lang="en-US" sz="1800">
                <a:solidFill>
                  <a:schemeClr val="dk1"/>
                </a:solidFill>
                <a:latin typeface="Arial"/>
                <a:ea typeface="Arial"/>
                <a:cs typeface="Arial"/>
                <a:sym typeface="Arial"/>
              </a:rPr>
              <a:t>8363 </a:t>
            </a:r>
            <a:r>
              <a:rPr lang="en-US" sz="1800">
                <a:solidFill>
                  <a:schemeClr val="dk1"/>
                </a:solidFill>
                <a:latin typeface="Arial"/>
                <a:ea typeface="Arial"/>
                <a:cs typeface="Arial"/>
                <a:sym typeface="Arial"/>
              </a:rPr>
              <a:t>calls have been done.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Total Guru 152</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Arial"/>
                <a:ea typeface="Arial"/>
                <a:cs typeface="Arial"/>
                <a:sym typeface="Arial"/>
              </a:rPr>
              <a:t>Avg Rating is 3.2</a:t>
            </a:r>
            <a:endParaRPr/>
          </a:p>
          <a:p>
            <a:pPr indent="-171450" lvl="0" marL="285750" marR="0" rtl="0" algn="l">
              <a:spcBef>
                <a:spcPts val="0"/>
              </a:spcBef>
              <a:spcAft>
                <a:spcPts val="0"/>
              </a:spcAft>
              <a:buClr>
                <a:schemeClr val="dk1"/>
              </a:buClr>
              <a:buSzPts val="1800"/>
              <a:buFont typeface="Arial"/>
              <a:buNone/>
            </a:pPr>
            <a:r>
              <a:t/>
            </a:r>
            <a:endParaRPr sz="1800">
              <a:solidFill>
                <a:schemeClr val="dk1"/>
              </a:solidFill>
              <a:latin typeface="Arial"/>
              <a:ea typeface="Arial"/>
              <a:cs typeface="Arial"/>
              <a:sym typeface="Arial"/>
            </a:endParaRPr>
          </a:p>
          <a:p>
            <a:pPr indent="0" lvl="0" marL="0" marR="0" rtl="0" algn="l">
              <a:spcBef>
                <a:spcPts val="0"/>
              </a:spcBef>
              <a:spcAft>
                <a:spcPts val="0"/>
              </a:spcAft>
              <a:buNone/>
            </a:pPr>
            <a:r>
              <a:rPr lang="en-US" sz="1800">
                <a:solidFill>
                  <a:schemeClr val="dk1"/>
                </a:solidFill>
                <a:latin typeface="Gill Sans"/>
                <a:ea typeface="Gill Sans"/>
                <a:cs typeface="Gill Sans"/>
                <a:sym typeface="Gill Sans"/>
              </a:rPr>
              <a: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164" name="Shape 164"/>
        <p:cNvGrpSpPr/>
        <p:nvPr/>
      </p:nvGrpSpPr>
      <p:grpSpPr>
        <a:xfrm>
          <a:off x="0" y="0"/>
          <a:ext cx="0" cy="0"/>
          <a:chOff x="0" y="0"/>
          <a:chExt cx="0" cy="0"/>
        </a:xfrm>
      </p:grpSpPr>
      <p:sp>
        <p:nvSpPr>
          <p:cNvPr id="165" name="Google Shape;165;p7"/>
          <p:cNvSpPr txBox="1"/>
          <p:nvPr>
            <p:ph idx="2" type="body"/>
          </p:nvPr>
        </p:nvSpPr>
        <p:spPr>
          <a:xfrm>
            <a:off x="7072934" y="304800"/>
            <a:ext cx="5119066" cy="6553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en-US" sz="1800">
                <a:solidFill>
                  <a:schemeClr val="dk1"/>
                </a:solidFill>
                <a:latin typeface="DM Sans"/>
                <a:ea typeface="DM Sans"/>
                <a:cs typeface="DM Sans"/>
                <a:sym typeface="DM Sans"/>
              </a:rPr>
              <a:t> </a:t>
            </a:r>
            <a:r>
              <a:rPr b="1" lang="en-US" sz="1800" u="sng">
                <a:solidFill>
                  <a:schemeClr val="dk1"/>
                </a:solidFill>
                <a:latin typeface="DM Sans"/>
                <a:ea typeface="DM Sans"/>
                <a:cs typeface="DM Sans"/>
                <a:sym typeface="DM Sans"/>
              </a:rPr>
              <a:t>ANALYSIS</a:t>
            </a:r>
            <a:endParaRPr/>
          </a:p>
          <a:p>
            <a:pPr indent="0" lvl="0" marL="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The average daily call volume is </a:t>
            </a:r>
            <a:r>
              <a:rPr b="1" lang="en-US" sz="1800">
                <a:latin typeface="Arial"/>
                <a:ea typeface="Arial"/>
                <a:cs typeface="Arial"/>
                <a:sym typeface="Arial"/>
              </a:rPr>
              <a:t>245.97</a:t>
            </a:r>
            <a:endParaRPr b="1" sz="1800">
              <a:solidFill>
                <a:schemeClr val="dk1"/>
              </a:solidFill>
              <a:latin typeface="Arial"/>
              <a:ea typeface="Arial"/>
              <a:cs typeface="Arial"/>
              <a:sym typeface="Arial"/>
            </a:endParaRPr>
          </a:p>
          <a:p>
            <a:pPr indent="0" lvl="0" marL="45720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On 10/12/23 there was highest call volume i.e </a:t>
            </a:r>
            <a:r>
              <a:rPr b="1" lang="en-US" sz="1800">
                <a:solidFill>
                  <a:schemeClr val="dk1"/>
                </a:solidFill>
                <a:latin typeface="DM Sans"/>
                <a:ea typeface="DM Sans"/>
                <a:cs typeface="DM Sans"/>
                <a:sym typeface="DM Sans"/>
              </a:rPr>
              <a:t>430</a:t>
            </a:r>
            <a:r>
              <a:rPr lang="en-US" sz="1800">
                <a:solidFill>
                  <a:schemeClr val="dk1"/>
                </a:solidFill>
                <a:latin typeface="DM Sans Medium"/>
                <a:ea typeface="DM Sans Medium"/>
                <a:cs typeface="DM Sans Medium"/>
                <a:sym typeface="DM Sans Medium"/>
              </a:rPr>
              <a:t>.</a:t>
            </a:r>
            <a:endParaRPr/>
          </a:p>
          <a:p>
            <a:pPr indent="0" lvl="0" marL="45720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On 03/01/2024 there was lowest call volume i.e. </a:t>
            </a:r>
            <a:r>
              <a:rPr b="1" lang="en-US" sz="1800">
                <a:solidFill>
                  <a:schemeClr val="dk1"/>
                </a:solidFill>
                <a:latin typeface="DM Sans"/>
                <a:ea typeface="DM Sans"/>
                <a:cs typeface="DM Sans"/>
                <a:sym typeface="DM Sans"/>
              </a:rPr>
              <a:t>107</a:t>
            </a:r>
            <a:r>
              <a:rPr lang="en-US" sz="1800">
                <a:solidFill>
                  <a:schemeClr val="dk1"/>
                </a:solidFill>
                <a:latin typeface="DM Sans Medium"/>
                <a:ea typeface="DM Sans Medium"/>
                <a:cs typeface="DM Sans Medium"/>
                <a:sym typeface="DM Sans Medium"/>
              </a:rPr>
              <a:t>.</a:t>
            </a:r>
            <a:endParaRPr/>
          </a:p>
          <a:p>
            <a:pPr indent="0" lvl="0" marL="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December : Highest call volume.</a:t>
            </a:r>
            <a:endParaRPr/>
          </a:p>
          <a:p>
            <a:pPr indent="0" lvl="0" marL="0" rtl="0" algn="l">
              <a:lnSpc>
                <a:spcPct val="90000"/>
              </a:lnSpc>
              <a:spcBef>
                <a:spcPts val="0"/>
              </a:spcBef>
              <a:spcAft>
                <a:spcPts val="0"/>
              </a:spcAft>
              <a:buClr>
                <a:schemeClr val="dk1"/>
              </a:buClr>
              <a:buSzPts val="1800"/>
              <a:buNone/>
            </a:pPr>
            <a:r>
              <a:rPr lang="en-US" sz="1800">
                <a:solidFill>
                  <a:schemeClr val="dk1"/>
                </a:solidFill>
                <a:latin typeface="DM Sans Medium"/>
                <a:ea typeface="DM Sans Medium"/>
                <a:cs typeface="DM Sans Medium"/>
                <a:sym typeface="DM Sans Medium"/>
              </a:rPr>
              <a:t>          January : Lowest call volume.</a:t>
            </a:r>
            <a:endParaRPr/>
          </a:p>
          <a:p>
            <a:pPr indent="0" lvl="0" marL="45720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Call centre receive approx. </a:t>
            </a:r>
            <a:r>
              <a:rPr b="1" lang="en-US" sz="1800">
                <a:solidFill>
                  <a:schemeClr val="dk1"/>
                </a:solidFill>
                <a:latin typeface="DM Sans"/>
                <a:ea typeface="DM Sans"/>
                <a:cs typeface="DM Sans"/>
                <a:sym typeface="DM Sans"/>
              </a:rPr>
              <a:t>250 </a:t>
            </a:r>
            <a:r>
              <a:rPr lang="en-US" sz="1800">
                <a:solidFill>
                  <a:schemeClr val="dk1"/>
                </a:solidFill>
                <a:latin typeface="DM Sans Medium"/>
                <a:ea typeface="DM Sans Medium"/>
                <a:cs typeface="DM Sans Medium"/>
                <a:sym typeface="DM Sans Medium"/>
              </a:rPr>
              <a:t>calls per day but only </a:t>
            </a:r>
            <a:r>
              <a:rPr b="1" lang="en-US" sz="1800">
                <a:solidFill>
                  <a:schemeClr val="dk1"/>
                </a:solidFill>
                <a:latin typeface="DM Sans"/>
                <a:ea typeface="DM Sans"/>
                <a:cs typeface="DM Sans"/>
                <a:sym typeface="DM Sans"/>
              </a:rPr>
              <a:t>40.63%</a:t>
            </a:r>
            <a:r>
              <a:rPr lang="en-US" sz="1800">
                <a:solidFill>
                  <a:schemeClr val="dk1"/>
                </a:solidFill>
                <a:latin typeface="DM Sans Medium"/>
                <a:ea typeface="DM Sans Medium"/>
                <a:cs typeface="DM Sans Medium"/>
                <a:sym typeface="DM Sans Medium"/>
              </a:rPr>
              <a:t> of calls gets complete in total from astrologer side.</a:t>
            </a:r>
            <a:endParaRPr/>
          </a:p>
          <a:p>
            <a:pPr indent="0" lvl="0" marL="0" rtl="0" algn="l">
              <a:lnSpc>
                <a:spcPct val="90000"/>
              </a:lnSpc>
              <a:spcBef>
                <a:spcPts val="0"/>
              </a:spcBef>
              <a:spcAft>
                <a:spcPts val="0"/>
              </a:spcAft>
              <a:buClr>
                <a:srgbClr val="000000"/>
              </a:buClr>
              <a:buSzPts val="1800"/>
              <a:buNone/>
            </a:pPr>
            <a:r>
              <a:rPr lang="en-US" sz="1800">
                <a:solidFill>
                  <a:schemeClr val="dk1"/>
                </a:solidFill>
                <a:latin typeface="DM Sans Medium"/>
                <a:ea typeface="DM Sans Medium"/>
                <a:cs typeface="DM Sans Medium"/>
                <a:sym typeface="DM Sans Medium"/>
              </a:rPr>
              <a:t> </a:t>
            </a:r>
            <a:endParaRPr/>
          </a:p>
          <a:p>
            <a:pPr indent="0" lvl="0" marL="457200" rtl="0" algn="l">
              <a:lnSpc>
                <a:spcPct val="90000"/>
              </a:lnSpc>
              <a:spcBef>
                <a:spcPts val="0"/>
              </a:spcBef>
              <a:spcAft>
                <a:spcPts val="0"/>
              </a:spcAft>
              <a:buClr>
                <a:schemeClr val="dk1"/>
              </a:buClr>
              <a:buSzPts val="1800"/>
              <a:buNone/>
            </a:pPr>
            <a:r>
              <a:rPr b="1" lang="en-US" sz="1800" u="sng">
                <a:solidFill>
                  <a:schemeClr val="dk1"/>
                </a:solidFill>
                <a:latin typeface="DM Sans"/>
                <a:ea typeface="DM Sans"/>
                <a:cs typeface="DM Sans"/>
                <a:sym typeface="DM Sans"/>
              </a:rPr>
              <a:t>Suggestion </a:t>
            </a:r>
            <a:r>
              <a:rPr lang="en-US" sz="1800">
                <a:solidFill>
                  <a:schemeClr val="dk1"/>
                </a:solidFill>
                <a:latin typeface="DM Sans Medium"/>
                <a:ea typeface="DM Sans Medium"/>
                <a:cs typeface="DM Sans Medium"/>
                <a:sym typeface="DM Sans Medium"/>
              </a:rPr>
              <a:t>– </a:t>
            </a:r>
            <a:endParaRPr/>
          </a:p>
          <a:p>
            <a:pPr indent="0" lvl="0" marL="457200" rtl="0" algn="l">
              <a:lnSpc>
                <a:spcPct val="90000"/>
              </a:lnSpc>
              <a:spcBef>
                <a:spcPts val="0"/>
              </a:spcBef>
              <a:spcAft>
                <a:spcPts val="0"/>
              </a:spcAft>
              <a:buClr>
                <a:schemeClr val="dk1"/>
              </a:buClr>
              <a:buSzPts val="1800"/>
              <a:buNone/>
            </a:pPr>
            <a:r>
              <a:t/>
            </a:r>
            <a:endParaRPr sz="1800">
              <a:solidFill>
                <a:schemeClr val="dk1"/>
              </a:solidFill>
              <a:latin typeface="DM Sans Medium"/>
              <a:ea typeface="DM Sans Medium"/>
              <a:cs typeface="DM Sans Medium"/>
              <a:sym typeface="DM Sans Medium"/>
            </a:endParaRPr>
          </a:p>
          <a:p>
            <a:pPr indent="-304800" lvl="0" marL="457200" rtl="0" algn="l">
              <a:lnSpc>
                <a:spcPct val="90000"/>
              </a:lnSpc>
              <a:spcBef>
                <a:spcPts val="0"/>
              </a:spcBef>
              <a:spcAft>
                <a:spcPts val="0"/>
              </a:spcAft>
              <a:buClr>
                <a:schemeClr val="dk1"/>
              </a:buClr>
              <a:buSzPts val="1200"/>
              <a:buFont typeface="DM Sans Medium"/>
              <a:buChar char="★"/>
            </a:pPr>
            <a:r>
              <a:rPr lang="en-US" sz="1800">
                <a:solidFill>
                  <a:schemeClr val="dk1"/>
                </a:solidFill>
                <a:latin typeface="DM Sans Medium"/>
                <a:ea typeface="DM Sans Medium"/>
                <a:cs typeface="DM Sans Medium"/>
                <a:sym typeface="DM Sans Medium"/>
              </a:rPr>
              <a:t>There is a need of hiring new skilled agents and freelancers to manage the workload of existing agents.</a:t>
            </a:r>
            <a:endParaRPr sz="1800"/>
          </a:p>
        </p:txBody>
      </p:sp>
      <p:pic>
        <p:nvPicPr>
          <p:cNvPr id="166" name="Google Shape;166;p7"/>
          <p:cNvPicPr preferRelativeResize="0"/>
          <p:nvPr/>
        </p:nvPicPr>
        <p:blipFill rotWithShape="1">
          <a:blip r:embed="rId3">
            <a:alphaModFix/>
          </a:blip>
          <a:srcRect b="0" l="0" r="0" t="0"/>
          <a:stretch/>
        </p:blipFill>
        <p:spPr>
          <a:xfrm>
            <a:off x="136378" y="1490472"/>
            <a:ext cx="6936556" cy="3877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8"/>
          <p:cNvPicPr preferRelativeResize="0"/>
          <p:nvPr/>
        </p:nvPicPr>
        <p:blipFill rotWithShape="1">
          <a:blip r:embed="rId3">
            <a:alphaModFix/>
          </a:blip>
          <a:srcRect b="0" l="0" r="0" t="0"/>
          <a:stretch/>
        </p:blipFill>
        <p:spPr>
          <a:xfrm>
            <a:off x="385348" y="802105"/>
            <a:ext cx="6609010" cy="5029200"/>
          </a:xfrm>
          <a:prstGeom prst="rect">
            <a:avLst/>
          </a:prstGeom>
          <a:noFill/>
          <a:ln>
            <a:noFill/>
          </a:ln>
        </p:spPr>
      </p:pic>
      <p:sp>
        <p:nvSpPr>
          <p:cNvPr id="172" name="Google Shape;172;p8"/>
          <p:cNvSpPr txBox="1"/>
          <p:nvPr/>
        </p:nvSpPr>
        <p:spPr>
          <a:xfrm>
            <a:off x="6994358" y="368968"/>
            <a:ext cx="4812294" cy="5909310"/>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1800" u="sng">
                <a:solidFill>
                  <a:schemeClr val="dk1"/>
                </a:solidFill>
                <a:latin typeface="DM Sans"/>
                <a:ea typeface="DM Sans"/>
                <a:cs typeface="DM Sans"/>
                <a:sym typeface="DM Sans"/>
              </a:rPr>
              <a:t>ANALYSIS</a:t>
            </a:r>
            <a:endParaRPr/>
          </a:p>
          <a:p>
            <a:pPr indent="0" lvl="0" marL="457200" marR="0" rtl="0" algn="l">
              <a:spcBef>
                <a:spcPts val="0"/>
              </a:spcBef>
              <a:spcAft>
                <a:spcPts val="0"/>
              </a:spcAft>
              <a:buNone/>
            </a:pPr>
            <a:r>
              <a:t/>
            </a:r>
            <a:endParaRPr b="1" sz="1800" u="sng">
              <a:solidFill>
                <a:schemeClr val="dk1"/>
              </a:solidFill>
              <a:latin typeface="DM Sans"/>
              <a:ea typeface="DM Sans"/>
              <a:cs typeface="DM Sans"/>
              <a:sym typeface="DM Sans"/>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Satisfied user (Rating-5,6,7,8) = </a:t>
            </a:r>
            <a:endParaRPr/>
          </a:p>
          <a:p>
            <a:pPr indent="0" lvl="0" marL="457200" marR="0" rtl="0" algn="l">
              <a:spcBef>
                <a:spcPts val="0"/>
              </a:spcBef>
              <a:spcAft>
                <a:spcPts val="0"/>
              </a:spcAft>
              <a:buNone/>
            </a:pPr>
            <a:r>
              <a:rPr b="1" lang="en-US" sz="1800">
                <a:solidFill>
                  <a:schemeClr val="dk1"/>
                </a:solidFill>
                <a:latin typeface="Calibri"/>
                <a:ea typeface="Calibri"/>
                <a:cs typeface="Calibri"/>
                <a:sym typeface="Calibri"/>
              </a:rPr>
              <a:t>37.10%</a:t>
            </a:r>
            <a:endParaRPr b="1"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b="1"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Unsatisfied user (Rating-0,1,2,3,4) =</a:t>
            </a:r>
            <a:r>
              <a:rPr b="1" lang="en-US" sz="1800">
                <a:solidFill>
                  <a:schemeClr val="dk1"/>
                </a:solidFill>
                <a:latin typeface="Calibri"/>
                <a:ea typeface="Calibri"/>
                <a:cs typeface="Calibri"/>
                <a:sym typeface="Calibri"/>
              </a:rPr>
              <a:t>  62.89%</a:t>
            </a:r>
            <a:endParaRPr b="1"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Out of </a:t>
            </a:r>
            <a:r>
              <a:rPr b="1" lang="en-US" sz="1800">
                <a:solidFill>
                  <a:schemeClr val="dk1"/>
                </a:solidFill>
                <a:latin typeface="Calibri"/>
                <a:ea typeface="Calibri"/>
                <a:cs typeface="Calibri"/>
                <a:sym typeface="Calibri"/>
              </a:rPr>
              <a:t>8339 </a:t>
            </a:r>
            <a:r>
              <a:rPr lang="en-US" sz="1800">
                <a:solidFill>
                  <a:schemeClr val="dk1"/>
                </a:solidFill>
                <a:latin typeface="Calibri"/>
                <a:ea typeface="Calibri"/>
                <a:cs typeface="Calibri"/>
                <a:sym typeface="Calibri"/>
              </a:rPr>
              <a:t>calls only </a:t>
            </a:r>
            <a:r>
              <a:rPr b="1" lang="en-US" sz="1800">
                <a:solidFill>
                  <a:schemeClr val="dk1"/>
                </a:solidFill>
                <a:latin typeface="Calibri"/>
                <a:ea typeface="Calibri"/>
                <a:cs typeface="Calibri"/>
                <a:sym typeface="Calibri"/>
              </a:rPr>
              <a:t>3542 </a:t>
            </a:r>
            <a:r>
              <a:rPr lang="en-US" sz="1800">
                <a:solidFill>
                  <a:schemeClr val="dk1"/>
                </a:solidFill>
                <a:latin typeface="Calibri"/>
                <a:ea typeface="Calibri"/>
                <a:cs typeface="Calibri"/>
                <a:sym typeface="Calibri"/>
              </a:rPr>
              <a:t>calls are getting completed, which is </a:t>
            </a:r>
            <a:r>
              <a:rPr b="1" lang="en-US" sz="1800">
                <a:solidFill>
                  <a:schemeClr val="dk1"/>
                </a:solidFill>
                <a:latin typeface="Calibri"/>
                <a:ea typeface="Calibri"/>
                <a:cs typeface="Calibri"/>
                <a:sym typeface="Calibri"/>
              </a:rPr>
              <a:t>40.63%.</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The remaining  </a:t>
            </a:r>
            <a:r>
              <a:rPr b="1" lang="en-US" sz="1800">
                <a:solidFill>
                  <a:schemeClr val="dk1"/>
                </a:solidFill>
                <a:latin typeface="Calibri"/>
                <a:ea typeface="Calibri"/>
                <a:cs typeface="Calibri"/>
                <a:sym typeface="Calibri"/>
              </a:rPr>
              <a:t>59.37% </a:t>
            </a:r>
            <a:r>
              <a:rPr lang="en-US" sz="1800">
                <a:solidFill>
                  <a:schemeClr val="dk1"/>
                </a:solidFill>
                <a:latin typeface="Calibri"/>
                <a:ea typeface="Calibri"/>
                <a:cs typeface="Calibri"/>
                <a:sym typeface="Calibri"/>
              </a:rPr>
              <a:t>of users are not getting the service despite of booking the call session.</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457200" marR="0" rtl="0" algn="l">
              <a:spcBef>
                <a:spcPts val="0"/>
              </a:spcBef>
              <a:spcAft>
                <a:spcPts val="0"/>
              </a:spcAft>
              <a:buNone/>
            </a:pPr>
            <a:r>
              <a:rPr b="1" lang="en-US" sz="1800" u="sng">
                <a:solidFill>
                  <a:schemeClr val="dk1"/>
                </a:solidFill>
                <a:latin typeface="Calibri"/>
                <a:ea typeface="Calibri"/>
                <a:cs typeface="Calibri"/>
                <a:sym typeface="Calibri"/>
              </a:rPr>
              <a:t>Suggestion </a:t>
            </a:r>
            <a:r>
              <a:rPr b="1" lang="en-US" sz="1800">
                <a:solidFill>
                  <a:schemeClr val="dk1"/>
                </a:solidFill>
                <a:latin typeface="Calibri"/>
                <a:ea typeface="Calibri"/>
                <a:cs typeface="Calibri"/>
                <a:sym typeface="Calibri"/>
              </a:rPr>
              <a:t>– </a:t>
            </a:r>
            <a:endParaRPr/>
          </a:p>
          <a:p>
            <a:pPr indent="-317500" lvl="0" marL="457200" marR="0" rtl="0" algn="l">
              <a:spcBef>
                <a:spcPts val="0"/>
              </a:spcBef>
              <a:spcAft>
                <a:spcPts val="0"/>
              </a:spcAft>
              <a:buClr>
                <a:schemeClr val="dk1"/>
              </a:buClr>
              <a:buSzPts val="1400"/>
              <a:buFont typeface="Calibri"/>
              <a:buChar char="★"/>
            </a:pPr>
            <a:r>
              <a:rPr lang="en-US" sz="1800">
                <a:solidFill>
                  <a:schemeClr val="dk1"/>
                </a:solidFill>
                <a:latin typeface="Calibri"/>
                <a:ea typeface="Calibri"/>
                <a:cs typeface="Calibri"/>
                <a:sym typeface="Calibri"/>
              </a:rPr>
              <a:t>Invest in training programs for the agents, by which they will get training to give better service to the users and manage time properly.</a:t>
            </a:r>
            <a:endParaRPr sz="1800">
              <a:solidFill>
                <a:schemeClr val="dk1"/>
              </a:solidFill>
              <a:latin typeface="Gill Sans"/>
              <a:ea typeface="Gill Sans"/>
              <a:cs typeface="Gill Sans"/>
              <a:sym typeface="Gill Sans"/>
            </a:endParaRPr>
          </a:p>
          <a:p>
            <a:pPr indent="0" lvl="0" marL="457200" marR="0" rtl="0" algn="l">
              <a:spcBef>
                <a:spcPts val="0"/>
              </a:spcBef>
              <a:spcAft>
                <a:spcPts val="0"/>
              </a:spcAft>
              <a:buNone/>
            </a:pPr>
            <a:r>
              <a:t/>
            </a:r>
            <a:endParaRPr b="1" sz="1800" u="sng">
              <a:solidFill>
                <a:schemeClr val="dk1"/>
              </a:solidFill>
              <a:latin typeface="DM Sans"/>
              <a:ea typeface="DM Sans"/>
              <a:cs typeface="DM Sans"/>
              <a:sym typeface="DM Sans"/>
            </a:endParaRPr>
          </a:p>
          <a:p>
            <a:pPr indent="0" lvl="0" marL="0" marR="0" rtl="0" algn="l">
              <a:spcBef>
                <a:spcPts val="0"/>
              </a:spcBef>
              <a:spcAft>
                <a:spcPts val="0"/>
              </a:spcAft>
              <a:buNone/>
            </a:pPr>
            <a:r>
              <a:t/>
            </a:r>
            <a:endParaRPr sz="18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9"/>
          <p:cNvSpPr txBox="1"/>
          <p:nvPr>
            <p:ph idx="1" type="body"/>
          </p:nvPr>
        </p:nvSpPr>
        <p:spPr>
          <a:xfrm>
            <a:off x="914399" y="2039112"/>
            <a:ext cx="3364992" cy="39044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t/>
            </a:r>
            <a:endParaRPr/>
          </a:p>
          <a:p>
            <a:pPr indent="0" lvl="0" marL="0" rtl="0" algn="l">
              <a:lnSpc>
                <a:spcPct val="90000"/>
              </a:lnSpc>
              <a:spcBef>
                <a:spcPts val="1000"/>
              </a:spcBef>
              <a:spcAft>
                <a:spcPts val="0"/>
              </a:spcAft>
              <a:buClr>
                <a:schemeClr val="dk1"/>
              </a:buClr>
              <a:buSzPts val="2000"/>
              <a:buNone/>
            </a:pPr>
            <a:r>
              <a:t/>
            </a:r>
            <a:endParaRPr/>
          </a:p>
        </p:txBody>
      </p:sp>
      <p:sp>
        <p:nvSpPr>
          <p:cNvPr id="179" name="Google Shape;179;p9"/>
          <p:cNvSpPr txBox="1"/>
          <p:nvPr>
            <p:ph idx="12" type="sldNum"/>
          </p:nvPr>
        </p:nvSpPr>
        <p:spPr>
          <a:xfrm>
            <a:off x="11353800" y="5879804"/>
            <a:ext cx="661416" cy="895899"/>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fld id="{00000000-1234-1234-1234-123412341234}" type="slidenum">
              <a:rPr lang="en-US"/>
              <a:t>‹#›</a:t>
            </a:fld>
            <a:endParaRPr/>
          </a:p>
        </p:txBody>
      </p:sp>
      <p:pic>
        <p:nvPicPr>
          <p:cNvPr id="180" name="Google Shape;180;p9"/>
          <p:cNvPicPr preferRelativeResize="0"/>
          <p:nvPr/>
        </p:nvPicPr>
        <p:blipFill rotWithShape="1">
          <a:blip r:embed="rId3">
            <a:alphaModFix/>
          </a:blip>
          <a:srcRect b="0" l="0" r="0" t="0"/>
          <a:stretch/>
        </p:blipFill>
        <p:spPr>
          <a:xfrm>
            <a:off x="176784" y="701842"/>
            <a:ext cx="6865994" cy="5454315"/>
          </a:xfrm>
          <a:prstGeom prst="rect">
            <a:avLst/>
          </a:prstGeom>
          <a:noFill/>
          <a:ln>
            <a:noFill/>
          </a:ln>
        </p:spPr>
      </p:pic>
      <p:sp>
        <p:nvSpPr>
          <p:cNvPr id="181" name="Google Shape;181;p9"/>
          <p:cNvSpPr txBox="1"/>
          <p:nvPr/>
        </p:nvSpPr>
        <p:spPr>
          <a:xfrm>
            <a:off x="7042778" y="847272"/>
            <a:ext cx="4844395" cy="5032532"/>
          </a:xfrm>
          <a:prstGeom prst="rect">
            <a:avLst/>
          </a:prstGeom>
          <a:noFill/>
          <a:ln>
            <a:noFill/>
          </a:ln>
        </p:spPr>
        <p:txBody>
          <a:bodyPr anchorCtr="0" anchor="t" bIns="45700" lIns="91425" spcFirstLastPara="1" rIns="91425" wrap="square" tIns="45700">
            <a:spAutoFit/>
          </a:bodyPr>
          <a:lstStyle/>
          <a:p>
            <a:pPr indent="0" lvl="0" marL="457200" marR="0" rtl="0" algn="l">
              <a:spcBef>
                <a:spcPts val="0"/>
              </a:spcBef>
              <a:spcAft>
                <a:spcPts val="0"/>
              </a:spcAft>
              <a:buNone/>
            </a:pPr>
            <a:r>
              <a:rPr b="1" lang="en-US" sz="1600" u="sng">
                <a:solidFill>
                  <a:schemeClr val="dk1"/>
                </a:solidFill>
                <a:latin typeface="DM Sans"/>
                <a:ea typeface="DM Sans"/>
                <a:cs typeface="DM Sans"/>
                <a:sym typeface="DM Sans"/>
              </a:rPr>
              <a:t>ANALYSIS</a:t>
            </a:r>
            <a:endParaRPr/>
          </a:p>
          <a:p>
            <a:pPr indent="0" lvl="0" marL="457200" marR="0" rtl="0" algn="l">
              <a:spcBef>
                <a:spcPts val="0"/>
              </a:spcBef>
              <a:spcAft>
                <a:spcPts val="0"/>
              </a:spcAft>
              <a:buNone/>
            </a:pPr>
            <a:r>
              <a:t/>
            </a:r>
            <a:endParaRPr sz="1600" u="sng">
              <a:solidFill>
                <a:schemeClr val="dk1"/>
              </a:solidFill>
              <a:latin typeface="DM Sans Medium"/>
              <a:ea typeface="DM Sans Medium"/>
              <a:cs typeface="DM Sans Medium"/>
              <a:sym typeface="DM Sans Medium"/>
            </a:endParaRPr>
          </a:p>
          <a:p>
            <a:pPr indent="-304800" lvl="0" marL="457200" marR="0" rtl="0" algn="l">
              <a:lnSpc>
                <a:spcPct val="107000"/>
              </a:lnSpc>
              <a:spcBef>
                <a:spcPts val="0"/>
              </a:spcBef>
              <a:spcAft>
                <a:spcPts val="0"/>
              </a:spcAft>
              <a:buClr>
                <a:schemeClr val="dk1"/>
              </a:buClr>
              <a:buSzPts val="1200"/>
              <a:buFont typeface="DM Sans Medium"/>
              <a:buChar char="●"/>
            </a:pPr>
            <a:r>
              <a:rPr lang="en-US" sz="1600">
                <a:solidFill>
                  <a:schemeClr val="dk1"/>
                </a:solidFill>
                <a:latin typeface="DM Sans Medium"/>
                <a:ea typeface="DM Sans Medium"/>
                <a:cs typeface="DM Sans Medium"/>
                <a:sym typeface="DM Sans Medium"/>
              </a:rPr>
              <a:t>The 78.69% of the total net income for the company comes from Call service only.</a:t>
            </a:r>
            <a:endParaRPr/>
          </a:p>
          <a:p>
            <a:pPr indent="-304800" lvl="0" marL="457200" marR="0" rtl="0" algn="l">
              <a:lnSpc>
                <a:spcPct val="107000"/>
              </a:lnSpc>
              <a:spcBef>
                <a:spcPts val="800"/>
              </a:spcBef>
              <a:spcAft>
                <a:spcPts val="0"/>
              </a:spcAft>
              <a:buClr>
                <a:schemeClr val="dk1"/>
              </a:buClr>
              <a:buSzPts val="1200"/>
              <a:buFont typeface="DM Sans Medium"/>
              <a:buChar char="●"/>
            </a:pPr>
            <a:r>
              <a:rPr lang="en-US" sz="1600">
                <a:solidFill>
                  <a:schemeClr val="dk1"/>
                </a:solidFill>
                <a:latin typeface="DM Sans Medium"/>
                <a:ea typeface="DM Sans Medium"/>
                <a:cs typeface="DM Sans Medium"/>
                <a:sym typeface="DM Sans Medium"/>
              </a:rPr>
              <a:t>And the 78.44% of the total income for the astrologer comes from Call service.</a:t>
            </a:r>
            <a:endParaRPr/>
          </a:p>
          <a:p>
            <a:pPr indent="-304800" lvl="0" marL="457200" marR="0" rtl="0" algn="l">
              <a:lnSpc>
                <a:spcPct val="107000"/>
              </a:lnSpc>
              <a:spcBef>
                <a:spcPts val="800"/>
              </a:spcBef>
              <a:spcAft>
                <a:spcPts val="0"/>
              </a:spcAft>
              <a:buClr>
                <a:schemeClr val="dk1"/>
              </a:buClr>
              <a:buSzPts val="1200"/>
              <a:buFont typeface="DM Sans Medium"/>
              <a:buChar char="●"/>
            </a:pPr>
            <a:r>
              <a:rPr lang="en-US" sz="1600">
                <a:solidFill>
                  <a:schemeClr val="dk1"/>
                </a:solidFill>
                <a:latin typeface="DM Sans Medium"/>
                <a:ea typeface="DM Sans Medium"/>
                <a:cs typeface="DM Sans Medium"/>
                <a:sym typeface="DM Sans Medium"/>
              </a:rPr>
              <a:t>Total revenue = 213987.32 rs.</a:t>
            </a:r>
            <a:endParaRPr/>
          </a:p>
          <a:p>
            <a:pPr indent="-304800" lvl="0" marL="457200" marR="0" rtl="0" algn="l">
              <a:lnSpc>
                <a:spcPct val="107000"/>
              </a:lnSpc>
              <a:spcBef>
                <a:spcPts val="800"/>
              </a:spcBef>
              <a:spcAft>
                <a:spcPts val="0"/>
              </a:spcAft>
              <a:buClr>
                <a:schemeClr val="dk1"/>
              </a:buClr>
              <a:buSzPts val="1200"/>
              <a:buFont typeface="DM Sans Medium"/>
              <a:buChar char="●"/>
            </a:pPr>
            <a:r>
              <a:rPr lang="en-US" sz="1600">
                <a:solidFill>
                  <a:schemeClr val="dk1"/>
                </a:solidFill>
                <a:latin typeface="DM Sans Medium"/>
                <a:ea typeface="DM Sans Medium"/>
                <a:cs typeface="DM Sans Medium"/>
                <a:sym typeface="DM Sans Medium"/>
              </a:rPr>
              <a:t>Correlation between net income and astrologer earning is 0.997,which suggests a very strong positive linear relationship between two variables.</a:t>
            </a:r>
            <a:endParaRPr/>
          </a:p>
          <a:p>
            <a:pPr indent="0" lvl="0" marL="457200" marR="0" rtl="0" algn="l">
              <a:lnSpc>
                <a:spcPct val="107000"/>
              </a:lnSpc>
              <a:spcBef>
                <a:spcPts val="800"/>
              </a:spcBef>
              <a:spcAft>
                <a:spcPts val="0"/>
              </a:spcAft>
              <a:buNone/>
            </a:pPr>
            <a:r>
              <a:rPr lang="en-US" sz="1600" u="sng">
                <a:solidFill>
                  <a:schemeClr val="dk1"/>
                </a:solidFill>
                <a:latin typeface="DM Sans Medium"/>
                <a:ea typeface="DM Sans Medium"/>
                <a:cs typeface="DM Sans Medium"/>
                <a:sym typeface="DM Sans Medium"/>
              </a:rPr>
              <a:t>Suggestion </a:t>
            </a:r>
            <a:r>
              <a:rPr lang="en-US" sz="1600">
                <a:solidFill>
                  <a:schemeClr val="dk1"/>
                </a:solidFill>
                <a:latin typeface="DM Sans Medium"/>
                <a:ea typeface="DM Sans Medium"/>
                <a:cs typeface="DM Sans Medium"/>
                <a:sym typeface="DM Sans Medium"/>
              </a:rPr>
              <a:t>- </a:t>
            </a:r>
            <a:endParaRPr/>
          </a:p>
          <a:p>
            <a:pPr indent="-304800" lvl="0" marL="457200" marR="0" rtl="0" algn="l">
              <a:lnSpc>
                <a:spcPct val="107000"/>
              </a:lnSpc>
              <a:spcBef>
                <a:spcPts val="800"/>
              </a:spcBef>
              <a:spcAft>
                <a:spcPts val="0"/>
              </a:spcAft>
              <a:buClr>
                <a:schemeClr val="dk1"/>
              </a:buClr>
              <a:buSzPts val="1200"/>
              <a:buFont typeface="DM Sans Medium"/>
              <a:buChar char="★"/>
            </a:pPr>
            <a:r>
              <a:rPr lang="en-US" sz="1600">
                <a:solidFill>
                  <a:schemeClr val="dk1"/>
                </a:solidFill>
                <a:latin typeface="DM Sans Medium"/>
                <a:ea typeface="DM Sans Medium"/>
                <a:cs typeface="DM Sans Medium"/>
                <a:sym typeface="DM Sans Medium"/>
              </a:rPr>
              <a:t>So if the call service is a key revenue driver, investing in training programs would be a strategic move to sustain and enhance that success.</a:t>
            </a:r>
            <a:endParaRPr sz="1600" u="sng">
              <a:solidFill>
                <a:schemeClr val="dk1"/>
              </a:solidFill>
              <a:latin typeface="DM Sans Medium"/>
              <a:ea typeface="DM Sans Medium"/>
              <a:cs typeface="DM Sans Medium"/>
              <a:sym typeface="DM Sans Medium"/>
            </a:endParaRPr>
          </a:p>
          <a:p>
            <a:pPr indent="0" lvl="0" marL="0" marR="0" rtl="0" algn="l">
              <a:spcBef>
                <a:spcPts val="0"/>
              </a:spcBef>
              <a:spcAft>
                <a:spcPts val="0"/>
              </a:spcAft>
              <a:buNone/>
            </a:pPr>
            <a:r>
              <a:t/>
            </a:r>
            <a:endParaRPr sz="1600">
              <a:solidFill>
                <a:schemeClr val="dk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2025-06-22T16:07:10Z</dcterms:created>
  <dc:creator>MANOJ R</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