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5"/>
  </p:notesMasterIdLst>
  <p:handoutMasterIdLst>
    <p:handoutMasterId r:id="rId26"/>
  </p:handoutMasterIdLst>
  <p:sldIdLst>
    <p:sldId id="3222" r:id="rId2"/>
    <p:sldId id="3233" r:id="rId3"/>
    <p:sldId id="3223" r:id="rId4"/>
    <p:sldId id="3224" r:id="rId5"/>
    <p:sldId id="3225" r:id="rId6"/>
    <p:sldId id="3226" r:id="rId7"/>
    <p:sldId id="3237" r:id="rId8"/>
    <p:sldId id="3249" r:id="rId9"/>
    <p:sldId id="3242" r:id="rId10"/>
    <p:sldId id="3259" r:id="rId11"/>
    <p:sldId id="3260" r:id="rId12"/>
    <p:sldId id="3252" r:id="rId13"/>
    <p:sldId id="3253" r:id="rId14"/>
    <p:sldId id="3234" r:id="rId15"/>
    <p:sldId id="3238" r:id="rId16"/>
    <p:sldId id="3239" r:id="rId17"/>
    <p:sldId id="3254" r:id="rId18"/>
    <p:sldId id="3255" r:id="rId19"/>
    <p:sldId id="3236" r:id="rId20"/>
    <p:sldId id="3256" r:id="rId21"/>
    <p:sldId id="3261" r:id="rId22"/>
    <p:sldId id="3262" r:id="rId23"/>
    <p:sldId id="32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F6C725-8DDD-42C5-9141-39F0210F9175}">
          <p14:sldIdLst>
            <p14:sldId id="3222"/>
            <p14:sldId id="3233"/>
            <p14:sldId id="3223"/>
            <p14:sldId id="3224"/>
            <p14:sldId id="3225"/>
            <p14:sldId id="3226"/>
            <p14:sldId id="3237"/>
            <p14:sldId id="3249"/>
            <p14:sldId id="3242"/>
            <p14:sldId id="3259"/>
            <p14:sldId id="3260"/>
          </p14:sldIdLst>
        </p14:section>
        <p14:section name="Untitled Section" id="{0BC4E3B1-38F0-4A98-802D-5CA012679F0C}">
          <p14:sldIdLst>
            <p14:sldId id="3252"/>
            <p14:sldId id="3253"/>
            <p14:sldId id="3234"/>
            <p14:sldId id="3238"/>
            <p14:sldId id="3239"/>
            <p14:sldId id="3254"/>
            <p14:sldId id="3255"/>
            <p14:sldId id="3236"/>
            <p14:sldId id="3256"/>
            <p14:sldId id="3261"/>
            <p14:sldId id="3262"/>
            <p14:sldId id="32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E21A38"/>
    <a:srgbClr val="EA901D"/>
    <a:srgbClr val="F3901D"/>
    <a:srgbClr val="455F51"/>
    <a:srgbClr val="F5F5F5"/>
    <a:srgbClr val="F4F4F4"/>
    <a:srgbClr val="F2F2F2"/>
    <a:srgbClr val="F1F1F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353" autoAdjust="0"/>
  </p:normalViewPr>
  <p:slideViewPr>
    <p:cSldViewPr snapToGrid="0">
      <p:cViewPr varScale="1">
        <p:scale>
          <a:sx n="68" d="100"/>
          <a:sy n="68" d="100"/>
        </p:scale>
        <p:origin x="918"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C0B5F6-08E4-4185-B0CE-A39261A4E7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aaaaa</a:t>
            </a:r>
          </a:p>
        </p:txBody>
      </p:sp>
      <p:sp>
        <p:nvSpPr>
          <p:cNvPr id="3" name="Date Placeholder 2">
            <a:extLst>
              <a:ext uri="{FF2B5EF4-FFF2-40B4-BE49-F238E27FC236}">
                <a16:creationId xmlns:a16="http://schemas.microsoft.com/office/drawing/2014/main" id="{1ED1DDCA-53BA-4C98-96A1-FF7660D74B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CBDE53-F1B5-4A19-B461-8F88769EE8FB}" type="datetimeFigureOut">
              <a:rPr lang="en-US" smtClean="0"/>
              <a:t>21-Jul-20</a:t>
            </a:fld>
            <a:endParaRPr lang="en-US"/>
          </a:p>
        </p:txBody>
      </p:sp>
      <p:sp>
        <p:nvSpPr>
          <p:cNvPr id="4" name="Footer Placeholder 3">
            <a:extLst>
              <a:ext uri="{FF2B5EF4-FFF2-40B4-BE49-F238E27FC236}">
                <a16:creationId xmlns:a16="http://schemas.microsoft.com/office/drawing/2014/main" id="{8BB699E3-F016-4105-B1D7-A0852B2C63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D1C103-13AB-4A69-8884-08548D0149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1EC101-9A0D-41E2-95F4-0F9D3BBAC427}" type="slidenum">
              <a:rPr lang="en-US" smtClean="0"/>
              <a:t>‹#›</a:t>
            </a:fld>
            <a:endParaRPr lang="en-US"/>
          </a:p>
        </p:txBody>
      </p:sp>
    </p:spTree>
    <p:extLst>
      <p:ext uri="{BB962C8B-B14F-4D97-AF65-F5344CB8AC3E}">
        <p14:creationId xmlns:p14="http://schemas.microsoft.com/office/powerpoint/2010/main" val="122502920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aaaaa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A0B75-6DBD-47E2-8F4C-D2F6151330C6}" type="datetimeFigureOut">
              <a:rPr lang="en-US" smtClean="0"/>
              <a:t>21-Jul-20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34447-1721-4C3C-9CA4-296F4E195FD6}" type="slidenum">
              <a:rPr lang="en-US" smtClean="0"/>
              <a:t>‹#›</a:t>
            </a:fld>
            <a:endParaRPr lang="en-US"/>
          </a:p>
        </p:txBody>
      </p:sp>
    </p:spTree>
    <p:extLst>
      <p:ext uri="{BB962C8B-B14F-4D97-AF65-F5344CB8AC3E}">
        <p14:creationId xmlns:p14="http://schemas.microsoft.com/office/powerpoint/2010/main" val="200255209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4F429FF-D9AA-4F4B-956B-0BCF660013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5A17278-AB9C-474D-B380-E83DBEFCD9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3A0083E2-6D17-41EA-8CCA-FC08CECFDD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12790E3-ADD9-4C7D-8E85-2B4AA0F3029B}" type="slidenum">
              <a:rPr kumimoji="0" lang="nl-NL"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nl-NL"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2293" name="Footer Placeholder 1">
            <a:extLst>
              <a:ext uri="{FF2B5EF4-FFF2-40B4-BE49-F238E27FC236}">
                <a16:creationId xmlns:a16="http://schemas.microsoft.com/office/drawing/2014/main" id="{9C10FDCB-FB51-485E-A17C-05CF1EDF8477}"/>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5" name="Rechthoek 11">
            <a:extLst>
              <a:ext uri="{FF2B5EF4-FFF2-40B4-BE49-F238E27FC236}">
                <a16:creationId xmlns:a16="http://schemas.microsoft.com/office/drawing/2014/main" id="{654D5499-2E5C-4799-8765-DCDF25450A2D}"/>
              </a:ext>
            </a:extLst>
          </p:cNvPr>
          <p:cNvSpPr/>
          <p:nvPr/>
        </p:nvSpPr>
        <p:spPr>
          <a:xfrm>
            <a:off x="-12700" y="6046860"/>
            <a:ext cx="2193925" cy="704777"/>
          </a:xfrm>
          <a:prstGeom prst="rect">
            <a:avLst/>
          </a:prstGeom>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el 7"/>
          <p:cNvSpPr>
            <a:spLocks noGrp="1"/>
          </p:cNvSpPr>
          <p:nvPr>
            <p:ph type="ctrTitle"/>
          </p:nvPr>
        </p:nvSpPr>
        <p:spPr>
          <a:xfrm>
            <a:off x="3149600" y="4038600"/>
            <a:ext cx="8636000" cy="1828800"/>
          </a:xfrm>
        </p:spPr>
        <p:txBody>
          <a:bodyPr anchor="b"/>
          <a:lstStyle>
            <a:lvl1pPr>
              <a:defRPr cap="all" baseline="0"/>
            </a:lvl1pPr>
          </a:lstStyle>
          <a:p>
            <a:r>
              <a:rPr lang="nl-NL"/>
              <a:t>Klik om de stijl te bewerken</a:t>
            </a:r>
            <a:endParaRPr lang="en-US"/>
          </a:p>
        </p:txBody>
      </p:sp>
      <p:sp>
        <p:nvSpPr>
          <p:cNvPr id="7" name="Tijdelijke aanduiding voor voettekst 16">
            <a:extLst>
              <a:ext uri="{FF2B5EF4-FFF2-40B4-BE49-F238E27FC236}">
                <a16:creationId xmlns:a16="http://schemas.microsoft.com/office/drawing/2014/main" id="{44EA2EBA-C14E-4917-9470-2E9295142D4D}"/>
              </a:ext>
            </a:extLst>
          </p:cNvPr>
          <p:cNvSpPr>
            <a:spLocks noGrp="1"/>
          </p:cNvSpPr>
          <p:nvPr>
            <p:ph type="ftr" sz="quarter" idx="11"/>
          </p:nvPr>
        </p:nvSpPr>
        <p:spPr>
          <a:xfrm>
            <a:off x="2781300" y="236538"/>
            <a:ext cx="7823200" cy="365125"/>
          </a:xfrm>
        </p:spPr>
        <p:txBody>
          <a:bodyPr/>
          <a:lstStyle>
            <a:lvl1pPr algn="r">
              <a:defRPr>
                <a:solidFill>
                  <a:schemeClr val="tx2"/>
                </a:solidFill>
              </a:defRPr>
            </a:lvl1pPr>
          </a:lstStyle>
          <a:p>
            <a:pPr>
              <a:defRPr/>
            </a:pPr>
            <a:endParaRPr lang="nl-BE"/>
          </a:p>
        </p:txBody>
      </p:sp>
      <p:sp>
        <p:nvSpPr>
          <p:cNvPr id="10" name="Tijdelijke aanduiding voor dianummer 28">
            <a:extLst>
              <a:ext uri="{FF2B5EF4-FFF2-40B4-BE49-F238E27FC236}">
                <a16:creationId xmlns:a16="http://schemas.microsoft.com/office/drawing/2014/main" id="{F2F1C38B-3E16-4DE6-BF93-3A499CFAE2C8}"/>
              </a:ext>
            </a:extLst>
          </p:cNvPr>
          <p:cNvSpPr>
            <a:spLocks noGrp="1"/>
          </p:cNvSpPr>
          <p:nvPr>
            <p:ph type="sldNum" sz="quarter" idx="12"/>
          </p:nvPr>
        </p:nvSpPr>
        <p:spPr>
          <a:xfrm>
            <a:off x="10668000" y="228600"/>
            <a:ext cx="1117600" cy="381000"/>
          </a:xfrm>
          <a:prstGeom prst="rect">
            <a:avLst/>
          </a:prstGeom>
        </p:spPr>
        <p:txBody>
          <a:bodyPr/>
          <a:lstStyle>
            <a:lvl1pPr>
              <a:defRPr>
                <a:solidFill>
                  <a:schemeClr val="tx2"/>
                </a:solidFill>
              </a:defRPr>
            </a:lvl1pPr>
          </a:lstStyle>
          <a:p>
            <a:pPr>
              <a:defRPr/>
            </a:pPr>
            <a:fld id="{29519DCD-71F0-4ECC-903E-D3E752253549}" type="slidenum">
              <a:rPr lang="nl-BE"/>
              <a:pPr>
                <a:defRPr/>
              </a:pPr>
              <a:t>‹#›</a:t>
            </a:fld>
            <a:endParaRPr lang="nl-BE"/>
          </a:p>
        </p:txBody>
      </p:sp>
      <p:sp>
        <p:nvSpPr>
          <p:cNvPr id="11" name="Subtitle 3">
            <a:extLst>
              <a:ext uri="{FF2B5EF4-FFF2-40B4-BE49-F238E27FC236}">
                <a16:creationId xmlns:a16="http://schemas.microsoft.com/office/drawing/2014/main" id="{8B005265-0A06-412C-955E-CA4ECEA4DEB9}"/>
              </a:ext>
            </a:extLst>
          </p:cNvPr>
          <p:cNvSpPr>
            <a:spLocks noGrp="1"/>
          </p:cNvSpPr>
          <p:nvPr>
            <p:ph type="subTitle" idx="1"/>
          </p:nvPr>
        </p:nvSpPr>
        <p:spPr>
          <a:xfrm>
            <a:off x="2181225" y="6046861"/>
            <a:ext cx="10020301" cy="704776"/>
          </a:xfrm>
          <a:solidFill>
            <a:srgbClr val="002060"/>
          </a:solidFill>
        </p:spPr>
        <p:txBody>
          <a:bodyPr>
            <a:normAutofit/>
          </a:bodyPr>
          <a:lstStyle/>
          <a:p>
            <a:pPr algn="ctr"/>
            <a:endParaRPr lang="en-IN" sz="2400" b="1" dirty="0">
              <a:latin typeface="Open Sans" panose="020B0606030504020204"/>
            </a:endParaRPr>
          </a:p>
        </p:txBody>
      </p:sp>
    </p:spTree>
    <p:extLst>
      <p:ext uri="{BB962C8B-B14F-4D97-AF65-F5344CB8AC3E}">
        <p14:creationId xmlns:p14="http://schemas.microsoft.com/office/powerpoint/2010/main" val="81824804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669925"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lang="en-US" sz="3600" dirty="0">
                <a:solidFill>
                  <a:srgbClr val="002060"/>
                </a:solidFill>
                <a:latin typeface="Open Sans" panose="020B0606030504020204"/>
              </a:defRPr>
            </a:lvl1pPr>
          </a:lstStyle>
          <a:p>
            <a:pPr lvl="0"/>
            <a:r>
              <a:rPr lang="nl-NL" dirty="0"/>
              <a:t>Klik om de stijl te bewerken</a:t>
            </a:r>
            <a:endParaRPr lang="en-US" dirty="0"/>
          </a:p>
        </p:txBody>
      </p:sp>
      <p:sp>
        <p:nvSpPr>
          <p:cNvPr id="8" name="Tijdelijke aanduiding voor inhoud 7"/>
          <p:cNvSpPr>
            <a:spLocks noGrp="1"/>
          </p:cNvSpPr>
          <p:nvPr>
            <p:ph sz="quarter" idx="1"/>
          </p:nvPr>
        </p:nvSpPr>
        <p:spPr>
          <a:xfrm>
            <a:off x="816864" y="1600200"/>
            <a:ext cx="10871200" cy="4495800"/>
          </a:xfrm>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6" name="Tijdelijke aanduiding voor dianummer 22">
            <a:extLst>
              <a:ext uri="{FF2B5EF4-FFF2-40B4-BE49-F238E27FC236}">
                <a16:creationId xmlns:a16="http://schemas.microsoft.com/office/drawing/2014/main" id="{756EA220-5D45-471E-83F1-1992163467C7}"/>
              </a:ext>
            </a:extLst>
          </p:cNvPr>
          <p:cNvSpPr>
            <a:spLocks noGrp="1"/>
          </p:cNvSpPr>
          <p:nvPr>
            <p:ph type="sldNum" sz="quarter" idx="12"/>
          </p:nvPr>
        </p:nvSpPr>
        <p:spPr>
          <a:xfrm>
            <a:off x="0" y="1271588"/>
            <a:ext cx="710934" cy="115185"/>
          </a:xfrm>
          <a:prstGeom prst="rect">
            <a:avLst/>
          </a:prstGeom>
        </p:spPr>
        <p:txBody>
          <a:bodyPr/>
          <a:lstStyle>
            <a:lvl1pPr>
              <a:defRPr/>
            </a:lvl1pPr>
          </a:lstStyle>
          <a:p>
            <a:pPr>
              <a:defRPr/>
            </a:pPr>
            <a:fld id="{EF9DEE01-C3A7-4605-A235-8227BFA558F4}" type="slidenum">
              <a:rPr lang="nl-BE"/>
              <a:pPr>
                <a:defRPr/>
              </a:pPr>
              <a:t>‹#›</a:t>
            </a:fld>
            <a:endParaRPr lang="nl-BE" dirty="0"/>
          </a:p>
        </p:txBody>
      </p:sp>
      <p:sp>
        <p:nvSpPr>
          <p:cNvPr id="7" name="Slide Number Placeholder 3">
            <a:extLst>
              <a:ext uri="{FF2B5EF4-FFF2-40B4-BE49-F238E27FC236}">
                <a16:creationId xmlns:a16="http://schemas.microsoft.com/office/drawing/2014/main" id="{0EDFC0DF-D59F-4AA4-A001-C27CC966F0FB}"/>
              </a:ext>
            </a:extLst>
          </p:cNvPr>
          <p:cNvSpPr txBox="1">
            <a:spLocks/>
          </p:cNvSpPr>
          <p:nvPr userDrawn="1"/>
        </p:nvSpPr>
        <p:spPr>
          <a:xfrm>
            <a:off x="11334750" y="6492875"/>
            <a:ext cx="857250" cy="36512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Open Sans"/>
                <a:ea typeface="+mn-ea"/>
                <a:cs typeface="+mn-cs"/>
              </a:rPr>
              <a:t>#</a:t>
            </a:r>
            <a:fld id="{3A3610A4-0CD0-A444-8D67-CB7A8F1F30AB}" type="slidenum">
              <a:rPr kumimoji="0" lang="en-US" sz="1200" b="0" i="0" u="none" strike="noStrike" kern="1200" cap="none" spc="0" normalizeH="0" baseline="0" noProof="0" smtClean="0">
                <a:ln>
                  <a:noFill/>
                </a:ln>
                <a:solidFill>
                  <a:schemeClr val="tx1">
                    <a:lumMod val="65000"/>
                    <a:lumOff val="35000"/>
                  </a:schemeClr>
                </a:solidFill>
                <a:effectLst/>
                <a:uLnTx/>
                <a:uFillTx/>
                <a:latin typeface="Open Sans"/>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Open Sans"/>
              <a:ea typeface="+mn-ea"/>
              <a:cs typeface="+mn-cs"/>
            </a:endParaRPr>
          </a:p>
        </p:txBody>
      </p:sp>
      <p:sp>
        <p:nvSpPr>
          <p:cNvPr id="9" name="Footer Placeholder 2">
            <a:extLst>
              <a:ext uri="{FF2B5EF4-FFF2-40B4-BE49-F238E27FC236}">
                <a16:creationId xmlns:a16="http://schemas.microsoft.com/office/drawing/2014/main" id="{CEB98844-7700-4653-A6D5-4A9009927884}"/>
              </a:ext>
            </a:extLst>
          </p:cNvPr>
          <p:cNvSpPr txBox="1">
            <a:spLocks/>
          </p:cNvSpPr>
          <p:nvPr userDrawn="1"/>
        </p:nvSpPr>
        <p:spPr>
          <a:xfrm>
            <a:off x="3684598" y="6471143"/>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lumMod val="65000"/>
                    <a:lumOff val="35000"/>
                  </a:schemeClr>
                </a:solidFill>
                <a:effectLst/>
                <a:uLnTx/>
                <a:uFillTx/>
                <a:latin typeface="Open Sans"/>
                <a:ea typeface="+mn-ea"/>
                <a:cs typeface="+mn-cs"/>
              </a:rPr>
              <a:t>Copyright © Promantus Inc. All Rights Reserved</a:t>
            </a:r>
          </a:p>
        </p:txBody>
      </p:sp>
      <p:pic>
        <p:nvPicPr>
          <p:cNvPr id="11" name="Picture 10" descr="Promantus Inc">
            <a:extLst>
              <a:ext uri="{FF2B5EF4-FFF2-40B4-BE49-F238E27FC236}">
                <a16:creationId xmlns:a16="http://schemas.microsoft.com/office/drawing/2014/main" id="{E0121233-781E-4064-AA3D-4AFF153D83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47153" y="127909"/>
            <a:ext cx="1920240" cy="480060"/>
          </a:xfrm>
          <a:prstGeom prst="rect">
            <a:avLst/>
          </a:prstGeom>
          <a:noFill/>
          <a:ln>
            <a:noFill/>
          </a:ln>
        </p:spPr>
      </p:pic>
    </p:spTree>
    <p:extLst>
      <p:ext uri="{BB962C8B-B14F-4D97-AF65-F5344CB8AC3E}">
        <p14:creationId xmlns:p14="http://schemas.microsoft.com/office/powerpoint/2010/main" val="30252478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21">
            <a:extLst>
              <a:ext uri="{FF2B5EF4-FFF2-40B4-BE49-F238E27FC236}">
                <a16:creationId xmlns:a16="http://schemas.microsoft.com/office/drawing/2014/main" id="{510BFA92-61D7-435E-93A2-630E309E0068}"/>
              </a:ext>
            </a:extLst>
          </p:cNvPr>
          <p:cNvSpPr>
            <a:spLocks noGrp="1"/>
          </p:cNvSpPr>
          <p:nvPr>
            <p:ph type="title"/>
          </p:nvPr>
        </p:nvSpPr>
        <p:spPr bwMode="auto">
          <a:xfrm>
            <a:off x="784225" y="95250"/>
            <a:ext cx="10871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en-US" dirty="0"/>
              <a:t>Klik om de stijl te bewerken</a:t>
            </a:r>
            <a:endParaRPr lang="en-US" altLang="en-US" dirty="0"/>
          </a:p>
        </p:txBody>
      </p:sp>
      <p:sp>
        <p:nvSpPr>
          <p:cNvPr id="1027" name="Tijdelijke aanduiding voor tekst 12">
            <a:extLst>
              <a:ext uri="{FF2B5EF4-FFF2-40B4-BE49-F238E27FC236}">
                <a16:creationId xmlns:a16="http://schemas.microsoft.com/office/drawing/2014/main" id="{615AA808-E11C-4895-B640-4E009633E999}"/>
              </a:ext>
            </a:extLst>
          </p:cNvPr>
          <p:cNvSpPr>
            <a:spLocks noGrp="1"/>
          </p:cNvSpPr>
          <p:nvPr>
            <p:ph type="body" idx="1"/>
          </p:nvPr>
        </p:nvSpPr>
        <p:spPr bwMode="auto">
          <a:xfrm>
            <a:off x="817563" y="1600200"/>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en-US"/>
              <a:t>Klik om de modelstijlen te bewerken</a:t>
            </a:r>
          </a:p>
          <a:p>
            <a:pPr lvl="1"/>
            <a:r>
              <a:rPr lang="nl-NL" altLang="en-US"/>
              <a:t>Tweede niveau</a:t>
            </a:r>
          </a:p>
          <a:p>
            <a:pPr lvl="2"/>
            <a:r>
              <a:rPr lang="nl-NL" altLang="en-US"/>
              <a:t>Derde niveau</a:t>
            </a:r>
          </a:p>
          <a:p>
            <a:pPr lvl="3"/>
            <a:r>
              <a:rPr lang="nl-NL" altLang="en-US"/>
              <a:t>Vierde niveau</a:t>
            </a:r>
          </a:p>
          <a:p>
            <a:pPr lvl="4"/>
            <a:r>
              <a:rPr lang="nl-NL" altLang="en-US"/>
              <a:t>Vijfde niveau</a:t>
            </a:r>
            <a:endParaRPr lang="en-US" altLang="en-US"/>
          </a:p>
        </p:txBody>
      </p:sp>
      <p:sp>
        <p:nvSpPr>
          <p:cNvPr id="14" name="Tijdelijke aanduiding voor datum 13">
            <a:extLst>
              <a:ext uri="{FF2B5EF4-FFF2-40B4-BE49-F238E27FC236}">
                <a16:creationId xmlns:a16="http://schemas.microsoft.com/office/drawing/2014/main" id="{2860AC5E-A3EA-4306-9E0E-B32092A66ACE}"/>
              </a:ext>
            </a:extLst>
          </p:cNvPr>
          <p:cNvSpPr>
            <a:spLocks noGrp="1"/>
          </p:cNvSpPr>
          <p:nvPr>
            <p:ph type="dt" sz="half" idx="2"/>
          </p:nvPr>
        </p:nvSpPr>
        <p:spPr>
          <a:xfrm>
            <a:off x="8128000" y="6248400"/>
            <a:ext cx="3556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Tw Cen MT" panose="020B0602020104020603" pitchFamily="34" charset="0"/>
                <a:ea typeface="MS PGothic" panose="020B0600070205080204" pitchFamily="34" charset="-128"/>
              </a:defRPr>
            </a:lvl1pPr>
          </a:lstStyle>
          <a:p>
            <a:pPr>
              <a:defRPr/>
            </a:pPr>
            <a:fld id="{23515A1F-B3AA-488B-BFF6-D656A544CD63}" type="datetime1">
              <a:rPr lang="nl-BE"/>
              <a:pPr>
                <a:defRPr/>
              </a:pPr>
              <a:t>21/07/2020</a:t>
            </a:fld>
            <a:endParaRPr lang="nl-BE"/>
          </a:p>
        </p:txBody>
      </p:sp>
      <p:sp>
        <p:nvSpPr>
          <p:cNvPr id="3" name="Tijdelijke aanduiding voor voettekst 2">
            <a:extLst>
              <a:ext uri="{FF2B5EF4-FFF2-40B4-BE49-F238E27FC236}">
                <a16:creationId xmlns:a16="http://schemas.microsoft.com/office/drawing/2014/main" id="{4CDB82C4-A6E3-431E-8ED8-061B58F318A3}"/>
              </a:ext>
            </a:extLst>
          </p:cNvPr>
          <p:cNvSpPr>
            <a:spLocks noGrp="1"/>
          </p:cNvSpPr>
          <p:nvPr>
            <p:ph type="ftr" sz="quarter" idx="3"/>
          </p:nvPr>
        </p:nvSpPr>
        <p:spPr>
          <a:xfrm>
            <a:off x="812800" y="6248400"/>
            <a:ext cx="7227888"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ea typeface="+mn-ea"/>
                <a:cs typeface="+mn-cs"/>
              </a:defRPr>
            </a:lvl1pPr>
          </a:lstStyle>
          <a:p>
            <a:pPr>
              <a:defRPr/>
            </a:pPr>
            <a:endParaRPr lang="nl-BE"/>
          </a:p>
        </p:txBody>
      </p:sp>
      <p:sp>
        <p:nvSpPr>
          <p:cNvPr id="7" name="Rechthoek 6">
            <a:extLst>
              <a:ext uri="{FF2B5EF4-FFF2-40B4-BE49-F238E27FC236}">
                <a16:creationId xmlns:a16="http://schemas.microsoft.com/office/drawing/2014/main" id="{77B8E413-B5C5-43B0-A5A8-2FC32B1665BA}"/>
              </a:ext>
            </a:extLst>
          </p:cNvPr>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hthoek 7">
            <a:extLst>
              <a:ext uri="{FF2B5EF4-FFF2-40B4-BE49-F238E27FC236}">
                <a16:creationId xmlns:a16="http://schemas.microsoft.com/office/drawing/2014/main" id="{C04B9C4C-FDAB-4AB6-8636-F6F7CE07FA4D}"/>
              </a:ext>
            </a:extLst>
          </p:cNvPr>
          <p:cNvSpPr/>
          <p:nvPr/>
        </p:nvSpPr>
        <p:spPr>
          <a:xfrm>
            <a:off x="0" y="708025"/>
            <a:ext cx="711200" cy="130175"/>
          </a:xfrm>
          <a:prstGeom prst="rect">
            <a:avLst/>
          </a:prstGeom>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hthoek 8">
            <a:extLst>
              <a:ext uri="{FF2B5EF4-FFF2-40B4-BE49-F238E27FC236}">
                <a16:creationId xmlns:a16="http://schemas.microsoft.com/office/drawing/2014/main" id="{BA9F2475-CA8D-4C30-B841-55E93BC2C9C7}"/>
              </a:ext>
            </a:extLst>
          </p:cNvPr>
          <p:cNvSpPr/>
          <p:nvPr/>
        </p:nvSpPr>
        <p:spPr>
          <a:xfrm>
            <a:off x="787400" y="708025"/>
            <a:ext cx="11404600" cy="130175"/>
          </a:xfrm>
          <a:prstGeom prst="rect">
            <a:avLst/>
          </a:prstGeom>
          <a:solidFill>
            <a:srgbClr val="00206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3037940598"/>
      </p:ext>
    </p:extLst>
  </p:cSld>
  <p:clrMap bg1="lt1" tx1="dk1" bg2="lt2" tx2="dk2" accent1="accent1" accent2="accent2" accent3="accent3" accent4="accent4" accent5="accent5" accent6="accent6" hlink="hlink" folHlink="folHlink"/>
  <p:sldLayoutIdLst>
    <p:sldLayoutId id="2147483694" r:id="rId1"/>
    <p:sldLayoutId id="2147483695" r:id="rId2"/>
  </p:sldLayoutIdLst>
  <p:hf sldNum="0" hdr="0" ftr="0" dt="0"/>
  <p:txStyles>
    <p:titleStyle>
      <a:lvl1pPr algn="l" rtl="0" eaLnBrk="0" fontAlgn="base" hangingPunct="0">
        <a:spcBef>
          <a:spcPct val="0"/>
        </a:spcBef>
        <a:spcAft>
          <a:spcPct val="0"/>
        </a:spcAft>
        <a:defRPr sz="3600" kern="1200">
          <a:solidFill>
            <a:srgbClr val="002060"/>
          </a:solidFill>
          <a:latin typeface="Open Sans" panose="020B0606030504020204"/>
          <a:ea typeface="MS PGothic" panose="020B0600070205080204" pitchFamily="34" charset="-128"/>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algn="l" rtl="0"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algn="l" rtl="0"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algn="l" rtl="0"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S PGothic" panose="020B0600070205080204" pitchFamily="34" charset="-128"/>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S PGothic" panose="020B0600070205080204" pitchFamily="34"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S PGothic" panose="020B0600070205080204" pitchFamily="34" charset="-128"/>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europe@promantusinc.com" TargetMode="External"/><Relationship Id="rId2" Type="http://schemas.openxmlformats.org/officeDocument/2006/relationships/hyperlink" Target="mailto:info@promantusinc.com"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www.promantusinc.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14">
            <a:extLst>
              <a:ext uri="{FF2B5EF4-FFF2-40B4-BE49-F238E27FC236}">
                <a16:creationId xmlns:a16="http://schemas.microsoft.com/office/drawing/2014/main" id="{690C2F7C-367F-438A-B608-9EC803EC5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172" y="0"/>
            <a:ext cx="2458828"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A5E71CFD-22D4-449B-9B9C-66DB6D448A2C}"/>
              </a:ext>
            </a:extLst>
          </p:cNvPr>
          <p:cNvSpPr txBox="1"/>
          <p:nvPr/>
        </p:nvSpPr>
        <p:spPr>
          <a:xfrm>
            <a:off x="-9526" y="1880937"/>
            <a:ext cx="2171699" cy="3046988"/>
          </a:xfrm>
          <a:prstGeom prst="rect">
            <a:avLst/>
          </a:prstGeom>
          <a:noFill/>
        </p:spPr>
        <p:txBody>
          <a:bodyPr wrap="square" rtlCol="0">
            <a:spAutoFit/>
          </a:bodyPr>
          <a:lstStyle/>
          <a:p>
            <a:pPr algn="ctr"/>
            <a:endParaRPr lang="en-IN" sz="2400" b="1" dirty="0">
              <a:latin typeface="Open Sans" panose="020B0606030504020204"/>
            </a:endParaRPr>
          </a:p>
          <a:p>
            <a:pPr algn="ctr"/>
            <a:r>
              <a:rPr lang="en-IN" sz="2400" b="1" dirty="0">
                <a:latin typeface="Open Sans" panose="020B0606030504020204"/>
              </a:rPr>
              <a:t>S/4HANA Technical Proposal</a:t>
            </a:r>
          </a:p>
          <a:p>
            <a:pPr algn="ctr"/>
            <a:endParaRPr lang="en-IN" sz="2400" dirty="0">
              <a:latin typeface="Open Sans" panose="020B0606030504020204"/>
            </a:endParaRPr>
          </a:p>
          <a:p>
            <a:pPr algn="ctr"/>
            <a:r>
              <a:rPr lang="en-IN" sz="2400" dirty="0">
                <a:latin typeface="Open Sans" panose="020B0606030504020204"/>
              </a:rPr>
              <a:t>presented to</a:t>
            </a:r>
          </a:p>
          <a:p>
            <a:pPr algn="ctr"/>
            <a:endParaRPr lang="en-IN" sz="2400" dirty="0">
              <a:latin typeface="Open Sans" panose="020B0606030504020204"/>
            </a:endParaRPr>
          </a:p>
          <a:p>
            <a:pPr algn="ctr"/>
            <a:r>
              <a:rPr lang="en-IN" sz="2400" dirty="0" err="1">
                <a:latin typeface="Open Sans" panose="020B0606030504020204"/>
              </a:rPr>
              <a:t>xxxx</a:t>
            </a:r>
            <a:r>
              <a:rPr lang="en-IN" sz="2400" dirty="0">
                <a:latin typeface="Open Sans" panose="020B0606030504020204"/>
              </a:rPr>
              <a:t> </a:t>
            </a:r>
          </a:p>
        </p:txBody>
      </p:sp>
      <p:sp>
        <p:nvSpPr>
          <p:cNvPr id="10" name="Subtitle 3">
            <a:extLst>
              <a:ext uri="{FF2B5EF4-FFF2-40B4-BE49-F238E27FC236}">
                <a16:creationId xmlns:a16="http://schemas.microsoft.com/office/drawing/2014/main" id="{3B6AF1C2-E68B-49FF-A126-1ACCB18723E9}"/>
              </a:ext>
            </a:extLst>
          </p:cNvPr>
          <p:cNvSpPr>
            <a:spLocks noGrp="1"/>
          </p:cNvSpPr>
          <p:nvPr>
            <p:ph type="subTitle" idx="1"/>
          </p:nvPr>
        </p:nvSpPr>
        <p:spPr>
          <a:xfrm>
            <a:off x="2181225" y="6046861"/>
            <a:ext cx="10020301" cy="704776"/>
          </a:xfrm>
          <a:solidFill>
            <a:srgbClr val="002060"/>
          </a:solidFill>
        </p:spPr>
        <p:txBody>
          <a:bodyPr anchor="ctr" anchorCtr="0">
            <a:normAutofit/>
          </a:bodyPr>
          <a:lstStyle/>
          <a:p>
            <a:pPr marL="0" indent="0" algn="ctr">
              <a:buNone/>
            </a:pPr>
            <a:r>
              <a:rPr lang="en-US" sz="2400" b="1" dirty="0" err="1">
                <a:solidFill>
                  <a:schemeClr val="bg1"/>
                </a:solidFill>
                <a:latin typeface="Open Sans" panose="020B0606030504020204"/>
              </a:rPr>
              <a:t>ProAcc</a:t>
            </a:r>
            <a:r>
              <a:rPr lang="en-US" sz="2400" b="1" dirty="0">
                <a:solidFill>
                  <a:schemeClr val="bg1"/>
                </a:solidFill>
                <a:latin typeface="Open Sans" panose="020B0606030504020204"/>
              </a:rPr>
              <a:t> - Digital Transformation Solution for S/4HANA Migration</a:t>
            </a:r>
            <a:endParaRPr lang="en-IN" sz="2400" b="1" dirty="0">
              <a:solidFill>
                <a:schemeClr val="bg1"/>
              </a:solidFill>
              <a:latin typeface="Open Sans" panose="020B0606030504020204"/>
            </a:endParaRPr>
          </a:p>
        </p:txBody>
      </p:sp>
      <p:pic>
        <p:nvPicPr>
          <p:cNvPr id="11" name="Picture 10" descr="Promantus Inc">
            <a:extLst>
              <a:ext uri="{FF2B5EF4-FFF2-40B4-BE49-F238E27FC236}">
                <a16:creationId xmlns:a16="http://schemas.microsoft.com/office/drawing/2014/main" id="{3DED659A-7B8F-4EBC-B34A-BDA391C53F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575" y="141408"/>
            <a:ext cx="1920240" cy="480060"/>
          </a:xfrm>
          <a:prstGeom prst="rect">
            <a:avLst/>
          </a:prstGeom>
          <a:noFill/>
          <a:ln>
            <a:noFill/>
          </a:ln>
        </p:spPr>
      </p:pic>
      <p:pic>
        <p:nvPicPr>
          <p:cNvPr id="20" name="Picture 19">
            <a:extLst>
              <a:ext uri="{FF2B5EF4-FFF2-40B4-BE49-F238E27FC236}">
                <a16:creationId xmlns:a16="http://schemas.microsoft.com/office/drawing/2014/main" id="{9F76465A-B6E9-4894-A7EA-5DDF9AE5F911}"/>
              </a:ext>
            </a:extLst>
          </p:cNvPr>
          <p:cNvPicPr>
            <a:picLocks noChangeAspect="1"/>
          </p:cNvPicPr>
          <p:nvPr/>
        </p:nvPicPr>
        <p:blipFill>
          <a:blip r:embed="rId4"/>
          <a:stretch>
            <a:fillRect/>
          </a:stretch>
        </p:blipFill>
        <p:spPr>
          <a:xfrm>
            <a:off x="2181225" y="2702"/>
            <a:ext cx="10020301" cy="60456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E0DB7D79-4F0F-4D1F-A5C8-BD57F4A02962}"/>
              </a:ext>
            </a:extLst>
          </p:cNvPr>
          <p:cNvSpPr/>
          <p:nvPr/>
        </p:nvSpPr>
        <p:spPr>
          <a:xfrm>
            <a:off x="669925" y="1317770"/>
            <a:ext cx="9838641" cy="5012691"/>
          </a:xfrm>
          <a:prstGeom prst="roundRect">
            <a:avLst>
              <a:gd name="adj" fmla="val 7431"/>
            </a:avLst>
          </a:prstGeom>
          <a:solidFill>
            <a:schemeClr val="bg1"/>
          </a:solidFill>
          <a:ln>
            <a:noFill/>
          </a:ln>
          <a:effectLst>
            <a:outerShdw blurRad="457200" dist="266700" dir="10740000" sx="97000" sy="97000" algn="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Copy of ECC PRD instance to Sandbox</a:t>
            </a:r>
          </a:p>
        </p:txBody>
      </p:sp>
      <p:sp>
        <p:nvSpPr>
          <p:cNvPr id="10" name="Rectangle 9">
            <a:extLst>
              <a:ext uri="{FF2B5EF4-FFF2-40B4-BE49-F238E27FC236}">
                <a16:creationId xmlns:a16="http://schemas.microsoft.com/office/drawing/2014/main" id="{7A107536-4BC2-45DE-A0E6-297580D7BB99}"/>
              </a:ext>
            </a:extLst>
          </p:cNvPr>
          <p:cNvSpPr/>
          <p:nvPr/>
        </p:nvSpPr>
        <p:spPr>
          <a:xfrm>
            <a:off x="835741" y="1317771"/>
            <a:ext cx="9546216" cy="6771084"/>
          </a:xfrm>
          <a:prstGeom prst="rect">
            <a:avLst/>
          </a:prstGeom>
          <a:ln>
            <a:solidFill>
              <a:schemeClr val="bg1"/>
            </a:solidFill>
          </a:ln>
        </p:spPr>
        <p:txBody>
          <a:bodyPr wrap="square">
            <a:spAutoFit/>
          </a:bodyPr>
          <a:lstStyle/>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sym typeface="Arial"/>
              </a:rPr>
              <a:t>Solman 7.2 new implementation &amp; Installation of Evaluation System</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Copy of ECC PRD instance to Sandbox</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Performing mandatory system checks for system conversion</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Performing pre-conversion checks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Analysis of the list of custom objects impacted by the conversion</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System conversion of the Sandbox ECC system into S/4 1909</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Post conversion and data migration and validation for FI and Logistics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Code changes required for adoption of custom object</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Develop the Reporting strategy for existing XX reports/dashboards using Embedded Analytics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Activation of up to 50 Fiori applications from list of SAP</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Train the Trainer approach is followed with 4 sessions each from Basis, Finance , Logistics and supporting Modules , a detailed training plan will be circulated before the training starts. </a:t>
            </a:r>
          </a:p>
          <a:p>
            <a:pPr marL="285750" indent="-285750">
              <a:buFont typeface="Wingdings" panose="05000000000000000000" pitchFamily="2" charset="2"/>
              <a:buChar char="§"/>
              <a:defRPr/>
            </a:pPr>
            <a:r>
              <a:rPr lang="en-US" sz="1400" b="1" dirty="0">
                <a:solidFill>
                  <a:schemeClr val="tx1">
                    <a:lumMod val="65000"/>
                    <a:lumOff val="35000"/>
                  </a:schemeClr>
                </a:solidFill>
                <a:latin typeface="Open Sans" panose="020B0606030504020204"/>
                <a:cs typeface="Segoe UI" panose="020B0502040204020203" pitchFamily="34" charset="0"/>
              </a:rPr>
              <a:t>Phase -2 </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Performing Pre-conversion checks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Code changes required for adoption of custom objects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System conversion of DEV, QA and Prod from ECC to S/4</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Operate system and database upgrade to meet the prerequisite for conversion.</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Setting up Production support landscape and change freeze</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Post conversion and data migration for FI and Logistics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Implement Embedded Analytics to replace existing reports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Data Validation from ECC to HANA</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Testing the process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Testing the new HANA Functionalities.</a:t>
            </a:r>
          </a:p>
          <a:p>
            <a:pPr>
              <a:defRPr/>
            </a:pPr>
            <a:r>
              <a:rPr lang="en-US" sz="1400" dirty="0">
                <a:solidFill>
                  <a:schemeClr val="tx1">
                    <a:lumMod val="65000"/>
                    <a:lumOff val="35000"/>
                  </a:schemeClr>
                </a:solidFill>
                <a:latin typeface="Open Sans" panose="020B0606030504020204"/>
                <a:cs typeface="Segoe UI" panose="020B0502040204020203" pitchFamily="34" charset="0"/>
              </a:rPr>
              <a:t> </a:t>
            </a: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a:defRPr/>
            </a:pPr>
            <a:endParaRPr lang="en-US" sz="1400" dirty="0">
              <a:solidFill>
                <a:schemeClr val="tx1">
                  <a:lumMod val="65000"/>
                  <a:lumOff val="35000"/>
                </a:schemeClr>
              </a:solidFill>
              <a:latin typeface="Open Sans" panose="020B0606030504020204"/>
              <a:cs typeface="Segoe UI" panose="020B0502040204020203" pitchFamily="34" charset="0"/>
            </a:endParaRPr>
          </a:p>
        </p:txBody>
      </p:sp>
      <p:sp>
        <p:nvSpPr>
          <p:cNvPr id="11" name="Title 1">
            <a:extLst>
              <a:ext uri="{FF2B5EF4-FFF2-40B4-BE49-F238E27FC236}">
                <a16:creationId xmlns:a16="http://schemas.microsoft.com/office/drawing/2014/main" id="{855C545E-5AAA-4EFC-B31F-F110E86B98C0}"/>
              </a:ext>
            </a:extLst>
          </p:cNvPr>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dirty="0">
                <a:solidFill>
                  <a:srgbClr val="002060"/>
                </a:solidFill>
              </a:rPr>
              <a:t>Scope of Work</a:t>
            </a:r>
          </a:p>
        </p:txBody>
      </p:sp>
    </p:spTree>
    <p:extLst>
      <p:ext uri="{BB962C8B-B14F-4D97-AF65-F5344CB8AC3E}">
        <p14:creationId xmlns:p14="http://schemas.microsoft.com/office/powerpoint/2010/main" val="1281283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E0DB7D79-4F0F-4D1F-A5C8-BD57F4A02962}"/>
              </a:ext>
            </a:extLst>
          </p:cNvPr>
          <p:cNvSpPr/>
          <p:nvPr/>
        </p:nvSpPr>
        <p:spPr>
          <a:xfrm>
            <a:off x="294845" y="1261500"/>
            <a:ext cx="9890164" cy="4675066"/>
          </a:xfrm>
          <a:prstGeom prst="roundRect">
            <a:avLst>
              <a:gd name="adj" fmla="val 7431"/>
            </a:avLst>
          </a:prstGeom>
          <a:solidFill>
            <a:schemeClr val="bg1"/>
          </a:solidFill>
          <a:ln>
            <a:noFill/>
          </a:ln>
          <a:effectLst>
            <a:outerShdw blurRad="457200" dist="266700" dir="10740000" sx="97000" sy="97000" algn="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Copy of ECC PRD instance to Sandbox</a:t>
            </a:r>
          </a:p>
        </p:txBody>
      </p:sp>
      <p:sp>
        <p:nvSpPr>
          <p:cNvPr id="10" name="Rectangle 9">
            <a:extLst>
              <a:ext uri="{FF2B5EF4-FFF2-40B4-BE49-F238E27FC236}">
                <a16:creationId xmlns:a16="http://schemas.microsoft.com/office/drawing/2014/main" id="{7A107536-4BC2-45DE-A0E6-297580D7BB99}"/>
              </a:ext>
            </a:extLst>
          </p:cNvPr>
          <p:cNvSpPr/>
          <p:nvPr/>
        </p:nvSpPr>
        <p:spPr>
          <a:xfrm>
            <a:off x="835740" y="1261500"/>
            <a:ext cx="10826377" cy="5262979"/>
          </a:xfrm>
          <a:prstGeom prst="rect">
            <a:avLst/>
          </a:prstGeom>
          <a:ln>
            <a:solidFill>
              <a:schemeClr val="bg1"/>
            </a:solidFill>
          </a:ln>
        </p:spPr>
        <p:txBody>
          <a:bodyPr wrap="square">
            <a:spAutoFit/>
          </a:bodyPr>
          <a:lstStyle/>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sym typeface="Arial"/>
              </a:rPr>
              <a:t>XXXX would provide a recent copy of the Production Data for being copied to the Sandbox instance. Hardware for the Sandbox conversion will be comparable to the PRD hardware.</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Necessary documentation regarding any specific business process / configuration in the existing SAP system would be provided to the Project team upon request</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All necessary Software / Database and Hardware licenses as may be required for performing the conversion shall be procured by XXXX.</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System access required to all SAP applications shall be arranged by XXXX where such access is required for testing the Integration between applications post the conversion process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We assume that the onsite project team will work from XXXX premises where project infrastructure in form of system hardware, LAN,  internet connectivity, communication facilities, meeting rooms etc. will be provided by XXXX to the project teams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Timely availability of process owners and stake holders will be ensured by XXXX.</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Solman 7.2 will be implemented with only basic configurations to be used to monitor S//4 landscape</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Code Freeze , Once the Conversion Phase Kicks Off.</a:t>
            </a:r>
          </a:p>
          <a:p>
            <a:pPr marL="285750" indent="-285750">
              <a:buFont typeface="Wingdings" panose="05000000000000000000" pitchFamily="2" charset="2"/>
              <a:buChar char="§"/>
              <a:defRPr/>
            </a:pPr>
            <a:r>
              <a:rPr lang="en-US" sz="1400" b="1" dirty="0">
                <a:solidFill>
                  <a:schemeClr val="tx1">
                    <a:lumMod val="65000"/>
                    <a:lumOff val="35000"/>
                  </a:schemeClr>
                </a:solidFill>
                <a:latin typeface="Open Sans" panose="020B0606030504020204"/>
                <a:cs typeface="Segoe UI" panose="020B0502040204020203" pitchFamily="34" charset="0"/>
              </a:rPr>
              <a:t>Exclusion:-</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Any task or activity relating to configuration in ECC system, that is not required for S/4 Hana Conversion</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Any task or activity to be carried out on any non-SAP systems for the purpose of testing integration</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Testing or modification of any data interfaces to SAP ECC or S/4 HANA, except for such testing as may be required to verify the correctness of the system conversion process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Any additional developments other than the existing custom objects identified for adjustment during the Conversion</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Procurement of licenses</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Integration with any other third-party system other than required for scope of work</a:t>
            </a:r>
          </a:p>
          <a:p>
            <a:pPr marL="285750" indent="-285750">
              <a:buFont typeface="Wingdings" panose="05000000000000000000" pitchFamily="2" charset="2"/>
              <a:buChar char="§"/>
              <a:defRPr/>
            </a:pPr>
            <a:r>
              <a:rPr lang="en-US" sz="1400" dirty="0">
                <a:solidFill>
                  <a:schemeClr val="tx1">
                    <a:lumMod val="65000"/>
                    <a:lumOff val="35000"/>
                  </a:schemeClr>
                </a:solidFill>
                <a:latin typeface="Open Sans" panose="020B0606030504020204"/>
                <a:cs typeface="Segoe UI" panose="020B0502040204020203" pitchFamily="34" charset="0"/>
              </a:rPr>
              <a:t>Any other things not explicitly mentioned in the scope are out of scope</a:t>
            </a: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a:defRPr/>
            </a:pPr>
            <a:endParaRPr lang="en-US" sz="1400" dirty="0">
              <a:solidFill>
                <a:schemeClr val="tx1">
                  <a:lumMod val="65000"/>
                  <a:lumOff val="35000"/>
                </a:schemeClr>
              </a:solidFill>
              <a:latin typeface="Open Sans" panose="020B0606030504020204"/>
              <a:cs typeface="Segoe UI" panose="020B0502040204020203" pitchFamily="34" charset="0"/>
            </a:endParaRPr>
          </a:p>
        </p:txBody>
      </p:sp>
      <p:sp>
        <p:nvSpPr>
          <p:cNvPr id="11" name="Title 1">
            <a:extLst>
              <a:ext uri="{FF2B5EF4-FFF2-40B4-BE49-F238E27FC236}">
                <a16:creationId xmlns:a16="http://schemas.microsoft.com/office/drawing/2014/main" id="{855C545E-5AAA-4EFC-B31F-F110E86B98C0}"/>
              </a:ext>
            </a:extLst>
          </p:cNvPr>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dirty="0"/>
              <a:t>Project Assumption and Scope Exclusion</a:t>
            </a:r>
            <a:endParaRPr lang="en-IN" dirty="0">
              <a:solidFill>
                <a:srgbClr val="002060"/>
              </a:solidFill>
            </a:endParaRPr>
          </a:p>
        </p:txBody>
      </p:sp>
    </p:spTree>
    <p:extLst>
      <p:ext uri="{BB962C8B-B14F-4D97-AF65-F5344CB8AC3E}">
        <p14:creationId xmlns:p14="http://schemas.microsoft.com/office/powerpoint/2010/main" val="228239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EAD0-56DD-44E7-A0C1-D4F287BC5E60}"/>
              </a:ext>
            </a:extLst>
          </p:cNvPr>
          <p:cNvSpPr>
            <a:spLocks noGrp="1"/>
          </p:cNvSpPr>
          <p:nvPr>
            <p:ph type="title"/>
          </p:nvPr>
        </p:nvSpPr>
        <p:spPr/>
        <p:txBody>
          <a:bodyPr/>
          <a:lstStyle/>
          <a:p>
            <a:r>
              <a:rPr lang="en-IN" dirty="0"/>
              <a:t>S/4HANA Conversion Roadmap</a:t>
            </a:r>
          </a:p>
        </p:txBody>
      </p:sp>
    </p:spTree>
    <p:extLst>
      <p:ext uri="{BB962C8B-B14F-4D97-AF65-F5344CB8AC3E}">
        <p14:creationId xmlns:p14="http://schemas.microsoft.com/office/powerpoint/2010/main" val="1854331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EAD0-56DD-44E7-A0C1-D4F287BC5E60}"/>
              </a:ext>
            </a:extLst>
          </p:cNvPr>
          <p:cNvSpPr>
            <a:spLocks noGrp="1"/>
          </p:cNvSpPr>
          <p:nvPr>
            <p:ph type="title"/>
          </p:nvPr>
        </p:nvSpPr>
        <p:spPr/>
        <p:txBody>
          <a:bodyPr/>
          <a:lstStyle/>
          <a:p>
            <a:r>
              <a:rPr lang="en-IN" dirty="0"/>
              <a:t>S/4HANA Conversion Approach</a:t>
            </a:r>
          </a:p>
        </p:txBody>
      </p:sp>
    </p:spTree>
    <p:extLst>
      <p:ext uri="{BB962C8B-B14F-4D97-AF65-F5344CB8AC3E}">
        <p14:creationId xmlns:p14="http://schemas.microsoft.com/office/powerpoint/2010/main" val="148413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CB978602-5390-4044-B036-397EF1D91375}"/>
              </a:ext>
            </a:extLst>
          </p:cNvPr>
          <p:cNvSpPr/>
          <p:nvPr/>
        </p:nvSpPr>
        <p:spPr>
          <a:xfrm>
            <a:off x="760821" y="966997"/>
            <a:ext cx="6287679" cy="5399754"/>
          </a:xfrm>
          <a:prstGeom prst="roundRect">
            <a:avLst>
              <a:gd name="adj" fmla="val 7431"/>
            </a:avLst>
          </a:prstGeom>
          <a:solidFill>
            <a:schemeClr val="bg1"/>
          </a:solidFill>
          <a:ln>
            <a:noFill/>
          </a:ln>
          <a:effectLst>
            <a:outerShdw blurRad="457200" dist="266700" dir="10740000" sx="97000" sy="97000" algn="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03D1FE8-3218-4B3C-8F2C-CEE3EA048C92}"/>
              </a:ext>
            </a:extLst>
          </p:cNvPr>
          <p:cNvSpPr/>
          <p:nvPr/>
        </p:nvSpPr>
        <p:spPr>
          <a:xfrm>
            <a:off x="1007338" y="1103775"/>
            <a:ext cx="5680909" cy="5262979"/>
          </a:xfrm>
          <a:prstGeom prst="rect">
            <a:avLst/>
          </a:prstGeom>
          <a:ln>
            <a:solidFill>
              <a:schemeClr val="bg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lumMod val="65000"/>
                    <a:lumOff val="35000"/>
                  </a:schemeClr>
                </a:solidFill>
                <a:latin typeface="Open Sans" panose="020B0606030504020204"/>
                <a:cs typeface="Calibri" panose="020F0502020204030204" pitchFamily="34" charset="0"/>
              </a:rPr>
              <a:t>In order to document the efficiency of ProAcc, we offer potential clients a 3-tier process:</a:t>
            </a: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65000"/>
                  <a:lumOff val="35000"/>
                </a:schemeClr>
              </a:solidFill>
              <a:latin typeface="Open Sans" panose="020B0606030504020204"/>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AutoNum type="arabicPeriod"/>
              <a:tabLst/>
              <a:defRPr/>
            </a:pPr>
            <a:r>
              <a:rPr lang="en-US" sz="1400" b="1" dirty="0">
                <a:solidFill>
                  <a:schemeClr val="tx1">
                    <a:lumMod val="65000"/>
                    <a:lumOff val="35000"/>
                  </a:schemeClr>
                </a:solidFill>
                <a:latin typeface="Open Sans" panose="020B0606030504020204"/>
                <a:cs typeface="Calibri" panose="020F0502020204030204" pitchFamily="34" charset="0"/>
              </a:rPr>
              <a:t>BASELINE ASSESSMENT (BA)</a:t>
            </a:r>
          </a:p>
          <a:p>
            <a:pPr marL="342900" marR="0" lvl="0" indent="-342900" algn="l" defTabSz="914400" rtl="0" eaLnBrk="1" fontAlgn="auto" latinLnBrk="0" hangingPunct="1">
              <a:lnSpc>
                <a:spcPct val="100000"/>
              </a:lnSpc>
              <a:spcBef>
                <a:spcPts val="0"/>
              </a:spcBef>
              <a:spcAft>
                <a:spcPts val="0"/>
              </a:spcAft>
              <a:buClrTx/>
              <a:buSzTx/>
              <a:buAutoNum type="arabicPeriod"/>
              <a:tabLst/>
              <a:defRPr/>
            </a:pPr>
            <a:endParaRPr lang="en-US" sz="1400" b="1" dirty="0">
              <a:solidFill>
                <a:schemeClr val="tx1">
                  <a:lumMod val="65000"/>
                  <a:lumOff val="35000"/>
                </a:schemeClr>
              </a:solidFill>
              <a:latin typeface="Open Sans" panose="020B0606030504020204"/>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chemeClr val="tx1">
                    <a:lumMod val="65000"/>
                    <a:lumOff val="35000"/>
                  </a:schemeClr>
                </a:solidFill>
                <a:latin typeface="Open Sans" panose="020B0606030504020204"/>
                <a:cs typeface="Calibri" panose="020F0502020204030204" pitchFamily="34" charset="0"/>
              </a:rPr>
              <a:t>Duration: 	4-5 days</a:t>
            </a:r>
          </a:p>
          <a:p>
            <a:pPr marR="0" lvl="0" algn="l" defTabSz="914400" rtl="0" eaLnBrk="1" fontAlgn="auto" latinLnBrk="0" hangingPunct="1">
              <a:lnSpc>
                <a:spcPct val="100000"/>
              </a:lnSpc>
              <a:spcBef>
                <a:spcPts val="0"/>
              </a:spcBef>
              <a:spcAft>
                <a:spcPts val="0"/>
              </a:spcAft>
              <a:buClrTx/>
              <a:buSzTx/>
              <a:tabLst/>
              <a:defRPr/>
            </a:pPr>
            <a:br>
              <a:rPr lang="en-US" sz="1400" dirty="0">
                <a:solidFill>
                  <a:schemeClr val="tx1">
                    <a:lumMod val="65000"/>
                    <a:lumOff val="35000"/>
                  </a:schemeClr>
                </a:solidFill>
                <a:latin typeface="Open Sans" panose="020B0606030504020204"/>
                <a:cs typeface="Calibri" panose="020F0502020204030204" pitchFamily="34" charset="0"/>
              </a:rPr>
            </a:br>
            <a:r>
              <a:rPr lang="en-US" sz="1400" dirty="0">
                <a:solidFill>
                  <a:schemeClr val="tx1">
                    <a:lumMod val="65000"/>
                    <a:lumOff val="35000"/>
                  </a:schemeClr>
                </a:solidFill>
                <a:latin typeface="Open Sans" panose="020B0606030504020204"/>
                <a:cs typeface="Calibri" panose="020F0502020204030204" pitchFamily="34" charset="0"/>
              </a:rPr>
              <a:t>Result:	Business case and initial roadmap for migration</a:t>
            </a:r>
          </a:p>
          <a:p>
            <a:pPr lvl="1">
              <a:defRPr/>
            </a:pPr>
            <a:r>
              <a:rPr lang="en-US" sz="1400" dirty="0">
                <a:solidFill>
                  <a:schemeClr val="tx1">
                    <a:lumMod val="65000"/>
                    <a:lumOff val="35000"/>
                  </a:schemeClr>
                </a:solidFill>
                <a:latin typeface="Open Sans" panose="020B0606030504020204"/>
                <a:cs typeface="Calibri" panose="020F0502020204030204" pitchFamily="34" charset="0"/>
              </a:rPr>
              <a:t>	Proposal for comprehensive assessment</a:t>
            </a:r>
          </a:p>
          <a:p>
            <a:pPr lvl="1">
              <a:defRPr/>
            </a:pPr>
            <a:endParaRPr lang="en-US" sz="1400" dirty="0">
              <a:solidFill>
                <a:schemeClr val="tx1">
                  <a:lumMod val="65000"/>
                  <a:lumOff val="35000"/>
                </a:schemeClr>
              </a:solidFill>
              <a:latin typeface="Open Sans" panose="020B0606030504020204"/>
              <a:cs typeface="Calibri" panose="020F0502020204030204" pitchFamily="34" charset="0"/>
            </a:endParaRPr>
          </a:p>
          <a:p>
            <a:pPr>
              <a:defRPr/>
            </a:pPr>
            <a:r>
              <a:rPr lang="en-US" sz="1400" b="1" dirty="0">
                <a:solidFill>
                  <a:schemeClr val="tx1">
                    <a:lumMod val="65000"/>
                    <a:lumOff val="35000"/>
                  </a:schemeClr>
                </a:solidFill>
                <a:latin typeface="Open Sans" panose="020B0606030504020204"/>
                <a:cs typeface="Calibri" panose="020F0502020204030204" pitchFamily="34" charset="0"/>
              </a:rPr>
              <a:t>2. COMPREHENSIVE ASSESSMENT (CA)</a:t>
            </a:r>
          </a:p>
          <a:p>
            <a:pPr lvl="1">
              <a:defRPr/>
            </a:pPr>
            <a:endParaRPr lang="en-US" sz="1400" b="1" dirty="0">
              <a:solidFill>
                <a:schemeClr val="tx1">
                  <a:lumMod val="65000"/>
                  <a:lumOff val="35000"/>
                </a:schemeClr>
              </a:solidFill>
              <a:latin typeface="Open Sans" panose="020B0606030504020204"/>
              <a:cs typeface="Calibri" panose="020F0502020204030204" pitchFamily="34" charset="0"/>
            </a:endParaRPr>
          </a:p>
          <a:p>
            <a:pPr>
              <a:defRPr/>
            </a:pPr>
            <a:r>
              <a:rPr lang="en-US" sz="1400" dirty="0">
                <a:solidFill>
                  <a:schemeClr val="tx1">
                    <a:lumMod val="65000"/>
                    <a:lumOff val="35000"/>
                  </a:schemeClr>
                </a:solidFill>
                <a:latin typeface="Open Sans" panose="020B0606030504020204"/>
                <a:cs typeface="Calibri" panose="020F0502020204030204" pitchFamily="34" charset="0"/>
              </a:rPr>
              <a:t>Duration:	4-6 weeks</a:t>
            </a:r>
          </a:p>
          <a:p>
            <a:pPr>
              <a:defRPr/>
            </a:pPr>
            <a:endParaRPr lang="en-US" sz="1400" dirty="0">
              <a:solidFill>
                <a:schemeClr val="tx1">
                  <a:lumMod val="65000"/>
                  <a:lumOff val="35000"/>
                </a:schemeClr>
              </a:solidFill>
              <a:latin typeface="Open Sans" panose="020B0606030504020204"/>
              <a:cs typeface="Calibri" panose="020F0502020204030204" pitchFamily="34" charset="0"/>
            </a:endParaRPr>
          </a:p>
          <a:p>
            <a:pPr>
              <a:defRPr/>
            </a:pPr>
            <a:r>
              <a:rPr lang="en-US" sz="1400" dirty="0">
                <a:solidFill>
                  <a:schemeClr val="tx1">
                    <a:lumMod val="65000"/>
                    <a:lumOff val="35000"/>
                  </a:schemeClr>
                </a:solidFill>
                <a:latin typeface="Open Sans" panose="020B0606030504020204"/>
                <a:cs typeface="Calibri" panose="020F0502020204030204" pitchFamily="34" charset="0"/>
              </a:rPr>
              <a:t>Result:	Detailed assessment of the current landscape (analysis)</a:t>
            </a:r>
            <a:br>
              <a:rPr lang="en-US" sz="1400" dirty="0">
                <a:solidFill>
                  <a:schemeClr val="tx1">
                    <a:lumMod val="65000"/>
                    <a:lumOff val="35000"/>
                  </a:schemeClr>
                </a:solidFill>
                <a:latin typeface="Open Sans" panose="020B0606030504020204"/>
                <a:cs typeface="Calibri" panose="020F0502020204030204" pitchFamily="34" charset="0"/>
              </a:rPr>
            </a:br>
            <a:r>
              <a:rPr lang="en-US" sz="1400" dirty="0">
                <a:solidFill>
                  <a:schemeClr val="tx1">
                    <a:lumMod val="65000"/>
                    <a:lumOff val="35000"/>
                  </a:schemeClr>
                </a:solidFill>
                <a:latin typeface="Open Sans" panose="020B0606030504020204"/>
                <a:cs typeface="Calibri" panose="020F0502020204030204" pitchFamily="34" charset="0"/>
              </a:rPr>
              <a:t>	Migration Roadmap – staggered approach</a:t>
            </a:r>
          </a:p>
          <a:p>
            <a:pPr>
              <a:defRPr/>
            </a:pPr>
            <a:r>
              <a:rPr lang="en-US" sz="1400" dirty="0">
                <a:solidFill>
                  <a:schemeClr val="tx1">
                    <a:lumMod val="65000"/>
                    <a:lumOff val="35000"/>
                  </a:schemeClr>
                </a:solidFill>
                <a:latin typeface="Open Sans" panose="020B0606030504020204"/>
                <a:cs typeface="Calibri" panose="020F0502020204030204" pitchFamily="34" charset="0"/>
              </a:rPr>
              <a:t>	Application and Hardware scoping for S/4HANA</a:t>
            </a:r>
          </a:p>
          <a:p>
            <a:pPr lvl="1">
              <a:defRPr/>
            </a:pPr>
            <a:endParaRPr lang="en-US" sz="1400" dirty="0">
              <a:solidFill>
                <a:schemeClr val="tx1">
                  <a:lumMod val="65000"/>
                  <a:lumOff val="35000"/>
                </a:schemeClr>
              </a:solidFill>
              <a:latin typeface="Open Sans" panose="020B0606030504020204"/>
              <a:cs typeface="Calibri" panose="020F0502020204030204" pitchFamily="34" charset="0"/>
            </a:endParaRPr>
          </a:p>
          <a:p>
            <a:pPr>
              <a:defRPr/>
            </a:pPr>
            <a:r>
              <a:rPr lang="en-US" sz="1400" b="1" dirty="0">
                <a:solidFill>
                  <a:schemeClr val="tx1">
                    <a:lumMod val="65000"/>
                    <a:lumOff val="35000"/>
                  </a:schemeClr>
                </a:solidFill>
                <a:latin typeface="Open Sans" panose="020B0606030504020204"/>
                <a:cs typeface="Calibri" panose="020F0502020204030204" pitchFamily="34" charset="0"/>
              </a:rPr>
              <a:t>3. TRANSFORMATION/MIGRATION PROJECT</a:t>
            </a:r>
          </a:p>
          <a:p>
            <a:pPr>
              <a:defRPr/>
            </a:pPr>
            <a:endParaRPr lang="en-US" sz="1400" b="1" dirty="0">
              <a:solidFill>
                <a:schemeClr val="tx1">
                  <a:lumMod val="65000"/>
                  <a:lumOff val="35000"/>
                </a:schemeClr>
              </a:solidFill>
              <a:latin typeface="Open Sans" panose="020B0606030504020204"/>
              <a:cs typeface="Calibri" panose="020F0502020204030204" pitchFamily="34" charset="0"/>
            </a:endParaRPr>
          </a:p>
          <a:p>
            <a:pPr>
              <a:defRPr/>
            </a:pPr>
            <a:r>
              <a:rPr lang="en-US" sz="1400" dirty="0">
                <a:solidFill>
                  <a:schemeClr val="tx1">
                    <a:lumMod val="65000"/>
                    <a:lumOff val="35000"/>
                  </a:schemeClr>
                </a:solidFill>
                <a:latin typeface="Open Sans" panose="020B0606030504020204"/>
                <a:cs typeface="Calibri" panose="020F0502020204030204" pitchFamily="34" charset="0"/>
              </a:rPr>
              <a:t>Duration:	3-6 Months</a:t>
            </a:r>
          </a:p>
          <a:p>
            <a:pPr>
              <a:defRPr/>
            </a:pPr>
            <a:endParaRPr lang="en-US" sz="1400" dirty="0">
              <a:solidFill>
                <a:schemeClr val="tx1">
                  <a:lumMod val="65000"/>
                  <a:lumOff val="35000"/>
                </a:schemeClr>
              </a:solidFill>
              <a:latin typeface="Open Sans" panose="020B0606030504020204"/>
              <a:cs typeface="Calibri" panose="020F0502020204030204" pitchFamily="34" charset="0"/>
            </a:endParaRPr>
          </a:p>
          <a:p>
            <a:pPr marL="360363" indent="-360363">
              <a:defRPr/>
            </a:pPr>
            <a:r>
              <a:rPr lang="en-US" sz="1400" dirty="0">
                <a:solidFill>
                  <a:schemeClr val="tx1">
                    <a:lumMod val="65000"/>
                    <a:lumOff val="35000"/>
                  </a:schemeClr>
                </a:solidFill>
                <a:latin typeface="Open Sans" panose="020B0606030504020204"/>
                <a:cs typeface="Calibri" panose="020F0502020204030204" pitchFamily="34" charset="0"/>
              </a:rPr>
              <a:t>Result:	Migration of SAP ECC/ERP to S4HANA as per the agreed 	scope</a:t>
            </a:r>
          </a:p>
        </p:txBody>
      </p:sp>
      <p:sp>
        <p:nvSpPr>
          <p:cNvPr id="8" name="Text Box 1">
            <a:extLst>
              <a:ext uri="{FF2B5EF4-FFF2-40B4-BE49-F238E27FC236}">
                <a16:creationId xmlns:a16="http://schemas.microsoft.com/office/drawing/2014/main" id="{AD68067A-461E-40CD-915E-DD7B78BBF3C5}"/>
              </a:ext>
            </a:extLst>
          </p:cNvPr>
          <p:cNvSpPr txBox="1">
            <a:spLocks noChangeArrowheads="1"/>
          </p:cNvSpPr>
          <p:nvPr/>
        </p:nvSpPr>
        <p:spPr bwMode="auto">
          <a:xfrm>
            <a:off x="685155" y="131218"/>
            <a:ext cx="89354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eaLnBrk="0" fontAlgn="base"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0"/>
              <a:t>Proposed Proof of Concept (PoC)</a:t>
            </a:r>
            <a:endParaRPr lang="en-US" altLang="en-US" dirty="0"/>
          </a:p>
        </p:txBody>
      </p:sp>
      <p:grpSp>
        <p:nvGrpSpPr>
          <p:cNvPr id="6" name="Group 5">
            <a:extLst>
              <a:ext uri="{FF2B5EF4-FFF2-40B4-BE49-F238E27FC236}">
                <a16:creationId xmlns:a16="http://schemas.microsoft.com/office/drawing/2014/main" id="{C198C8AD-8B1E-47EA-9063-9E615DD591CC}"/>
              </a:ext>
            </a:extLst>
          </p:cNvPr>
          <p:cNvGrpSpPr/>
          <p:nvPr/>
        </p:nvGrpSpPr>
        <p:grpSpPr>
          <a:xfrm>
            <a:off x="7297499" y="2360286"/>
            <a:ext cx="3818976" cy="1713533"/>
            <a:chOff x="7695819" y="1327355"/>
            <a:chExt cx="3818976" cy="1713533"/>
          </a:xfrm>
        </p:grpSpPr>
        <p:sp>
          <p:nvSpPr>
            <p:cNvPr id="28" name="Rectangle 27">
              <a:extLst>
                <a:ext uri="{FF2B5EF4-FFF2-40B4-BE49-F238E27FC236}">
                  <a16:creationId xmlns:a16="http://schemas.microsoft.com/office/drawing/2014/main" id="{E3109EFA-0C69-4527-9A10-EE2CB664CD08}"/>
                </a:ext>
              </a:extLst>
            </p:cNvPr>
            <p:cNvSpPr/>
            <p:nvPr/>
          </p:nvSpPr>
          <p:spPr>
            <a:xfrm>
              <a:off x="8048524" y="1518858"/>
              <a:ext cx="3380904" cy="120469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Open Sans" panose="020B0606030504020204"/>
              </a:endParaRPr>
            </a:p>
          </p:txBody>
        </p:sp>
        <p:cxnSp>
          <p:nvCxnSpPr>
            <p:cNvPr id="29" name="Straight Arrow Connector 28">
              <a:extLst>
                <a:ext uri="{FF2B5EF4-FFF2-40B4-BE49-F238E27FC236}">
                  <a16:creationId xmlns:a16="http://schemas.microsoft.com/office/drawing/2014/main" id="{50EEBB9A-A5C4-4B8E-AA06-CC6F60858DF5}"/>
                </a:ext>
              </a:extLst>
            </p:cNvPr>
            <p:cNvCxnSpPr>
              <a:cxnSpLocks/>
            </p:cNvCxnSpPr>
            <p:nvPr/>
          </p:nvCxnSpPr>
          <p:spPr>
            <a:xfrm flipV="1">
              <a:off x="8048524" y="1327355"/>
              <a:ext cx="0" cy="1381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3CBD3B-683B-43D3-8CC6-3F123C6CE27E}"/>
                </a:ext>
              </a:extLst>
            </p:cNvPr>
            <p:cNvCxnSpPr>
              <a:cxnSpLocks/>
            </p:cNvCxnSpPr>
            <p:nvPr/>
          </p:nvCxnSpPr>
          <p:spPr>
            <a:xfrm>
              <a:off x="8048524" y="2723554"/>
              <a:ext cx="34662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ED3FF9-94F8-4A4C-B791-1F8B30C9972D}"/>
                </a:ext>
              </a:extLst>
            </p:cNvPr>
            <p:cNvSpPr txBox="1"/>
            <p:nvPr/>
          </p:nvSpPr>
          <p:spPr>
            <a:xfrm rot="16200000">
              <a:off x="7198278" y="1874114"/>
              <a:ext cx="1333635" cy="338554"/>
            </a:xfrm>
            <a:prstGeom prst="rect">
              <a:avLst/>
            </a:prstGeom>
            <a:noFill/>
          </p:spPr>
          <p:txBody>
            <a:bodyPr wrap="none" rtlCol="0">
              <a:spAutoFit/>
            </a:bodyPr>
            <a:lstStyle/>
            <a:p>
              <a:r>
                <a:rPr lang="da-DK" sz="1600" b="1" dirty="0">
                  <a:solidFill>
                    <a:schemeClr val="tx1">
                      <a:lumMod val="65000"/>
                      <a:lumOff val="35000"/>
                    </a:schemeClr>
                  </a:solidFill>
                  <a:latin typeface="Open Sans" panose="020B0606030504020204"/>
                  <a:cs typeface="Calibri" panose="020F0502020204030204" pitchFamily="34" charset="0"/>
                </a:rPr>
                <a:t>RESOURCES</a:t>
              </a:r>
              <a:endParaRPr lang="en-US" sz="1600" b="1" dirty="0">
                <a:solidFill>
                  <a:schemeClr val="tx1">
                    <a:lumMod val="65000"/>
                    <a:lumOff val="35000"/>
                  </a:schemeClr>
                </a:solidFill>
                <a:latin typeface="Open Sans" panose="020B0606030504020204"/>
                <a:cs typeface="Calibri" panose="020F0502020204030204" pitchFamily="34" charset="0"/>
              </a:endParaRPr>
            </a:p>
          </p:txBody>
        </p:sp>
        <p:sp>
          <p:nvSpPr>
            <p:cNvPr id="33" name="TextBox 32">
              <a:extLst>
                <a:ext uri="{FF2B5EF4-FFF2-40B4-BE49-F238E27FC236}">
                  <a16:creationId xmlns:a16="http://schemas.microsoft.com/office/drawing/2014/main" id="{8680ADFF-9ED0-4695-AFF9-8B806EF40269}"/>
                </a:ext>
              </a:extLst>
            </p:cNvPr>
            <p:cNvSpPr txBox="1"/>
            <p:nvPr/>
          </p:nvSpPr>
          <p:spPr>
            <a:xfrm>
              <a:off x="10836579" y="2702334"/>
              <a:ext cx="676788" cy="338554"/>
            </a:xfrm>
            <a:prstGeom prst="rect">
              <a:avLst/>
            </a:prstGeom>
            <a:noFill/>
          </p:spPr>
          <p:txBody>
            <a:bodyPr wrap="none" rtlCol="0">
              <a:spAutoFit/>
            </a:bodyPr>
            <a:lstStyle/>
            <a:p>
              <a:pPr algn="r"/>
              <a:r>
                <a:rPr lang="da-DK" sz="1600" b="1" dirty="0">
                  <a:solidFill>
                    <a:schemeClr val="tx1">
                      <a:lumMod val="65000"/>
                      <a:lumOff val="35000"/>
                    </a:schemeClr>
                  </a:solidFill>
                  <a:latin typeface="Open Sans" panose="020B0606030504020204"/>
                  <a:cs typeface="Calibri" panose="020F0502020204030204" pitchFamily="34" charset="0"/>
                </a:rPr>
                <a:t>TIME</a:t>
              </a:r>
              <a:endParaRPr lang="en-US" sz="1600" b="1" dirty="0">
                <a:solidFill>
                  <a:schemeClr val="tx1">
                    <a:lumMod val="65000"/>
                    <a:lumOff val="35000"/>
                  </a:schemeClr>
                </a:solidFill>
                <a:latin typeface="Open Sans" panose="020B0606030504020204"/>
                <a:cs typeface="Calibri" panose="020F0502020204030204" pitchFamily="34" charset="0"/>
              </a:endParaRPr>
            </a:p>
          </p:txBody>
        </p:sp>
        <p:sp>
          <p:nvSpPr>
            <p:cNvPr id="35" name="Rectangle 34">
              <a:extLst>
                <a:ext uri="{FF2B5EF4-FFF2-40B4-BE49-F238E27FC236}">
                  <a16:creationId xmlns:a16="http://schemas.microsoft.com/office/drawing/2014/main" id="{8AD22873-385B-423A-BB2F-BE2FED7094AA}"/>
                </a:ext>
              </a:extLst>
            </p:cNvPr>
            <p:cNvSpPr/>
            <p:nvPr/>
          </p:nvSpPr>
          <p:spPr>
            <a:xfrm>
              <a:off x="8073159" y="1959463"/>
              <a:ext cx="1853148" cy="746051"/>
            </a:xfrm>
            <a:prstGeom prst="rect">
              <a:avLst/>
            </a:prstGeom>
            <a:gradFill flip="none" rotWithShape="1">
              <a:gsLst>
                <a:gs pos="0">
                  <a:schemeClr val="accent6">
                    <a:lumMod val="75000"/>
                  </a:schemeClr>
                </a:gs>
                <a:gs pos="48000">
                  <a:schemeClr val="accent6">
                    <a:lumMod val="60000"/>
                    <a:lumOff val="40000"/>
                  </a:schemeClr>
                </a:gs>
                <a:gs pos="100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Open Sans" panose="020B0606030504020204"/>
              </a:endParaRPr>
            </a:p>
          </p:txBody>
        </p:sp>
        <p:sp>
          <p:nvSpPr>
            <p:cNvPr id="36" name="TextBox 35">
              <a:extLst>
                <a:ext uri="{FF2B5EF4-FFF2-40B4-BE49-F238E27FC236}">
                  <a16:creationId xmlns:a16="http://schemas.microsoft.com/office/drawing/2014/main" id="{DDB0DC29-FB69-46BE-9623-B4E6DC2A1862}"/>
                </a:ext>
              </a:extLst>
            </p:cNvPr>
            <p:cNvSpPr txBox="1"/>
            <p:nvPr/>
          </p:nvSpPr>
          <p:spPr>
            <a:xfrm>
              <a:off x="10050673" y="1541283"/>
              <a:ext cx="1380506" cy="738664"/>
            </a:xfrm>
            <a:prstGeom prst="rect">
              <a:avLst/>
            </a:prstGeom>
            <a:noFill/>
          </p:spPr>
          <p:txBody>
            <a:bodyPr wrap="none" rtlCol="0">
              <a:spAutoFit/>
            </a:bodyPr>
            <a:lstStyle/>
            <a:p>
              <a:pPr algn="r"/>
              <a:r>
                <a:rPr lang="da-DK" sz="1400" b="1" dirty="0">
                  <a:solidFill>
                    <a:schemeClr val="bg1"/>
                  </a:solidFill>
                  <a:latin typeface="Open Sans" panose="020B0606030504020204"/>
                  <a:cs typeface="Calibri" panose="020F0502020204030204" pitchFamily="34" charset="0"/>
                </a:rPr>
                <a:t>USING THE</a:t>
              </a:r>
            </a:p>
            <a:p>
              <a:pPr algn="r"/>
              <a:r>
                <a:rPr lang="da-DK" sz="1400" b="1" dirty="0">
                  <a:solidFill>
                    <a:schemeClr val="bg1"/>
                  </a:solidFill>
                  <a:latin typeface="Open Sans" panose="020B0606030504020204"/>
                  <a:cs typeface="Calibri" panose="020F0502020204030204" pitchFamily="34" charset="0"/>
                </a:rPr>
                <a:t>TRADITIONAL</a:t>
              </a:r>
            </a:p>
            <a:p>
              <a:pPr algn="r"/>
              <a:r>
                <a:rPr lang="da-DK" sz="1400" b="1" dirty="0">
                  <a:solidFill>
                    <a:schemeClr val="bg1"/>
                  </a:solidFill>
                  <a:latin typeface="Open Sans" panose="020B0606030504020204"/>
                  <a:cs typeface="Calibri" panose="020F0502020204030204" pitchFamily="34" charset="0"/>
                </a:rPr>
                <a:t>METHODS</a:t>
              </a:r>
              <a:endParaRPr lang="en-US" sz="1400" b="1" dirty="0">
                <a:solidFill>
                  <a:schemeClr val="bg1"/>
                </a:solidFill>
                <a:latin typeface="Open Sans" panose="020B0606030504020204"/>
                <a:cs typeface="Calibri" panose="020F0502020204030204" pitchFamily="34" charset="0"/>
              </a:endParaRPr>
            </a:p>
          </p:txBody>
        </p:sp>
        <p:sp>
          <p:nvSpPr>
            <p:cNvPr id="37" name="TextBox 36">
              <a:extLst>
                <a:ext uri="{FF2B5EF4-FFF2-40B4-BE49-F238E27FC236}">
                  <a16:creationId xmlns:a16="http://schemas.microsoft.com/office/drawing/2014/main" id="{EF06DD04-C99C-42DF-979D-E89E13D007E1}"/>
                </a:ext>
              </a:extLst>
            </p:cNvPr>
            <p:cNvSpPr txBox="1"/>
            <p:nvPr/>
          </p:nvSpPr>
          <p:spPr>
            <a:xfrm>
              <a:off x="8077777" y="2050611"/>
              <a:ext cx="1719253" cy="523220"/>
            </a:xfrm>
            <a:prstGeom prst="rect">
              <a:avLst/>
            </a:prstGeom>
            <a:noFill/>
          </p:spPr>
          <p:txBody>
            <a:bodyPr wrap="none" rtlCol="0">
              <a:spAutoFit/>
            </a:bodyPr>
            <a:lstStyle/>
            <a:p>
              <a:r>
                <a:rPr lang="da-DK" sz="1400" b="1" dirty="0">
                  <a:solidFill>
                    <a:schemeClr val="tx1">
                      <a:lumMod val="65000"/>
                      <a:lumOff val="35000"/>
                    </a:schemeClr>
                  </a:solidFill>
                  <a:latin typeface="Open Sans" panose="020B0606030504020204"/>
                  <a:cs typeface="Calibri" panose="020F0502020204030204" pitchFamily="34" charset="0"/>
                </a:rPr>
                <a:t>USING THE </a:t>
              </a:r>
            </a:p>
            <a:p>
              <a:r>
                <a:rPr lang="da-DK" sz="1400" b="1" dirty="0">
                  <a:solidFill>
                    <a:schemeClr val="tx1">
                      <a:lumMod val="65000"/>
                      <a:lumOff val="35000"/>
                    </a:schemeClr>
                  </a:solidFill>
                  <a:latin typeface="Open Sans" panose="020B0606030504020204"/>
                  <a:cs typeface="Calibri" panose="020F0502020204030204" pitchFamily="34" charset="0"/>
                </a:rPr>
                <a:t>ProAcc SOLUTION</a:t>
              </a:r>
            </a:p>
          </p:txBody>
        </p:sp>
      </p:grpSp>
      <p:sp>
        <p:nvSpPr>
          <p:cNvPr id="16" name="TextBox 15">
            <a:extLst>
              <a:ext uri="{FF2B5EF4-FFF2-40B4-BE49-F238E27FC236}">
                <a16:creationId xmlns:a16="http://schemas.microsoft.com/office/drawing/2014/main" id="{EDD7EFE0-1014-4B3E-861F-845A191AD78F}"/>
              </a:ext>
            </a:extLst>
          </p:cNvPr>
          <p:cNvSpPr txBox="1"/>
          <p:nvPr/>
        </p:nvSpPr>
        <p:spPr>
          <a:xfrm>
            <a:off x="7145330" y="4334670"/>
            <a:ext cx="3969716" cy="1323439"/>
          </a:xfrm>
          <a:prstGeom prst="rect">
            <a:avLst/>
          </a:prstGeom>
          <a:noFill/>
        </p:spPr>
        <p:txBody>
          <a:bodyPr wrap="square" rtlCol="0">
            <a:spAutoFit/>
          </a:bodyPr>
          <a:lstStyle/>
          <a:p>
            <a:r>
              <a:rPr lang="da-DK" sz="1600" b="1" dirty="0">
                <a:solidFill>
                  <a:srgbClr val="002060"/>
                </a:solidFill>
                <a:latin typeface="Open Sans" panose="020B0606030504020204"/>
              </a:rPr>
              <a:t>”Optimized resourse base for a shorter time leads a win-win situation both reducing complexity and resulting in higher quality with speed”</a:t>
            </a:r>
            <a:endParaRPr lang="en-US" sz="1600" b="1" dirty="0">
              <a:solidFill>
                <a:srgbClr val="002060"/>
              </a:solidFill>
              <a:latin typeface="Open Sans" panose="020B0606030504020204"/>
            </a:endParaRPr>
          </a:p>
          <a:p>
            <a:endParaRPr lang="en-US" sz="1600" b="1" dirty="0">
              <a:solidFill>
                <a:srgbClr val="002060"/>
              </a:solidFill>
              <a:latin typeface="Open Sans" panose="020B0606030504020204"/>
            </a:endParaRPr>
          </a:p>
        </p:txBody>
      </p:sp>
    </p:spTree>
    <p:extLst>
      <p:ext uri="{BB962C8B-B14F-4D97-AF65-F5344CB8AC3E}">
        <p14:creationId xmlns:p14="http://schemas.microsoft.com/office/powerpoint/2010/main" val="326657433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a:extLst>
              <a:ext uri="{FF2B5EF4-FFF2-40B4-BE49-F238E27FC236}">
                <a16:creationId xmlns:a16="http://schemas.microsoft.com/office/drawing/2014/main" id="{AD68067A-461E-40CD-915E-DD7B78BBF3C5}"/>
              </a:ext>
            </a:extLst>
          </p:cNvPr>
          <p:cNvSpPr txBox="1">
            <a:spLocks noChangeArrowheads="1"/>
          </p:cNvSpPr>
          <p:nvPr/>
        </p:nvSpPr>
        <p:spPr bwMode="auto">
          <a:xfrm>
            <a:off x="685155" y="131218"/>
            <a:ext cx="89354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eaLnBrk="0" fontAlgn="base"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0"/>
              <a:t>S/4HANA POC Objective</a:t>
            </a:r>
            <a:endParaRPr lang="en-US" altLang="en-US" dirty="0"/>
          </a:p>
        </p:txBody>
      </p:sp>
      <p:sp>
        <p:nvSpPr>
          <p:cNvPr id="2" name="TextBox 1">
            <a:extLst>
              <a:ext uri="{FF2B5EF4-FFF2-40B4-BE49-F238E27FC236}">
                <a16:creationId xmlns:a16="http://schemas.microsoft.com/office/drawing/2014/main" id="{B1FBD40A-C686-4BC9-9FD9-C0BFEE236EC7}"/>
              </a:ext>
            </a:extLst>
          </p:cNvPr>
          <p:cNvSpPr txBox="1"/>
          <p:nvPr/>
        </p:nvSpPr>
        <p:spPr>
          <a:xfrm>
            <a:off x="685155" y="1207542"/>
            <a:ext cx="9982299" cy="41917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rPr>
              <a:t>S/4HANA Assessment Roadmap</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rPr>
              <a:t>The S/4HANA Assessment service, part of Emergys portfolio of consulting services, provides Butterball with a roadmap as well as an independent &amp; objective review of the overall state of your S/4 investment.</a:t>
            </a:r>
            <a:endParaRPr kumimoji="0" lang="en-US" sz="1400" b="1"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Pct val="125000"/>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rPr>
              <a:t>Assessment Service Offering</a:t>
            </a:r>
            <a:r>
              <a:rPr kumimoji="0" lang="en-US"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rPr>
              <a:t> include the following:</a:t>
            </a:r>
          </a:p>
          <a:p>
            <a:pPr marL="457200" marR="0" lvl="0" indent="-457200" algn="l" defTabSz="914400" rtl="0" eaLnBrk="1" fontAlgn="auto" latinLnBrk="0" hangingPunct="1">
              <a:lnSpc>
                <a:spcPct val="150000"/>
              </a:lnSpc>
              <a:spcBef>
                <a:spcPts val="0"/>
              </a:spcBef>
              <a:spcAft>
                <a:spcPts val="0"/>
              </a:spcAft>
              <a:buClr>
                <a:srgbClr val="EA901D"/>
              </a:buClr>
              <a:buSzPct val="125000"/>
              <a:buFont typeface="Wingdings" panose="05000000000000000000" pitchFamily="2" charset="2"/>
              <a:buChar char="§"/>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rPr>
              <a:t>A recommended roadmap for the S/4HANA initiative – Greenfield / Brownfield / Bluefield approach.</a:t>
            </a:r>
          </a:p>
          <a:p>
            <a:pPr marL="457200" marR="0" lvl="0" indent="-457200" algn="l" defTabSz="914400" rtl="0" eaLnBrk="1" fontAlgn="auto" latinLnBrk="0" hangingPunct="1">
              <a:lnSpc>
                <a:spcPct val="150000"/>
              </a:lnSpc>
              <a:spcBef>
                <a:spcPts val="0"/>
              </a:spcBef>
              <a:spcAft>
                <a:spcPts val="0"/>
              </a:spcAft>
              <a:buClr>
                <a:srgbClr val="EA901D"/>
              </a:buClr>
              <a:buSzPct val="125000"/>
              <a:buFont typeface="Wingdings" panose="05000000000000000000" pitchFamily="2" charset="2"/>
              <a:buChar char="§"/>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rPr>
              <a:t>A comparative analysis snapshot of various options to consider along with the priorities, business value proposition, dependencies, resource-estimates and recommended timelines.</a:t>
            </a:r>
          </a:p>
          <a:p>
            <a:pPr marL="457200" marR="0" lvl="0" indent="-457200" algn="l" defTabSz="914400" rtl="0" eaLnBrk="1" fontAlgn="auto" latinLnBrk="0" hangingPunct="1">
              <a:lnSpc>
                <a:spcPct val="150000"/>
              </a:lnSpc>
              <a:spcBef>
                <a:spcPts val="0"/>
              </a:spcBef>
              <a:spcAft>
                <a:spcPts val="0"/>
              </a:spcAft>
              <a:buClr>
                <a:srgbClr val="EA901D"/>
              </a:buClr>
              <a:buSzPct val="125000"/>
              <a:buFont typeface="Wingdings" panose="05000000000000000000" pitchFamily="2" charset="2"/>
              <a:buChar char="§"/>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rPr>
              <a:t>An assessment of critical business processes for productivity improvements.</a:t>
            </a:r>
          </a:p>
          <a:p>
            <a:pPr marL="457200" marR="0" lvl="0" indent="-457200" algn="l" defTabSz="914400" rtl="0" eaLnBrk="1" fontAlgn="auto" latinLnBrk="0" hangingPunct="1">
              <a:lnSpc>
                <a:spcPct val="150000"/>
              </a:lnSpc>
              <a:spcBef>
                <a:spcPts val="0"/>
              </a:spcBef>
              <a:spcAft>
                <a:spcPts val="0"/>
              </a:spcAft>
              <a:buClr>
                <a:srgbClr val="EA901D"/>
              </a:buClr>
              <a:buSzPct val="125000"/>
              <a:buFont typeface="Wingdings" panose="05000000000000000000" pitchFamily="2" charset="2"/>
              <a:buChar char="§"/>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rPr>
              <a:t>Examine business procedures and provide a high-level review of configuration and customization involved, and its impact on the planned S/4HANA transformation.</a:t>
            </a:r>
          </a:p>
          <a:p>
            <a:pPr marL="457200" marR="0" lvl="0" indent="-457200" algn="l" defTabSz="914400" rtl="0" eaLnBrk="1" fontAlgn="auto" latinLnBrk="0" hangingPunct="1">
              <a:lnSpc>
                <a:spcPct val="150000"/>
              </a:lnSpc>
              <a:spcBef>
                <a:spcPts val="0"/>
              </a:spcBef>
              <a:spcAft>
                <a:spcPts val="0"/>
              </a:spcAft>
              <a:buClr>
                <a:srgbClr val="EA901D"/>
              </a:buClr>
              <a:buSzPct val="125000"/>
              <a:buFont typeface="Wingdings" panose="05000000000000000000" pitchFamily="2" charset="2"/>
              <a:buChar char="§"/>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rPr>
              <a:t>Provide an assessment of the SAP S/4HANA infrastructure needs to maximize ERP optimization.</a:t>
            </a:r>
          </a:p>
          <a:p>
            <a:pPr marL="0" marR="0" lvl="0" indent="0" algn="l" defTabSz="914400" rtl="0" eaLnBrk="1" fontAlgn="auto" latinLnBrk="0" hangingPunct="1">
              <a:lnSpc>
                <a:spcPct val="150000"/>
              </a:lnSpc>
              <a:spcBef>
                <a:spcPts val="0"/>
              </a:spcBef>
              <a:spcAft>
                <a:spcPts val="0"/>
              </a:spcAft>
              <a:buClrTx/>
              <a:buSzPct val="125000"/>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Segoe UI" panose="020B0502040204020203" pitchFamily="34" charset="0"/>
            </a:endParaRPr>
          </a:p>
        </p:txBody>
      </p:sp>
      <p:sp>
        <p:nvSpPr>
          <p:cNvPr id="5" name="Rectangle 11">
            <a:extLst>
              <a:ext uri="{FF2B5EF4-FFF2-40B4-BE49-F238E27FC236}">
                <a16:creationId xmlns:a16="http://schemas.microsoft.com/office/drawing/2014/main" id="{CFFA8EFA-09BA-4D23-858F-69D1F2B792CB}"/>
              </a:ext>
            </a:extLst>
          </p:cNvPr>
          <p:cNvSpPr>
            <a:spLocks noChangeArrowheads="1"/>
          </p:cNvSpPr>
          <p:nvPr/>
        </p:nvSpPr>
        <p:spPr bwMode="auto">
          <a:xfrm>
            <a:off x="0" y="5848076"/>
            <a:ext cx="12192000" cy="785151"/>
          </a:xfrm>
          <a:prstGeom prst="rect">
            <a:avLst/>
          </a:prstGeom>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lgn="ctr">
              <a:lnSpc>
                <a:spcPct val="150000"/>
              </a:lnSpc>
              <a:buSzPct val="125000"/>
              <a:defRPr/>
            </a:pPr>
            <a:r>
              <a:rPr lang="en-US" sz="1600" i="1" dirty="0">
                <a:solidFill>
                  <a:schemeClr val="bg1"/>
                </a:solidFill>
                <a:latin typeface="Open Sans" panose="020B0606030504020204"/>
                <a:cs typeface="Segoe UI" panose="020B0502040204020203" pitchFamily="34" charset="0"/>
              </a:rPr>
              <a:t>Note: Typically the assessment covers a short duration and an intensive study with clear goal of getting detailed understanding of various key factors - currently being done as well as proposed.</a:t>
            </a:r>
          </a:p>
        </p:txBody>
      </p:sp>
    </p:spTree>
    <p:extLst>
      <p:ext uri="{BB962C8B-B14F-4D97-AF65-F5344CB8AC3E}">
        <p14:creationId xmlns:p14="http://schemas.microsoft.com/office/powerpoint/2010/main" val="1566627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a:extLst>
              <a:ext uri="{FF2B5EF4-FFF2-40B4-BE49-F238E27FC236}">
                <a16:creationId xmlns:a16="http://schemas.microsoft.com/office/drawing/2014/main" id="{AD68067A-461E-40CD-915E-DD7B78BBF3C5}"/>
              </a:ext>
            </a:extLst>
          </p:cNvPr>
          <p:cNvSpPr txBox="1">
            <a:spLocks noChangeArrowheads="1"/>
          </p:cNvSpPr>
          <p:nvPr/>
        </p:nvSpPr>
        <p:spPr bwMode="auto">
          <a:xfrm>
            <a:off x="685155" y="131218"/>
            <a:ext cx="89354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eaLnBrk="0" fontAlgn="base"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0"/>
              <a:t>Timeline - Baseline Assessment</a:t>
            </a:r>
            <a:endParaRPr lang="en-US" altLang="en-US" dirty="0"/>
          </a:p>
        </p:txBody>
      </p:sp>
      <p:graphicFrame>
        <p:nvGraphicFramePr>
          <p:cNvPr id="2" name="Table 1">
            <a:extLst>
              <a:ext uri="{FF2B5EF4-FFF2-40B4-BE49-F238E27FC236}">
                <a16:creationId xmlns:a16="http://schemas.microsoft.com/office/drawing/2014/main" id="{B513FC2B-3BC6-4B0B-A53E-E25319BA9AE2}"/>
              </a:ext>
            </a:extLst>
          </p:cNvPr>
          <p:cNvGraphicFramePr>
            <a:graphicFrameLocks noGrp="1"/>
          </p:cNvGraphicFramePr>
          <p:nvPr/>
        </p:nvGraphicFramePr>
        <p:xfrm>
          <a:off x="788123" y="1210381"/>
          <a:ext cx="9695153" cy="5024156"/>
        </p:xfrm>
        <a:graphic>
          <a:graphicData uri="http://schemas.openxmlformats.org/drawingml/2006/table">
            <a:tbl>
              <a:tblPr/>
              <a:tblGrid>
                <a:gridCol w="4889009">
                  <a:extLst>
                    <a:ext uri="{9D8B030D-6E8A-4147-A177-3AD203B41FA5}">
                      <a16:colId xmlns:a16="http://schemas.microsoft.com/office/drawing/2014/main" val="3547532401"/>
                    </a:ext>
                  </a:extLst>
                </a:gridCol>
                <a:gridCol w="1392125">
                  <a:extLst>
                    <a:ext uri="{9D8B030D-6E8A-4147-A177-3AD203B41FA5}">
                      <a16:colId xmlns:a16="http://schemas.microsoft.com/office/drawing/2014/main" val="2399994108"/>
                    </a:ext>
                  </a:extLst>
                </a:gridCol>
                <a:gridCol w="679489">
                  <a:extLst>
                    <a:ext uri="{9D8B030D-6E8A-4147-A177-3AD203B41FA5}">
                      <a16:colId xmlns:a16="http://schemas.microsoft.com/office/drawing/2014/main" val="1437117310"/>
                    </a:ext>
                  </a:extLst>
                </a:gridCol>
                <a:gridCol w="546906">
                  <a:extLst>
                    <a:ext uri="{9D8B030D-6E8A-4147-A177-3AD203B41FA5}">
                      <a16:colId xmlns:a16="http://schemas.microsoft.com/office/drawing/2014/main" val="2346011290"/>
                    </a:ext>
                  </a:extLst>
                </a:gridCol>
                <a:gridCol w="546906">
                  <a:extLst>
                    <a:ext uri="{9D8B030D-6E8A-4147-A177-3AD203B41FA5}">
                      <a16:colId xmlns:a16="http://schemas.microsoft.com/office/drawing/2014/main" val="498775515"/>
                    </a:ext>
                  </a:extLst>
                </a:gridCol>
                <a:gridCol w="546906">
                  <a:extLst>
                    <a:ext uri="{9D8B030D-6E8A-4147-A177-3AD203B41FA5}">
                      <a16:colId xmlns:a16="http://schemas.microsoft.com/office/drawing/2014/main" val="1288695092"/>
                    </a:ext>
                  </a:extLst>
                </a:gridCol>
                <a:gridCol w="546906">
                  <a:extLst>
                    <a:ext uri="{9D8B030D-6E8A-4147-A177-3AD203B41FA5}">
                      <a16:colId xmlns:a16="http://schemas.microsoft.com/office/drawing/2014/main" val="497309978"/>
                    </a:ext>
                  </a:extLst>
                </a:gridCol>
                <a:gridCol w="546906">
                  <a:extLst>
                    <a:ext uri="{9D8B030D-6E8A-4147-A177-3AD203B41FA5}">
                      <a16:colId xmlns:a16="http://schemas.microsoft.com/office/drawing/2014/main" val="2399705575"/>
                    </a:ext>
                  </a:extLst>
                </a:gridCol>
              </a:tblGrid>
              <a:tr h="227939">
                <a:tc>
                  <a:txBody>
                    <a:bodyPr/>
                    <a:lstStyle/>
                    <a:p>
                      <a:pPr algn="l" fontAlgn="ctr"/>
                      <a:r>
                        <a:rPr lang="en-IN" sz="1200" b="0" i="0" u="none" strike="noStrike" dirty="0">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gridSpan="5">
                  <a:txBody>
                    <a:bodyPr/>
                    <a:lstStyle/>
                    <a:p>
                      <a:pPr algn="ctr" fontAlgn="ctr"/>
                      <a:r>
                        <a:rPr lang="en-IN" sz="1200" b="0" i="0" u="none" strike="noStrike">
                          <a:solidFill>
                            <a:srgbClr val="FFFFFF"/>
                          </a:solidFill>
                          <a:effectLst/>
                          <a:latin typeface="Open Sans" panose="020B0606030504020204"/>
                        </a:rPr>
                        <a:t>Baseline Assessment Schedule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78325541"/>
                  </a:ext>
                </a:extLst>
              </a:tr>
              <a:tr h="227939">
                <a:tc>
                  <a:txBody>
                    <a:bodyPr/>
                    <a:lstStyle/>
                    <a:p>
                      <a:pPr algn="l" fontAlgn="ctr"/>
                      <a:r>
                        <a:rPr lang="en-IN" sz="1200" b="0" i="0" u="none" strike="noStrike" dirty="0">
                          <a:solidFill>
                            <a:srgbClr val="FFFFFF"/>
                          </a:solidFill>
                          <a:effectLst/>
                          <a:latin typeface="Open Sans" panose="020B0606030504020204"/>
                        </a:rPr>
                        <a:t>Task 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Responsibility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851605936"/>
                  </a:ext>
                </a:extLst>
              </a:tr>
              <a:tr h="227939">
                <a:tc>
                  <a:txBody>
                    <a:bodyPr/>
                    <a:lstStyle/>
                    <a:p>
                      <a:pPr algn="l" fontAlgn="ctr"/>
                      <a:r>
                        <a:rPr lang="en-IN" sz="1200" b="0" i="0" u="none" strike="noStrike" dirty="0">
                          <a:solidFill>
                            <a:srgbClr val="000000"/>
                          </a:solidFill>
                          <a:effectLst/>
                          <a:latin typeface="Open Sans" panose="020B0606030504020204"/>
                        </a:rPr>
                        <a:t>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8115201"/>
                  </a:ext>
                </a:extLst>
              </a:tr>
              <a:tr h="227939">
                <a:tc>
                  <a:txBody>
                    <a:bodyPr/>
                    <a:lstStyle/>
                    <a:p>
                      <a:pPr algn="l" fontAlgn="ctr"/>
                      <a:r>
                        <a:rPr lang="en-IN" sz="1200" b="0" i="0" u="none" strike="noStrike" dirty="0">
                          <a:solidFill>
                            <a:srgbClr val="000000"/>
                          </a:solidFill>
                          <a:effectLst/>
                          <a:latin typeface="Open Sans" panose="020B0606030504020204"/>
                        </a:rPr>
                        <a:t>Define Business Initiative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6594855"/>
                  </a:ext>
                </a:extLst>
              </a:tr>
              <a:tr h="227939">
                <a:tc>
                  <a:txBody>
                    <a:bodyPr/>
                    <a:lstStyle/>
                    <a:p>
                      <a:pPr algn="l" fontAlgn="ctr"/>
                      <a:r>
                        <a:rPr lang="en-IN" sz="1200" b="0" i="0" u="none" strike="noStrike" dirty="0">
                          <a:solidFill>
                            <a:srgbClr val="000000"/>
                          </a:solidFill>
                          <a:effectLst/>
                          <a:latin typeface="Open Sans" panose="020B0606030504020204"/>
                        </a:rPr>
                        <a:t>Prepare Preliminary Questionnaire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9008781"/>
                  </a:ext>
                </a:extLst>
              </a:tr>
              <a:tr h="227939">
                <a:tc>
                  <a:txBody>
                    <a:bodyPr/>
                    <a:lstStyle/>
                    <a:p>
                      <a:pPr algn="l" fontAlgn="ctr"/>
                      <a:r>
                        <a:rPr lang="en-IN" sz="1200" b="0" i="0" u="none" strike="noStrike" dirty="0">
                          <a:solidFill>
                            <a:srgbClr val="000000"/>
                          </a:solidFill>
                          <a:effectLst/>
                          <a:latin typeface="Open Sans" panose="020B0606030504020204"/>
                        </a:rPr>
                        <a:t>Conduct Prep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1700706"/>
                  </a:ext>
                </a:extLst>
              </a:tr>
              <a:tr h="237437">
                <a:tc>
                  <a:txBody>
                    <a:bodyPr/>
                    <a:lstStyle/>
                    <a:p>
                      <a:pPr algn="l" fontAlgn="ctr"/>
                      <a:r>
                        <a:rPr lang="en-US" sz="1200" b="0" i="0" u="none" strike="noStrike" dirty="0">
                          <a:solidFill>
                            <a:srgbClr val="000000"/>
                          </a:solidFill>
                          <a:effectLst/>
                          <a:latin typeface="Open Sans" panose="020B0606030504020204"/>
                        </a:rPr>
                        <a:t>Preliminary understanding of the Current System (SAP Landscape)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1408088"/>
                  </a:ext>
                </a:extLst>
              </a:tr>
              <a:tr h="227939">
                <a:tc>
                  <a:txBody>
                    <a:bodyPr/>
                    <a:lstStyle/>
                    <a:p>
                      <a:pPr algn="l" fontAlgn="ctr"/>
                      <a:r>
                        <a:rPr lang="en-IN" sz="1200" b="0" i="0" u="none" strike="noStrike">
                          <a:solidFill>
                            <a:srgbClr val="000000"/>
                          </a:solidFill>
                          <a:effectLst/>
                          <a:latin typeface="Open Sans" panose="020B0606030504020204"/>
                        </a:rPr>
                        <a:t>Evaluate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42955853"/>
                  </a:ext>
                </a:extLst>
              </a:tr>
              <a:tr h="227939">
                <a:tc>
                  <a:txBody>
                    <a:bodyPr/>
                    <a:lstStyle/>
                    <a:p>
                      <a:pPr algn="l" fontAlgn="ctr"/>
                      <a:r>
                        <a:rPr lang="en-US" sz="1200" b="0" i="0" u="none" strike="noStrike">
                          <a:solidFill>
                            <a:srgbClr val="000000"/>
                          </a:solidFill>
                          <a:effectLst/>
                          <a:latin typeface="Open Sans" panose="020B0606030504020204"/>
                        </a:rPr>
                        <a:t>Conduct Workshop - S/4HANA Overview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818124"/>
                  </a:ext>
                </a:extLst>
              </a:tr>
              <a:tr h="227939">
                <a:tc>
                  <a:txBody>
                    <a:bodyPr/>
                    <a:lstStyle/>
                    <a:p>
                      <a:pPr algn="l" fontAlgn="ctr"/>
                      <a:r>
                        <a:rPr lang="en-US" sz="1200" b="0" i="0" u="none" strike="noStrike">
                          <a:solidFill>
                            <a:srgbClr val="000000"/>
                          </a:solidFill>
                          <a:effectLst/>
                          <a:latin typeface="Open Sans" panose="020B0606030504020204"/>
                        </a:rPr>
                        <a:t>Basic understanding of critical business processes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6761736"/>
                  </a:ext>
                </a:extLst>
              </a:tr>
              <a:tr h="227939">
                <a:tc>
                  <a:txBody>
                    <a:bodyPr/>
                    <a:lstStyle/>
                    <a:p>
                      <a:pPr algn="l" fontAlgn="ctr"/>
                      <a:r>
                        <a:rPr lang="en-US" sz="1200" b="0" i="0" u="none" strike="noStrike">
                          <a:solidFill>
                            <a:srgbClr val="000000"/>
                          </a:solidFill>
                          <a:effectLst/>
                          <a:latin typeface="Open Sans" panose="020B0606030504020204"/>
                        </a:rPr>
                        <a:t>Identify the current setup and Migration key considerations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8820430"/>
                  </a:ext>
                </a:extLst>
              </a:tr>
              <a:tr h="227939">
                <a:tc>
                  <a:txBody>
                    <a:bodyPr/>
                    <a:lstStyle/>
                    <a:p>
                      <a:pPr algn="l" fontAlgn="ctr"/>
                      <a:r>
                        <a:rPr lang="en-US" sz="1200" b="0" i="0" u="none" strike="noStrike">
                          <a:solidFill>
                            <a:srgbClr val="000000"/>
                          </a:solidFill>
                          <a:effectLst/>
                          <a:latin typeface="Open Sans" panose="020B0606030504020204"/>
                        </a:rPr>
                        <a:t>Run basic programs to identify System readiness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275370"/>
                  </a:ext>
                </a:extLst>
              </a:tr>
              <a:tr h="227939">
                <a:tc>
                  <a:txBody>
                    <a:bodyPr/>
                    <a:lstStyle/>
                    <a:p>
                      <a:pPr algn="l" fontAlgn="ctr"/>
                      <a:r>
                        <a:rPr lang="en-US" sz="1200" b="0" i="0" u="none" strike="noStrike">
                          <a:solidFill>
                            <a:srgbClr val="000000"/>
                          </a:solidFill>
                          <a:effectLst/>
                          <a:latin typeface="Open Sans" panose="020B0606030504020204"/>
                        </a:rPr>
                        <a:t>Evaluate impact of the results considering: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546634"/>
                  </a:ext>
                </a:extLst>
              </a:tr>
              <a:tr h="227939">
                <a:tc>
                  <a:txBody>
                    <a:bodyPr/>
                    <a:lstStyle/>
                    <a:p>
                      <a:pPr algn="l" fontAlgn="ctr"/>
                      <a:r>
                        <a:rPr lang="en-IN" sz="1200" b="0" i="0" u="none" strike="noStrike">
                          <a:solidFill>
                            <a:srgbClr val="000000"/>
                          </a:solidFill>
                          <a:effectLst/>
                          <a:latin typeface="Open Sans" panose="020B0606030504020204"/>
                        </a:rPr>
                        <a:t>Complexities, Dependencies and Risks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193529"/>
                  </a:ext>
                </a:extLst>
              </a:tr>
              <a:tr h="227939">
                <a:tc>
                  <a:txBody>
                    <a:bodyPr/>
                    <a:lstStyle/>
                    <a:p>
                      <a:pPr algn="l" fontAlgn="ctr"/>
                      <a:r>
                        <a:rPr lang="en-IN" sz="1200" b="0" i="0" u="none" strike="noStrike">
                          <a:solidFill>
                            <a:srgbClr val="000000"/>
                          </a:solidFill>
                          <a:effectLst/>
                          <a:latin typeface="Open Sans" panose="020B0606030504020204"/>
                        </a:rPr>
                        <a:t>Resource Estimates and Costs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786752"/>
                  </a:ext>
                </a:extLst>
              </a:tr>
              <a:tr h="227939">
                <a:tc>
                  <a:txBody>
                    <a:bodyPr/>
                    <a:lstStyle/>
                    <a:p>
                      <a:pPr algn="l" fontAlgn="ctr"/>
                      <a:r>
                        <a:rPr lang="en-IN" sz="1200" b="0" i="0" u="none" strike="noStrike">
                          <a:solidFill>
                            <a:srgbClr val="000000"/>
                          </a:solidFill>
                          <a:effectLst/>
                          <a:latin typeface="Open Sans" panose="020B0606030504020204"/>
                        </a:rPr>
                        <a:t>Document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13655799"/>
                  </a:ext>
                </a:extLst>
              </a:tr>
              <a:tr h="227939">
                <a:tc>
                  <a:txBody>
                    <a:bodyPr/>
                    <a:lstStyle/>
                    <a:p>
                      <a:pPr algn="l" fontAlgn="ctr"/>
                      <a:r>
                        <a:rPr lang="en-US" sz="1200" b="0" i="0" u="none" strike="noStrike">
                          <a:solidFill>
                            <a:srgbClr val="000000"/>
                          </a:solidFill>
                          <a:effectLst/>
                          <a:latin typeface="Open Sans" panose="020B0606030504020204"/>
                        </a:rPr>
                        <a:t>Top areas to consider in document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0785074"/>
                  </a:ext>
                </a:extLst>
              </a:tr>
              <a:tr h="227939">
                <a:tc>
                  <a:txBody>
                    <a:bodyPr/>
                    <a:lstStyle/>
                    <a:p>
                      <a:pPr algn="l" fontAlgn="ctr"/>
                      <a:r>
                        <a:rPr lang="en-US" sz="1200" b="0" i="0" u="none" strike="noStrike">
                          <a:solidFill>
                            <a:srgbClr val="000000"/>
                          </a:solidFill>
                          <a:effectLst/>
                          <a:latin typeface="Open Sans" panose="020B0606030504020204"/>
                        </a:rPr>
                        <a:t>Categorize and prioritize S/4HANA Readiness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50909"/>
                  </a:ext>
                </a:extLst>
              </a:tr>
              <a:tr h="227939">
                <a:tc>
                  <a:txBody>
                    <a:bodyPr/>
                    <a:lstStyle/>
                    <a:p>
                      <a:pPr algn="l" fontAlgn="ctr"/>
                      <a:r>
                        <a:rPr lang="en-US" sz="1200" b="0" i="0" u="none" strike="noStrike">
                          <a:solidFill>
                            <a:srgbClr val="000000"/>
                          </a:solidFill>
                          <a:effectLst/>
                          <a:latin typeface="Open Sans" panose="020B0606030504020204"/>
                        </a:rPr>
                        <a:t>Develop recommended S/4HANA - High Level 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710607"/>
                  </a:ext>
                </a:extLst>
              </a:tr>
              <a:tr h="227939">
                <a:tc>
                  <a:txBody>
                    <a:bodyPr/>
                    <a:lstStyle/>
                    <a:p>
                      <a:pPr algn="l" fontAlgn="ctr"/>
                      <a:r>
                        <a:rPr lang="en-IN" sz="1200" b="0" i="0" u="none" strike="noStrike">
                          <a:solidFill>
                            <a:srgbClr val="000000"/>
                          </a:solidFill>
                          <a:effectLst/>
                          <a:latin typeface="Open Sans" panose="020B0606030504020204"/>
                        </a:rPr>
                        <a:t>Final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854884425"/>
                  </a:ext>
                </a:extLst>
              </a:tr>
              <a:tr h="227939">
                <a:tc>
                  <a:txBody>
                    <a:bodyPr/>
                    <a:lstStyle/>
                    <a:p>
                      <a:pPr algn="l" fontAlgn="ctr"/>
                      <a:r>
                        <a:rPr lang="en-IN" sz="1200" b="0" i="0" u="none" strike="noStrike">
                          <a:solidFill>
                            <a:srgbClr val="000000"/>
                          </a:solidFill>
                          <a:effectLst/>
                          <a:latin typeface="Open Sans" panose="020B0606030504020204"/>
                        </a:rPr>
                        <a:t>Finalize Assessment Documentation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682957"/>
                  </a:ext>
                </a:extLst>
              </a:tr>
              <a:tr h="227939">
                <a:tc>
                  <a:txBody>
                    <a:bodyPr/>
                    <a:lstStyle/>
                    <a:p>
                      <a:pPr algn="l" fontAlgn="ctr"/>
                      <a:r>
                        <a:rPr lang="en-IN" sz="1200" b="0" i="0" u="none" strike="noStrike">
                          <a:solidFill>
                            <a:srgbClr val="000000"/>
                          </a:solidFill>
                          <a:effectLst/>
                          <a:latin typeface="Open Sans" panose="020B0606030504020204"/>
                        </a:rPr>
                        <a:t>Presentation of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373517"/>
                  </a:ext>
                </a:extLst>
              </a:tr>
            </a:tbl>
          </a:graphicData>
        </a:graphic>
      </p:graphicFrame>
    </p:spTree>
    <p:extLst>
      <p:ext uri="{BB962C8B-B14F-4D97-AF65-F5344CB8AC3E}">
        <p14:creationId xmlns:p14="http://schemas.microsoft.com/office/powerpoint/2010/main" val="194731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a:extLst>
              <a:ext uri="{FF2B5EF4-FFF2-40B4-BE49-F238E27FC236}">
                <a16:creationId xmlns:a16="http://schemas.microsoft.com/office/drawing/2014/main" id="{AD68067A-461E-40CD-915E-DD7B78BBF3C5}"/>
              </a:ext>
            </a:extLst>
          </p:cNvPr>
          <p:cNvSpPr txBox="1">
            <a:spLocks noChangeArrowheads="1"/>
          </p:cNvSpPr>
          <p:nvPr/>
        </p:nvSpPr>
        <p:spPr bwMode="auto">
          <a:xfrm>
            <a:off x="685155" y="131218"/>
            <a:ext cx="89354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eaLnBrk="0" fontAlgn="base"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0"/>
              <a:t>Timeline - Comprehensive Assessment</a:t>
            </a:r>
            <a:endParaRPr lang="en-US" altLang="en-US" dirty="0"/>
          </a:p>
        </p:txBody>
      </p:sp>
      <p:graphicFrame>
        <p:nvGraphicFramePr>
          <p:cNvPr id="2" name="Table 1">
            <a:extLst>
              <a:ext uri="{FF2B5EF4-FFF2-40B4-BE49-F238E27FC236}">
                <a16:creationId xmlns:a16="http://schemas.microsoft.com/office/drawing/2014/main" id="{B513FC2B-3BC6-4B0B-A53E-E25319BA9AE2}"/>
              </a:ext>
            </a:extLst>
          </p:cNvPr>
          <p:cNvGraphicFramePr>
            <a:graphicFrameLocks noGrp="1"/>
          </p:cNvGraphicFramePr>
          <p:nvPr/>
        </p:nvGraphicFramePr>
        <p:xfrm>
          <a:off x="788123" y="1210381"/>
          <a:ext cx="9695153" cy="5024156"/>
        </p:xfrm>
        <a:graphic>
          <a:graphicData uri="http://schemas.openxmlformats.org/drawingml/2006/table">
            <a:tbl>
              <a:tblPr/>
              <a:tblGrid>
                <a:gridCol w="4889009">
                  <a:extLst>
                    <a:ext uri="{9D8B030D-6E8A-4147-A177-3AD203B41FA5}">
                      <a16:colId xmlns:a16="http://schemas.microsoft.com/office/drawing/2014/main" val="3547532401"/>
                    </a:ext>
                  </a:extLst>
                </a:gridCol>
                <a:gridCol w="1392125">
                  <a:extLst>
                    <a:ext uri="{9D8B030D-6E8A-4147-A177-3AD203B41FA5}">
                      <a16:colId xmlns:a16="http://schemas.microsoft.com/office/drawing/2014/main" val="2399994108"/>
                    </a:ext>
                  </a:extLst>
                </a:gridCol>
                <a:gridCol w="679489">
                  <a:extLst>
                    <a:ext uri="{9D8B030D-6E8A-4147-A177-3AD203B41FA5}">
                      <a16:colId xmlns:a16="http://schemas.microsoft.com/office/drawing/2014/main" val="1437117310"/>
                    </a:ext>
                  </a:extLst>
                </a:gridCol>
                <a:gridCol w="546906">
                  <a:extLst>
                    <a:ext uri="{9D8B030D-6E8A-4147-A177-3AD203B41FA5}">
                      <a16:colId xmlns:a16="http://schemas.microsoft.com/office/drawing/2014/main" val="2346011290"/>
                    </a:ext>
                  </a:extLst>
                </a:gridCol>
                <a:gridCol w="546906">
                  <a:extLst>
                    <a:ext uri="{9D8B030D-6E8A-4147-A177-3AD203B41FA5}">
                      <a16:colId xmlns:a16="http://schemas.microsoft.com/office/drawing/2014/main" val="498775515"/>
                    </a:ext>
                  </a:extLst>
                </a:gridCol>
                <a:gridCol w="546906">
                  <a:extLst>
                    <a:ext uri="{9D8B030D-6E8A-4147-A177-3AD203B41FA5}">
                      <a16:colId xmlns:a16="http://schemas.microsoft.com/office/drawing/2014/main" val="1288695092"/>
                    </a:ext>
                  </a:extLst>
                </a:gridCol>
                <a:gridCol w="546906">
                  <a:extLst>
                    <a:ext uri="{9D8B030D-6E8A-4147-A177-3AD203B41FA5}">
                      <a16:colId xmlns:a16="http://schemas.microsoft.com/office/drawing/2014/main" val="497309978"/>
                    </a:ext>
                  </a:extLst>
                </a:gridCol>
                <a:gridCol w="546906">
                  <a:extLst>
                    <a:ext uri="{9D8B030D-6E8A-4147-A177-3AD203B41FA5}">
                      <a16:colId xmlns:a16="http://schemas.microsoft.com/office/drawing/2014/main" val="2399705575"/>
                    </a:ext>
                  </a:extLst>
                </a:gridCol>
              </a:tblGrid>
              <a:tr h="227939">
                <a:tc>
                  <a:txBody>
                    <a:bodyPr/>
                    <a:lstStyle/>
                    <a:p>
                      <a:pPr algn="l" fontAlgn="ctr"/>
                      <a:r>
                        <a:rPr lang="en-IN" sz="1200" b="0" i="0" u="none" strike="noStrike" dirty="0">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gridSpan="5">
                  <a:txBody>
                    <a:bodyPr/>
                    <a:lstStyle/>
                    <a:p>
                      <a:pPr algn="ctr" fontAlgn="ctr"/>
                      <a:r>
                        <a:rPr lang="en-IN" sz="1200" b="0" i="0" u="none" strike="noStrike">
                          <a:solidFill>
                            <a:srgbClr val="FFFFFF"/>
                          </a:solidFill>
                          <a:effectLst/>
                          <a:latin typeface="Open Sans" panose="020B0606030504020204"/>
                        </a:rPr>
                        <a:t>Baseline Assessment Schedule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78325541"/>
                  </a:ext>
                </a:extLst>
              </a:tr>
              <a:tr h="227939">
                <a:tc>
                  <a:txBody>
                    <a:bodyPr/>
                    <a:lstStyle/>
                    <a:p>
                      <a:pPr algn="l" fontAlgn="ctr"/>
                      <a:r>
                        <a:rPr lang="en-IN" sz="1200" b="0" i="0" u="none" strike="noStrike" dirty="0">
                          <a:solidFill>
                            <a:srgbClr val="FFFFFF"/>
                          </a:solidFill>
                          <a:effectLst/>
                          <a:latin typeface="Open Sans" panose="020B0606030504020204"/>
                        </a:rPr>
                        <a:t>Task 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Responsibility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IN" sz="1200" b="0" i="0" u="none" strike="noStrike">
                          <a:solidFill>
                            <a:srgbClr val="FFFFFF"/>
                          </a:solidFill>
                          <a:effectLst/>
                          <a:latin typeface="Open Sans" panose="020B0606030504020204"/>
                        </a:rPr>
                        <a:t>Day-5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851605936"/>
                  </a:ext>
                </a:extLst>
              </a:tr>
              <a:tr h="227939">
                <a:tc>
                  <a:txBody>
                    <a:bodyPr/>
                    <a:lstStyle/>
                    <a:p>
                      <a:pPr algn="l" fontAlgn="ctr"/>
                      <a:r>
                        <a:rPr lang="en-IN" sz="1200" b="0" i="0" u="none" strike="noStrike" dirty="0">
                          <a:solidFill>
                            <a:srgbClr val="000000"/>
                          </a:solidFill>
                          <a:effectLst/>
                          <a:latin typeface="Open Sans" panose="020B0606030504020204"/>
                        </a:rPr>
                        <a:t>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8115201"/>
                  </a:ext>
                </a:extLst>
              </a:tr>
              <a:tr h="227939">
                <a:tc>
                  <a:txBody>
                    <a:bodyPr/>
                    <a:lstStyle/>
                    <a:p>
                      <a:pPr algn="l" fontAlgn="ctr"/>
                      <a:r>
                        <a:rPr lang="en-IN" sz="1200" b="0" i="0" u="none" strike="noStrike" dirty="0">
                          <a:solidFill>
                            <a:srgbClr val="000000"/>
                          </a:solidFill>
                          <a:effectLst/>
                          <a:latin typeface="Open Sans" panose="020B0606030504020204"/>
                        </a:rPr>
                        <a:t>Define Business Initiative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6594855"/>
                  </a:ext>
                </a:extLst>
              </a:tr>
              <a:tr h="227939">
                <a:tc>
                  <a:txBody>
                    <a:bodyPr/>
                    <a:lstStyle/>
                    <a:p>
                      <a:pPr algn="l" fontAlgn="ctr"/>
                      <a:r>
                        <a:rPr lang="en-IN" sz="1200" b="0" i="0" u="none" strike="noStrike" dirty="0">
                          <a:solidFill>
                            <a:srgbClr val="000000"/>
                          </a:solidFill>
                          <a:effectLst/>
                          <a:latin typeface="Open Sans" panose="020B0606030504020204"/>
                        </a:rPr>
                        <a:t>Prepare Preliminary Questionnaire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9008781"/>
                  </a:ext>
                </a:extLst>
              </a:tr>
              <a:tr h="227939">
                <a:tc>
                  <a:txBody>
                    <a:bodyPr/>
                    <a:lstStyle/>
                    <a:p>
                      <a:pPr algn="l" fontAlgn="ctr"/>
                      <a:r>
                        <a:rPr lang="en-IN" sz="1200" b="0" i="0" u="none" strike="noStrike" dirty="0">
                          <a:solidFill>
                            <a:srgbClr val="000000"/>
                          </a:solidFill>
                          <a:effectLst/>
                          <a:latin typeface="Open Sans" panose="020B0606030504020204"/>
                        </a:rPr>
                        <a:t>Conduct Prep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1700706"/>
                  </a:ext>
                </a:extLst>
              </a:tr>
              <a:tr h="237437">
                <a:tc>
                  <a:txBody>
                    <a:bodyPr/>
                    <a:lstStyle/>
                    <a:p>
                      <a:pPr algn="l" fontAlgn="ctr"/>
                      <a:r>
                        <a:rPr lang="en-US" sz="1200" b="0" i="0" u="none" strike="noStrike" dirty="0">
                          <a:solidFill>
                            <a:srgbClr val="000000"/>
                          </a:solidFill>
                          <a:effectLst/>
                          <a:latin typeface="Open Sans" panose="020B0606030504020204"/>
                        </a:rPr>
                        <a:t>Preliminary understanding of the Current System (SAP Landscape)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1408088"/>
                  </a:ext>
                </a:extLst>
              </a:tr>
              <a:tr h="227939">
                <a:tc>
                  <a:txBody>
                    <a:bodyPr/>
                    <a:lstStyle/>
                    <a:p>
                      <a:pPr algn="l" fontAlgn="ctr"/>
                      <a:r>
                        <a:rPr lang="en-IN" sz="1200" b="0" i="0" u="none" strike="noStrike">
                          <a:solidFill>
                            <a:srgbClr val="000000"/>
                          </a:solidFill>
                          <a:effectLst/>
                          <a:latin typeface="Open Sans" panose="020B0606030504020204"/>
                        </a:rPr>
                        <a:t>Evaluate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42955853"/>
                  </a:ext>
                </a:extLst>
              </a:tr>
              <a:tr h="227939">
                <a:tc>
                  <a:txBody>
                    <a:bodyPr/>
                    <a:lstStyle/>
                    <a:p>
                      <a:pPr algn="l" fontAlgn="ctr"/>
                      <a:r>
                        <a:rPr lang="en-US" sz="1200" b="0" i="0" u="none" strike="noStrike">
                          <a:solidFill>
                            <a:srgbClr val="000000"/>
                          </a:solidFill>
                          <a:effectLst/>
                          <a:latin typeface="Open Sans" panose="020B0606030504020204"/>
                        </a:rPr>
                        <a:t>Conduct Workshop - S/4HANA Overview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818124"/>
                  </a:ext>
                </a:extLst>
              </a:tr>
              <a:tr h="227939">
                <a:tc>
                  <a:txBody>
                    <a:bodyPr/>
                    <a:lstStyle/>
                    <a:p>
                      <a:pPr algn="l" fontAlgn="ctr"/>
                      <a:r>
                        <a:rPr lang="en-US" sz="1200" b="0" i="0" u="none" strike="noStrike">
                          <a:solidFill>
                            <a:srgbClr val="000000"/>
                          </a:solidFill>
                          <a:effectLst/>
                          <a:latin typeface="Open Sans" panose="020B0606030504020204"/>
                        </a:rPr>
                        <a:t>Basic understanding of critical business processes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6761736"/>
                  </a:ext>
                </a:extLst>
              </a:tr>
              <a:tr h="227939">
                <a:tc>
                  <a:txBody>
                    <a:bodyPr/>
                    <a:lstStyle/>
                    <a:p>
                      <a:pPr algn="l" fontAlgn="ctr"/>
                      <a:r>
                        <a:rPr lang="en-US" sz="1200" b="0" i="0" u="none" strike="noStrike">
                          <a:solidFill>
                            <a:srgbClr val="000000"/>
                          </a:solidFill>
                          <a:effectLst/>
                          <a:latin typeface="Open Sans" panose="020B0606030504020204"/>
                        </a:rPr>
                        <a:t>Identify the current setup and Migration key considerations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8820430"/>
                  </a:ext>
                </a:extLst>
              </a:tr>
              <a:tr h="227939">
                <a:tc>
                  <a:txBody>
                    <a:bodyPr/>
                    <a:lstStyle/>
                    <a:p>
                      <a:pPr algn="l" fontAlgn="ctr"/>
                      <a:r>
                        <a:rPr lang="en-US" sz="1200" b="0" i="0" u="none" strike="noStrike">
                          <a:solidFill>
                            <a:srgbClr val="000000"/>
                          </a:solidFill>
                          <a:effectLst/>
                          <a:latin typeface="Open Sans" panose="020B0606030504020204"/>
                        </a:rPr>
                        <a:t>Run basic programs to identify System readiness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275370"/>
                  </a:ext>
                </a:extLst>
              </a:tr>
              <a:tr h="227939">
                <a:tc>
                  <a:txBody>
                    <a:bodyPr/>
                    <a:lstStyle/>
                    <a:p>
                      <a:pPr algn="l" fontAlgn="ctr"/>
                      <a:r>
                        <a:rPr lang="en-US" sz="1200" b="0" i="0" u="none" strike="noStrike">
                          <a:solidFill>
                            <a:srgbClr val="000000"/>
                          </a:solidFill>
                          <a:effectLst/>
                          <a:latin typeface="Open Sans" panose="020B0606030504020204"/>
                        </a:rPr>
                        <a:t>Evaluate impact of the results considering: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546634"/>
                  </a:ext>
                </a:extLst>
              </a:tr>
              <a:tr h="227939">
                <a:tc>
                  <a:txBody>
                    <a:bodyPr/>
                    <a:lstStyle/>
                    <a:p>
                      <a:pPr algn="l" fontAlgn="ctr"/>
                      <a:r>
                        <a:rPr lang="en-IN" sz="1200" b="0" i="0" u="none" strike="noStrike">
                          <a:solidFill>
                            <a:srgbClr val="000000"/>
                          </a:solidFill>
                          <a:effectLst/>
                          <a:latin typeface="Open Sans" panose="020B0606030504020204"/>
                        </a:rPr>
                        <a:t>Complexities, Dependencies and Risks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193529"/>
                  </a:ext>
                </a:extLst>
              </a:tr>
              <a:tr h="227939">
                <a:tc>
                  <a:txBody>
                    <a:bodyPr/>
                    <a:lstStyle/>
                    <a:p>
                      <a:pPr algn="l" fontAlgn="ctr"/>
                      <a:r>
                        <a:rPr lang="en-IN" sz="1200" b="0" i="0" u="none" strike="noStrike">
                          <a:solidFill>
                            <a:srgbClr val="000000"/>
                          </a:solidFill>
                          <a:effectLst/>
                          <a:latin typeface="Open Sans" panose="020B0606030504020204"/>
                        </a:rPr>
                        <a:t>Resource Estimates and Costs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786752"/>
                  </a:ext>
                </a:extLst>
              </a:tr>
              <a:tr h="227939">
                <a:tc>
                  <a:txBody>
                    <a:bodyPr/>
                    <a:lstStyle/>
                    <a:p>
                      <a:pPr algn="l" fontAlgn="ctr"/>
                      <a:r>
                        <a:rPr lang="en-IN" sz="1200" b="0" i="0" u="none" strike="noStrike">
                          <a:solidFill>
                            <a:srgbClr val="000000"/>
                          </a:solidFill>
                          <a:effectLst/>
                          <a:latin typeface="Open Sans" panose="020B0606030504020204"/>
                        </a:rPr>
                        <a:t>Document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13655799"/>
                  </a:ext>
                </a:extLst>
              </a:tr>
              <a:tr h="227939">
                <a:tc>
                  <a:txBody>
                    <a:bodyPr/>
                    <a:lstStyle/>
                    <a:p>
                      <a:pPr algn="l" fontAlgn="ctr"/>
                      <a:r>
                        <a:rPr lang="en-US" sz="1200" b="0" i="0" u="none" strike="noStrike">
                          <a:solidFill>
                            <a:srgbClr val="000000"/>
                          </a:solidFill>
                          <a:effectLst/>
                          <a:latin typeface="Open Sans" panose="020B0606030504020204"/>
                        </a:rPr>
                        <a:t>Top areas to consider in document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0785074"/>
                  </a:ext>
                </a:extLst>
              </a:tr>
              <a:tr h="227939">
                <a:tc>
                  <a:txBody>
                    <a:bodyPr/>
                    <a:lstStyle/>
                    <a:p>
                      <a:pPr algn="l" fontAlgn="ctr"/>
                      <a:r>
                        <a:rPr lang="en-US" sz="1200" b="0" i="0" u="none" strike="noStrike">
                          <a:solidFill>
                            <a:srgbClr val="000000"/>
                          </a:solidFill>
                          <a:effectLst/>
                          <a:latin typeface="Open Sans" panose="020B0606030504020204"/>
                        </a:rPr>
                        <a:t>Categorize and prioritize S/4HANA Readiness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50909"/>
                  </a:ext>
                </a:extLst>
              </a:tr>
              <a:tr h="227939">
                <a:tc>
                  <a:txBody>
                    <a:bodyPr/>
                    <a:lstStyle/>
                    <a:p>
                      <a:pPr algn="l" fontAlgn="ctr"/>
                      <a:r>
                        <a:rPr lang="en-US" sz="1200" b="0" i="0" u="none" strike="noStrike">
                          <a:solidFill>
                            <a:srgbClr val="000000"/>
                          </a:solidFill>
                          <a:effectLst/>
                          <a:latin typeface="Open Sans" panose="020B0606030504020204"/>
                        </a:rPr>
                        <a:t>Develop recommended S/4HANA - High Level 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710607"/>
                  </a:ext>
                </a:extLst>
              </a:tr>
              <a:tr h="227939">
                <a:tc>
                  <a:txBody>
                    <a:bodyPr/>
                    <a:lstStyle/>
                    <a:p>
                      <a:pPr algn="l" fontAlgn="ctr"/>
                      <a:r>
                        <a:rPr lang="en-IN" sz="1200" b="0" i="0" u="none" strike="noStrike">
                          <a:solidFill>
                            <a:srgbClr val="000000"/>
                          </a:solidFill>
                          <a:effectLst/>
                          <a:latin typeface="Open Sans" panose="020B0606030504020204"/>
                        </a:rPr>
                        <a:t>Final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IN" sz="1200" b="0" i="0" u="none" strike="noStrike" dirty="0">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854884425"/>
                  </a:ext>
                </a:extLst>
              </a:tr>
              <a:tr h="227939">
                <a:tc>
                  <a:txBody>
                    <a:bodyPr/>
                    <a:lstStyle/>
                    <a:p>
                      <a:pPr algn="l" fontAlgn="ctr"/>
                      <a:r>
                        <a:rPr lang="en-IN" sz="1200" b="0" i="0" u="none" strike="noStrike">
                          <a:solidFill>
                            <a:srgbClr val="000000"/>
                          </a:solidFill>
                          <a:effectLst/>
                          <a:latin typeface="Open Sans" panose="020B0606030504020204"/>
                        </a:rPr>
                        <a:t>Finalize Assessment Documentation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682957"/>
                  </a:ext>
                </a:extLst>
              </a:tr>
              <a:tr h="227939">
                <a:tc>
                  <a:txBody>
                    <a:bodyPr/>
                    <a:lstStyle/>
                    <a:p>
                      <a:pPr algn="l" fontAlgn="ctr"/>
                      <a:r>
                        <a:rPr lang="en-IN" sz="1200" b="0" i="0" u="none" strike="noStrike">
                          <a:solidFill>
                            <a:srgbClr val="000000"/>
                          </a:solidFill>
                          <a:effectLst/>
                          <a:latin typeface="Open Sans" panose="020B0606030504020204"/>
                        </a:rPr>
                        <a:t>Presentation of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373517"/>
                  </a:ext>
                </a:extLst>
              </a:tr>
            </a:tbl>
          </a:graphicData>
        </a:graphic>
      </p:graphicFrame>
    </p:spTree>
    <p:extLst>
      <p:ext uri="{BB962C8B-B14F-4D97-AF65-F5344CB8AC3E}">
        <p14:creationId xmlns:p14="http://schemas.microsoft.com/office/powerpoint/2010/main" val="368803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a:extLst>
              <a:ext uri="{FF2B5EF4-FFF2-40B4-BE49-F238E27FC236}">
                <a16:creationId xmlns:a16="http://schemas.microsoft.com/office/drawing/2014/main" id="{AD68067A-461E-40CD-915E-DD7B78BBF3C5}"/>
              </a:ext>
            </a:extLst>
          </p:cNvPr>
          <p:cNvSpPr txBox="1">
            <a:spLocks noChangeArrowheads="1"/>
          </p:cNvSpPr>
          <p:nvPr/>
        </p:nvSpPr>
        <p:spPr bwMode="auto">
          <a:xfrm>
            <a:off x="685155" y="131218"/>
            <a:ext cx="89354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eaLnBrk="0" fontAlgn="base"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0"/>
              <a:t>Timeline - Conversion</a:t>
            </a:r>
            <a:endParaRPr lang="en-US" altLang="en-US" dirty="0"/>
          </a:p>
        </p:txBody>
      </p:sp>
    </p:spTree>
    <p:extLst>
      <p:ext uri="{BB962C8B-B14F-4D97-AF65-F5344CB8AC3E}">
        <p14:creationId xmlns:p14="http://schemas.microsoft.com/office/powerpoint/2010/main" val="47691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DAA0-76FB-4C8A-AFD4-DC9824731CBE}"/>
              </a:ext>
            </a:extLst>
          </p:cNvPr>
          <p:cNvSpPr>
            <a:spLocks noGrp="1"/>
          </p:cNvSpPr>
          <p:nvPr>
            <p:ph type="title"/>
          </p:nvPr>
        </p:nvSpPr>
        <p:spPr>
          <a:xfrm>
            <a:off x="679757"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solidFill>
                  <a:srgbClr val="002060"/>
                </a:solidFill>
              </a:rPr>
              <a:t>Value Proposition - Up to 50% Cost Saving</a:t>
            </a:r>
            <a:endParaRPr lang="en-IN" dirty="0">
              <a:solidFill>
                <a:srgbClr val="002060"/>
              </a:solidFill>
            </a:endParaRPr>
          </a:p>
        </p:txBody>
      </p:sp>
      <p:sp>
        <p:nvSpPr>
          <p:cNvPr id="24" name="Freeform: Shape 23">
            <a:extLst>
              <a:ext uri="{FF2B5EF4-FFF2-40B4-BE49-F238E27FC236}">
                <a16:creationId xmlns:a16="http://schemas.microsoft.com/office/drawing/2014/main" id="{77E1B440-BF94-4F27-9DE4-B82F7A79409E}"/>
              </a:ext>
            </a:extLst>
          </p:cNvPr>
          <p:cNvSpPr>
            <a:spLocks/>
          </p:cNvSpPr>
          <p:nvPr/>
        </p:nvSpPr>
        <p:spPr bwMode="auto">
          <a:xfrm>
            <a:off x="7271571" y="5249607"/>
            <a:ext cx="3431180" cy="1056304"/>
          </a:xfrm>
          <a:custGeom>
            <a:avLst/>
            <a:gdLst>
              <a:gd name="connsiteX0" fmla="*/ 0 w 3431180"/>
              <a:gd name="connsiteY0" fmla="*/ 0 h 1056304"/>
              <a:gd name="connsiteX1" fmla="*/ 1254602 w 3431180"/>
              <a:gd name="connsiteY1" fmla="*/ 0 h 1056304"/>
              <a:gd name="connsiteX2" fmla="*/ 1758828 w 3431180"/>
              <a:gd name="connsiteY2" fmla="*/ 244685 h 1056304"/>
              <a:gd name="connsiteX3" fmla="*/ 1758828 w 3431180"/>
              <a:gd name="connsiteY3" fmla="*/ 244353 h 1056304"/>
              <a:gd name="connsiteX4" fmla="*/ 3431180 w 3431180"/>
              <a:gd name="connsiteY4" fmla="*/ 1056304 h 1056304"/>
              <a:gd name="connsiteX5" fmla="*/ 878250 w 3431180"/>
              <a:gd name="connsiteY5" fmla="*/ 1056304 h 1056304"/>
              <a:gd name="connsiteX6" fmla="*/ 878248 w 3431180"/>
              <a:gd name="connsiteY6" fmla="*/ 1056303 h 1056304"/>
              <a:gd name="connsiteX7" fmla="*/ 234666 w 3431180"/>
              <a:gd name="connsiteY7" fmla="*/ 1056303 h 1056304"/>
              <a:gd name="connsiteX0" fmla="*/ 0 w 3431180"/>
              <a:gd name="connsiteY0" fmla="*/ 0 h 1056304"/>
              <a:gd name="connsiteX1" fmla="*/ 1254602 w 3431180"/>
              <a:gd name="connsiteY1" fmla="*/ 0 h 1056304"/>
              <a:gd name="connsiteX2" fmla="*/ 1758828 w 3431180"/>
              <a:gd name="connsiteY2" fmla="*/ 244685 h 1056304"/>
              <a:gd name="connsiteX3" fmla="*/ 3431180 w 3431180"/>
              <a:gd name="connsiteY3" fmla="*/ 1056304 h 1056304"/>
              <a:gd name="connsiteX4" fmla="*/ 878250 w 3431180"/>
              <a:gd name="connsiteY4" fmla="*/ 1056304 h 1056304"/>
              <a:gd name="connsiteX5" fmla="*/ 878248 w 3431180"/>
              <a:gd name="connsiteY5" fmla="*/ 1056303 h 1056304"/>
              <a:gd name="connsiteX6" fmla="*/ 234666 w 3431180"/>
              <a:gd name="connsiteY6" fmla="*/ 1056303 h 1056304"/>
              <a:gd name="connsiteX7" fmla="*/ 0 w 3431180"/>
              <a:gd name="connsiteY7" fmla="*/ 0 h 1056304"/>
              <a:gd name="connsiteX0" fmla="*/ 0 w 3431180"/>
              <a:gd name="connsiteY0" fmla="*/ 0 h 1056304"/>
              <a:gd name="connsiteX1" fmla="*/ 1254602 w 3431180"/>
              <a:gd name="connsiteY1" fmla="*/ 0 h 1056304"/>
              <a:gd name="connsiteX2" fmla="*/ 3431180 w 3431180"/>
              <a:gd name="connsiteY2" fmla="*/ 1056304 h 1056304"/>
              <a:gd name="connsiteX3" fmla="*/ 878250 w 3431180"/>
              <a:gd name="connsiteY3" fmla="*/ 1056304 h 1056304"/>
              <a:gd name="connsiteX4" fmla="*/ 878248 w 3431180"/>
              <a:gd name="connsiteY4" fmla="*/ 1056303 h 1056304"/>
              <a:gd name="connsiteX5" fmla="*/ 234666 w 3431180"/>
              <a:gd name="connsiteY5" fmla="*/ 1056303 h 1056304"/>
              <a:gd name="connsiteX6" fmla="*/ 0 w 3431180"/>
              <a:gd name="connsiteY6" fmla="*/ 0 h 105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1180" h="1056304">
                <a:moveTo>
                  <a:pt x="0" y="0"/>
                </a:moveTo>
                <a:lnTo>
                  <a:pt x="1254602" y="0"/>
                </a:lnTo>
                <a:lnTo>
                  <a:pt x="3431180" y="1056304"/>
                </a:lnTo>
                <a:lnTo>
                  <a:pt x="878250" y="1056304"/>
                </a:lnTo>
                <a:cubicBezTo>
                  <a:pt x="878249" y="1056304"/>
                  <a:pt x="878249" y="1056303"/>
                  <a:pt x="878248" y="1056303"/>
                </a:cubicBezTo>
                <a:lnTo>
                  <a:pt x="234666" y="1056303"/>
                </a:ln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latin typeface="Open Sans" panose="020B0606030504020204"/>
            </a:endParaRPr>
          </a:p>
        </p:txBody>
      </p:sp>
      <p:sp>
        <p:nvSpPr>
          <p:cNvPr id="25" name="Freeform 24">
            <a:extLst>
              <a:ext uri="{FF2B5EF4-FFF2-40B4-BE49-F238E27FC236}">
                <a16:creationId xmlns:a16="http://schemas.microsoft.com/office/drawing/2014/main" id="{9F9EDC25-93B0-4C98-B201-1939DC0F23D7}"/>
              </a:ext>
            </a:extLst>
          </p:cNvPr>
          <p:cNvSpPr>
            <a:spLocks/>
          </p:cNvSpPr>
          <p:nvPr/>
        </p:nvSpPr>
        <p:spPr bwMode="auto">
          <a:xfrm>
            <a:off x="4717550" y="3653988"/>
            <a:ext cx="1935697" cy="1483977"/>
          </a:xfrm>
          <a:custGeom>
            <a:avLst/>
            <a:gdLst>
              <a:gd name="T0" fmla="*/ 2009 w 3380"/>
              <a:gd name="T1" fmla="*/ 1204 h 2594"/>
              <a:gd name="T2" fmla="*/ 3380 w 3380"/>
              <a:gd name="T3" fmla="*/ 1204 h 2594"/>
              <a:gd name="T4" fmla="*/ 892 w 3380"/>
              <a:gd name="T5" fmla="*/ 0 h 2594"/>
              <a:gd name="T6" fmla="*/ 0 w 3380"/>
              <a:gd name="T7" fmla="*/ 0 h 2594"/>
              <a:gd name="T8" fmla="*/ 187 w 3380"/>
              <a:gd name="T9" fmla="*/ 845 h 2594"/>
              <a:gd name="T10" fmla="*/ 2319 w 3380"/>
              <a:gd name="T11" fmla="*/ 2594 h 2594"/>
              <a:gd name="T12" fmla="*/ 2009 w 3380"/>
              <a:gd name="T13" fmla="*/ 1204 h 2594"/>
            </a:gdLst>
            <a:ahLst/>
            <a:cxnLst>
              <a:cxn ang="0">
                <a:pos x="T0" y="T1"/>
              </a:cxn>
              <a:cxn ang="0">
                <a:pos x="T2" y="T3"/>
              </a:cxn>
              <a:cxn ang="0">
                <a:pos x="T4" y="T5"/>
              </a:cxn>
              <a:cxn ang="0">
                <a:pos x="T6" y="T7"/>
              </a:cxn>
              <a:cxn ang="0">
                <a:pos x="T8" y="T9"/>
              </a:cxn>
              <a:cxn ang="0">
                <a:pos x="T10" y="T11"/>
              </a:cxn>
              <a:cxn ang="0">
                <a:pos x="T12" y="T13"/>
              </a:cxn>
            </a:cxnLst>
            <a:rect l="0" t="0" r="r" b="b"/>
            <a:pathLst>
              <a:path w="3380" h="2594">
                <a:moveTo>
                  <a:pt x="2009" y="1204"/>
                </a:moveTo>
                <a:lnTo>
                  <a:pt x="3380" y="1204"/>
                </a:lnTo>
                <a:lnTo>
                  <a:pt x="892" y="0"/>
                </a:lnTo>
                <a:lnTo>
                  <a:pt x="0" y="0"/>
                </a:lnTo>
                <a:lnTo>
                  <a:pt x="187" y="845"/>
                </a:lnTo>
                <a:lnTo>
                  <a:pt x="2319" y="2594"/>
                </a:lnTo>
                <a:lnTo>
                  <a:pt x="2009" y="120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26" name="Freeform 25">
            <a:extLst>
              <a:ext uri="{FF2B5EF4-FFF2-40B4-BE49-F238E27FC236}">
                <a16:creationId xmlns:a16="http://schemas.microsoft.com/office/drawing/2014/main" id="{3A3FE39E-90DB-4E05-8B31-9BD1F41A4D2D}"/>
              </a:ext>
            </a:extLst>
          </p:cNvPr>
          <p:cNvSpPr>
            <a:spLocks/>
          </p:cNvSpPr>
          <p:nvPr/>
        </p:nvSpPr>
        <p:spPr bwMode="auto">
          <a:xfrm>
            <a:off x="3668118" y="3018489"/>
            <a:ext cx="1350007" cy="1013364"/>
          </a:xfrm>
          <a:custGeom>
            <a:avLst/>
            <a:gdLst>
              <a:gd name="T0" fmla="*/ 1611 w 2358"/>
              <a:gd name="T1" fmla="*/ 930 h 1769"/>
              <a:gd name="T2" fmla="*/ 2358 w 2358"/>
              <a:gd name="T3" fmla="*/ 930 h 1769"/>
              <a:gd name="T4" fmla="*/ 482 w 2358"/>
              <a:gd name="T5" fmla="*/ 22 h 1769"/>
              <a:gd name="T6" fmla="*/ 0 w 2358"/>
              <a:gd name="T7" fmla="*/ 0 h 1769"/>
              <a:gd name="T8" fmla="*/ 187 w 2358"/>
              <a:gd name="T9" fmla="*/ 448 h 1769"/>
              <a:gd name="T10" fmla="*/ 1798 w 2358"/>
              <a:gd name="T11" fmla="*/ 1769 h 1769"/>
              <a:gd name="T12" fmla="*/ 1611 w 2358"/>
              <a:gd name="T13" fmla="*/ 930 h 1769"/>
            </a:gdLst>
            <a:ahLst/>
            <a:cxnLst>
              <a:cxn ang="0">
                <a:pos x="T0" y="T1"/>
              </a:cxn>
              <a:cxn ang="0">
                <a:pos x="T2" y="T3"/>
              </a:cxn>
              <a:cxn ang="0">
                <a:pos x="T4" y="T5"/>
              </a:cxn>
              <a:cxn ang="0">
                <a:pos x="T6" y="T7"/>
              </a:cxn>
              <a:cxn ang="0">
                <a:pos x="T8" y="T9"/>
              </a:cxn>
              <a:cxn ang="0">
                <a:pos x="T10" y="T11"/>
              </a:cxn>
              <a:cxn ang="0">
                <a:pos x="T12" y="T13"/>
              </a:cxn>
            </a:cxnLst>
            <a:rect l="0" t="0" r="r" b="b"/>
            <a:pathLst>
              <a:path w="2358" h="1769">
                <a:moveTo>
                  <a:pt x="1611" y="930"/>
                </a:moveTo>
                <a:lnTo>
                  <a:pt x="2358" y="930"/>
                </a:lnTo>
                <a:lnTo>
                  <a:pt x="482" y="22"/>
                </a:lnTo>
                <a:lnTo>
                  <a:pt x="0" y="0"/>
                </a:lnTo>
                <a:lnTo>
                  <a:pt x="187" y="448"/>
                </a:lnTo>
                <a:lnTo>
                  <a:pt x="1798" y="1769"/>
                </a:lnTo>
                <a:lnTo>
                  <a:pt x="1611" y="9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27" name="Freeform 26">
            <a:extLst>
              <a:ext uri="{FF2B5EF4-FFF2-40B4-BE49-F238E27FC236}">
                <a16:creationId xmlns:a16="http://schemas.microsoft.com/office/drawing/2014/main" id="{23F0AD10-CD46-4C92-BA70-53919D95EB46}"/>
              </a:ext>
            </a:extLst>
          </p:cNvPr>
          <p:cNvSpPr>
            <a:spLocks/>
          </p:cNvSpPr>
          <p:nvPr/>
        </p:nvSpPr>
        <p:spPr bwMode="auto">
          <a:xfrm>
            <a:off x="2807618" y="2480891"/>
            <a:ext cx="903440" cy="656110"/>
          </a:xfrm>
          <a:custGeom>
            <a:avLst/>
            <a:gdLst>
              <a:gd name="T0" fmla="*/ 1231 w 1578"/>
              <a:gd name="T1" fmla="*/ 748 h 1145"/>
              <a:gd name="T2" fmla="*/ 1578 w 1578"/>
              <a:gd name="T3" fmla="*/ 764 h 1145"/>
              <a:gd name="T4" fmla="*/ 0 w 1578"/>
              <a:gd name="T5" fmla="*/ 0 h 1145"/>
              <a:gd name="T6" fmla="*/ 1396 w 1578"/>
              <a:gd name="T7" fmla="*/ 1145 h 1145"/>
              <a:gd name="T8" fmla="*/ 1231 w 1578"/>
              <a:gd name="T9" fmla="*/ 748 h 1145"/>
            </a:gdLst>
            <a:ahLst/>
            <a:cxnLst>
              <a:cxn ang="0">
                <a:pos x="T0" y="T1"/>
              </a:cxn>
              <a:cxn ang="0">
                <a:pos x="T2" y="T3"/>
              </a:cxn>
              <a:cxn ang="0">
                <a:pos x="T4" y="T5"/>
              </a:cxn>
              <a:cxn ang="0">
                <a:pos x="T6" y="T7"/>
              </a:cxn>
              <a:cxn ang="0">
                <a:pos x="T8" y="T9"/>
              </a:cxn>
            </a:cxnLst>
            <a:rect l="0" t="0" r="r" b="b"/>
            <a:pathLst>
              <a:path w="1578" h="1145">
                <a:moveTo>
                  <a:pt x="1231" y="748"/>
                </a:moveTo>
                <a:lnTo>
                  <a:pt x="1578" y="764"/>
                </a:lnTo>
                <a:lnTo>
                  <a:pt x="0" y="0"/>
                </a:lnTo>
                <a:lnTo>
                  <a:pt x="1396" y="1145"/>
                </a:lnTo>
                <a:lnTo>
                  <a:pt x="1231" y="748"/>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28" name="Freeform 28">
            <a:extLst>
              <a:ext uri="{FF2B5EF4-FFF2-40B4-BE49-F238E27FC236}">
                <a16:creationId xmlns:a16="http://schemas.microsoft.com/office/drawing/2014/main" id="{39DDB9E8-9D4D-4A98-8602-D450862844B5}"/>
              </a:ext>
            </a:extLst>
          </p:cNvPr>
          <p:cNvSpPr>
            <a:spLocks/>
          </p:cNvSpPr>
          <p:nvPr/>
        </p:nvSpPr>
        <p:spPr bwMode="auto">
          <a:xfrm>
            <a:off x="5995419" y="4445787"/>
            <a:ext cx="2267187" cy="1767376"/>
          </a:xfrm>
          <a:custGeom>
            <a:avLst/>
            <a:gdLst>
              <a:gd name="T0" fmla="*/ 1950 w 3959"/>
              <a:gd name="T1" fmla="*/ 1182 h 3087"/>
              <a:gd name="T2" fmla="*/ 3959 w 3959"/>
              <a:gd name="T3" fmla="*/ 1182 h 3087"/>
              <a:gd name="T4" fmla="*/ 1518 w 3959"/>
              <a:gd name="T5" fmla="*/ 0 h 3087"/>
              <a:gd name="T6" fmla="*/ 0 w 3959"/>
              <a:gd name="T7" fmla="*/ 0 h 3087"/>
              <a:gd name="T8" fmla="*/ 311 w 3959"/>
              <a:gd name="T9" fmla="*/ 1395 h 3087"/>
              <a:gd name="T10" fmla="*/ 2374 w 3959"/>
              <a:gd name="T11" fmla="*/ 3087 h 3087"/>
              <a:gd name="T12" fmla="*/ 1950 w 3959"/>
              <a:gd name="T13" fmla="*/ 1182 h 3087"/>
            </a:gdLst>
            <a:ahLst/>
            <a:cxnLst>
              <a:cxn ang="0">
                <a:pos x="T0" y="T1"/>
              </a:cxn>
              <a:cxn ang="0">
                <a:pos x="T2" y="T3"/>
              </a:cxn>
              <a:cxn ang="0">
                <a:pos x="T4" y="T5"/>
              </a:cxn>
              <a:cxn ang="0">
                <a:pos x="T6" y="T7"/>
              </a:cxn>
              <a:cxn ang="0">
                <a:pos x="T8" y="T9"/>
              </a:cxn>
              <a:cxn ang="0">
                <a:pos x="T10" y="T11"/>
              </a:cxn>
              <a:cxn ang="0">
                <a:pos x="T12" y="T13"/>
              </a:cxn>
            </a:cxnLst>
            <a:rect l="0" t="0" r="r" b="b"/>
            <a:pathLst>
              <a:path w="3959" h="3087">
                <a:moveTo>
                  <a:pt x="1950" y="1182"/>
                </a:moveTo>
                <a:lnTo>
                  <a:pt x="3959" y="1182"/>
                </a:lnTo>
                <a:lnTo>
                  <a:pt x="1518" y="0"/>
                </a:lnTo>
                <a:lnTo>
                  <a:pt x="0" y="0"/>
                </a:lnTo>
                <a:lnTo>
                  <a:pt x="311" y="1395"/>
                </a:lnTo>
                <a:lnTo>
                  <a:pt x="2374" y="3087"/>
                </a:lnTo>
                <a:lnTo>
                  <a:pt x="1950" y="118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29" name="Freeform 43">
            <a:extLst>
              <a:ext uri="{FF2B5EF4-FFF2-40B4-BE49-F238E27FC236}">
                <a16:creationId xmlns:a16="http://schemas.microsoft.com/office/drawing/2014/main" id="{2FEF375D-C6A8-4E82-BBB3-37F7D0DCF26D}"/>
              </a:ext>
            </a:extLst>
          </p:cNvPr>
          <p:cNvSpPr>
            <a:spLocks/>
          </p:cNvSpPr>
          <p:nvPr/>
        </p:nvSpPr>
        <p:spPr bwMode="auto">
          <a:xfrm>
            <a:off x="7599626" y="5479761"/>
            <a:ext cx="953249" cy="316032"/>
          </a:xfrm>
          <a:custGeom>
            <a:avLst/>
            <a:gdLst>
              <a:gd name="T0" fmla="*/ 1664 w 1664"/>
              <a:gd name="T1" fmla="*/ 276 h 551"/>
              <a:gd name="T2" fmla="*/ 1662 w 1664"/>
              <a:gd name="T3" fmla="*/ 291 h 551"/>
              <a:gd name="T4" fmla="*/ 1654 w 1664"/>
              <a:gd name="T5" fmla="*/ 318 h 551"/>
              <a:gd name="T6" fmla="*/ 1628 w 1664"/>
              <a:gd name="T7" fmla="*/ 358 h 551"/>
              <a:gd name="T8" fmla="*/ 1565 w 1664"/>
              <a:gd name="T9" fmla="*/ 407 h 551"/>
              <a:gd name="T10" fmla="*/ 1474 w 1664"/>
              <a:gd name="T11" fmla="*/ 452 h 551"/>
              <a:gd name="T12" fmla="*/ 1362 w 1664"/>
              <a:gd name="T13" fmla="*/ 489 h 551"/>
              <a:gd name="T14" fmla="*/ 1229 w 1664"/>
              <a:gd name="T15" fmla="*/ 519 h 551"/>
              <a:gd name="T16" fmla="*/ 1079 w 1664"/>
              <a:gd name="T17" fmla="*/ 539 h 551"/>
              <a:gd name="T18" fmla="*/ 917 w 1664"/>
              <a:gd name="T19" fmla="*/ 551 h 551"/>
              <a:gd name="T20" fmla="*/ 832 w 1664"/>
              <a:gd name="T21" fmla="*/ 551 h 551"/>
              <a:gd name="T22" fmla="*/ 747 w 1664"/>
              <a:gd name="T23" fmla="*/ 551 h 551"/>
              <a:gd name="T24" fmla="*/ 584 w 1664"/>
              <a:gd name="T25" fmla="*/ 539 h 551"/>
              <a:gd name="T26" fmla="*/ 435 w 1664"/>
              <a:gd name="T27" fmla="*/ 519 h 551"/>
              <a:gd name="T28" fmla="*/ 302 w 1664"/>
              <a:gd name="T29" fmla="*/ 489 h 551"/>
              <a:gd name="T30" fmla="*/ 190 w 1664"/>
              <a:gd name="T31" fmla="*/ 452 h 551"/>
              <a:gd name="T32" fmla="*/ 99 w 1664"/>
              <a:gd name="T33" fmla="*/ 407 h 551"/>
              <a:gd name="T34" fmla="*/ 37 w 1664"/>
              <a:gd name="T35" fmla="*/ 358 h 551"/>
              <a:gd name="T36" fmla="*/ 10 w 1664"/>
              <a:gd name="T37" fmla="*/ 318 h 551"/>
              <a:gd name="T38" fmla="*/ 1 w 1664"/>
              <a:gd name="T39" fmla="*/ 291 h 551"/>
              <a:gd name="T40" fmla="*/ 0 w 1664"/>
              <a:gd name="T41" fmla="*/ 276 h 551"/>
              <a:gd name="T42" fmla="*/ 1 w 1664"/>
              <a:gd name="T43" fmla="*/ 262 h 551"/>
              <a:gd name="T44" fmla="*/ 10 w 1664"/>
              <a:gd name="T45" fmla="*/ 234 h 551"/>
              <a:gd name="T46" fmla="*/ 37 w 1664"/>
              <a:gd name="T47" fmla="*/ 194 h 551"/>
              <a:gd name="T48" fmla="*/ 99 w 1664"/>
              <a:gd name="T49" fmla="*/ 144 h 551"/>
              <a:gd name="T50" fmla="*/ 190 w 1664"/>
              <a:gd name="T51" fmla="*/ 101 h 551"/>
              <a:gd name="T52" fmla="*/ 302 w 1664"/>
              <a:gd name="T53" fmla="*/ 63 h 551"/>
              <a:gd name="T54" fmla="*/ 435 w 1664"/>
              <a:gd name="T55" fmla="*/ 33 h 551"/>
              <a:gd name="T56" fmla="*/ 584 w 1664"/>
              <a:gd name="T57" fmla="*/ 13 h 551"/>
              <a:gd name="T58" fmla="*/ 747 w 1664"/>
              <a:gd name="T59" fmla="*/ 1 h 551"/>
              <a:gd name="T60" fmla="*/ 832 w 1664"/>
              <a:gd name="T61" fmla="*/ 0 h 551"/>
              <a:gd name="T62" fmla="*/ 917 w 1664"/>
              <a:gd name="T63" fmla="*/ 1 h 551"/>
              <a:gd name="T64" fmla="*/ 1079 w 1664"/>
              <a:gd name="T65" fmla="*/ 13 h 551"/>
              <a:gd name="T66" fmla="*/ 1229 w 1664"/>
              <a:gd name="T67" fmla="*/ 33 h 551"/>
              <a:gd name="T68" fmla="*/ 1362 w 1664"/>
              <a:gd name="T69" fmla="*/ 63 h 551"/>
              <a:gd name="T70" fmla="*/ 1474 w 1664"/>
              <a:gd name="T71" fmla="*/ 101 h 551"/>
              <a:gd name="T72" fmla="*/ 1565 w 1664"/>
              <a:gd name="T73" fmla="*/ 144 h 551"/>
              <a:gd name="T74" fmla="*/ 1628 w 1664"/>
              <a:gd name="T75" fmla="*/ 194 h 551"/>
              <a:gd name="T76" fmla="*/ 1654 w 1664"/>
              <a:gd name="T77" fmla="*/ 234 h 551"/>
              <a:gd name="T78" fmla="*/ 1662 w 1664"/>
              <a:gd name="T79" fmla="*/ 262 h 551"/>
              <a:gd name="T80" fmla="*/ 1664 w 1664"/>
              <a:gd name="T81" fmla="*/ 276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4" h="551">
                <a:moveTo>
                  <a:pt x="1664" y="276"/>
                </a:moveTo>
                <a:lnTo>
                  <a:pt x="1662" y="291"/>
                </a:lnTo>
                <a:lnTo>
                  <a:pt x="1654" y="318"/>
                </a:lnTo>
                <a:lnTo>
                  <a:pt x="1628" y="358"/>
                </a:lnTo>
                <a:lnTo>
                  <a:pt x="1565" y="407"/>
                </a:lnTo>
                <a:lnTo>
                  <a:pt x="1474" y="452"/>
                </a:lnTo>
                <a:lnTo>
                  <a:pt x="1362" y="489"/>
                </a:lnTo>
                <a:lnTo>
                  <a:pt x="1229" y="519"/>
                </a:lnTo>
                <a:lnTo>
                  <a:pt x="1079" y="539"/>
                </a:lnTo>
                <a:lnTo>
                  <a:pt x="917" y="551"/>
                </a:lnTo>
                <a:lnTo>
                  <a:pt x="832" y="551"/>
                </a:lnTo>
                <a:lnTo>
                  <a:pt x="747" y="551"/>
                </a:lnTo>
                <a:lnTo>
                  <a:pt x="584" y="539"/>
                </a:lnTo>
                <a:lnTo>
                  <a:pt x="435" y="519"/>
                </a:lnTo>
                <a:lnTo>
                  <a:pt x="302" y="489"/>
                </a:lnTo>
                <a:lnTo>
                  <a:pt x="190" y="452"/>
                </a:lnTo>
                <a:lnTo>
                  <a:pt x="99" y="407"/>
                </a:lnTo>
                <a:lnTo>
                  <a:pt x="37" y="358"/>
                </a:lnTo>
                <a:lnTo>
                  <a:pt x="10" y="318"/>
                </a:lnTo>
                <a:lnTo>
                  <a:pt x="1" y="291"/>
                </a:lnTo>
                <a:lnTo>
                  <a:pt x="0" y="276"/>
                </a:lnTo>
                <a:lnTo>
                  <a:pt x="1" y="262"/>
                </a:lnTo>
                <a:lnTo>
                  <a:pt x="10" y="234"/>
                </a:lnTo>
                <a:lnTo>
                  <a:pt x="37" y="194"/>
                </a:lnTo>
                <a:lnTo>
                  <a:pt x="99" y="144"/>
                </a:lnTo>
                <a:lnTo>
                  <a:pt x="190" y="101"/>
                </a:lnTo>
                <a:lnTo>
                  <a:pt x="302" y="63"/>
                </a:lnTo>
                <a:lnTo>
                  <a:pt x="435" y="33"/>
                </a:lnTo>
                <a:lnTo>
                  <a:pt x="584" y="13"/>
                </a:lnTo>
                <a:lnTo>
                  <a:pt x="747" y="1"/>
                </a:lnTo>
                <a:lnTo>
                  <a:pt x="832" y="0"/>
                </a:lnTo>
                <a:lnTo>
                  <a:pt x="917" y="1"/>
                </a:lnTo>
                <a:lnTo>
                  <a:pt x="1079" y="13"/>
                </a:lnTo>
                <a:lnTo>
                  <a:pt x="1229" y="33"/>
                </a:lnTo>
                <a:lnTo>
                  <a:pt x="1362" y="63"/>
                </a:lnTo>
                <a:lnTo>
                  <a:pt x="1474" y="101"/>
                </a:lnTo>
                <a:lnTo>
                  <a:pt x="1565" y="144"/>
                </a:lnTo>
                <a:lnTo>
                  <a:pt x="1628" y="194"/>
                </a:lnTo>
                <a:lnTo>
                  <a:pt x="1654" y="234"/>
                </a:lnTo>
                <a:lnTo>
                  <a:pt x="1662" y="262"/>
                </a:lnTo>
                <a:lnTo>
                  <a:pt x="1664" y="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30" name="Freeform 44">
            <a:extLst>
              <a:ext uri="{FF2B5EF4-FFF2-40B4-BE49-F238E27FC236}">
                <a16:creationId xmlns:a16="http://schemas.microsoft.com/office/drawing/2014/main" id="{AE9AD431-BBE3-4977-B394-2965854939DB}"/>
              </a:ext>
            </a:extLst>
          </p:cNvPr>
          <p:cNvSpPr>
            <a:spLocks/>
          </p:cNvSpPr>
          <p:nvPr/>
        </p:nvSpPr>
        <p:spPr bwMode="auto">
          <a:xfrm>
            <a:off x="7737031" y="5541594"/>
            <a:ext cx="678439" cy="192367"/>
          </a:xfrm>
          <a:custGeom>
            <a:avLst/>
            <a:gdLst>
              <a:gd name="T0" fmla="*/ 1186 w 1186"/>
              <a:gd name="T1" fmla="*/ 168 h 336"/>
              <a:gd name="T2" fmla="*/ 1184 w 1186"/>
              <a:gd name="T3" fmla="*/ 185 h 336"/>
              <a:gd name="T4" fmla="*/ 1161 w 1186"/>
              <a:gd name="T5" fmla="*/ 218 h 336"/>
              <a:gd name="T6" fmla="*/ 1115 w 1186"/>
              <a:gd name="T7" fmla="*/ 249 h 336"/>
              <a:gd name="T8" fmla="*/ 1052 w 1186"/>
              <a:gd name="T9" fmla="*/ 275 h 336"/>
              <a:gd name="T10" fmla="*/ 971 w 1186"/>
              <a:gd name="T11" fmla="*/ 298 h 336"/>
              <a:gd name="T12" fmla="*/ 876 w 1186"/>
              <a:gd name="T13" fmla="*/ 316 h 336"/>
              <a:gd name="T14" fmla="*/ 770 w 1186"/>
              <a:gd name="T15" fmla="*/ 329 h 336"/>
              <a:gd name="T16" fmla="*/ 653 w 1186"/>
              <a:gd name="T17" fmla="*/ 335 h 336"/>
              <a:gd name="T18" fmla="*/ 593 w 1186"/>
              <a:gd name="T19" fmla="*/ 336 h 336"/>
              <a:gd name="T20" fmla="*/ 532 w 1186"/>
              <a:gd name="T21" fmla="*/ 335 h 336"/>
              <a:gd name="T22" fmla="*/ 416 w 1186"/>
              <a:gd name="T23" fmla="*/ 329 h 336"/>
              <a:gd name="T24" fmla="*/ 309 w 1186"/>
              <a:gd name="T25" fmla="*/ 316 h 336"/>
              <a:gd name="T26" fmla="*/ 214 w 1186"/>
              <a:gd name="T27" fmla="*/ 298 h 336"/>
              <a:gd name="T28" fmla="*/ 134 w 1186"/>
              <a:gd name="T29" fmla="*/ 275 h 336"/>
              <a:gd name="T30" fmla="*/ 70 w 1186"/>
              <a:gd name="T31" fmla="*/ 249 h 336"/>
              <a:gd name="T32" fmla="*/ 26 w 1186"/>
              <a:gd name="T33" fmla="*/ 218 h 336"/>
              <a:gd name="T34" fmla="*/ 1 w 1186"/>
              <a:gd name="T35" fmla="*/ 185 h 336"/>
              <a:gd name="T36" fmla="*/ 0 w 1186"/>
              <a:gd name="T37" fmla="*/ 168 h 336"/>
              <a:gd name="T38" fmla="*/ 1 w 1186"/>
              <a:gd name="T39" fmla="*/ 151 h 336"/>
              <a:gd name="T40" fmla="*/ 26 w 1186"/>
              <a:gd name="T41" fmla="*/ 118 h 336"/>
              <a:gd name="T42" fmla="*/ 70 w 1186"/>
              <a:gd name="T43" fmla="*/ 88 h 336"/>
              <a:gd name="T44" fmla="*/ 134 w 1186"/>
              <a:gd name="T45" fmla="*/ 62 h 336"/>
              <a:gd name="T46" fmla="*/ 214 w 1186"/>
              <a:gd name="T47" fmla="*/ 39 h 336"/>
              <a:gd name="T48" fmla="*/ 309 w 1186"/>
              <a:gd name="T49" fmla="*/ 20 h 336"/>
              <a:gd name="T50" fmla="*/ 416 w 1186"/>
              <a:gd name="T51" fmla="*/ 7 h 336"/>
              <a:gd name="T52" fmla="*/ 532 w 1186"/>
              <a:gd name="T53" fmla="*/ 1 h 336"/>
              <a:gd name="T54" fmla="*/ 593 w 1186"/>
              <a:gd name="T55" fmla="*/ 0 h 336"/>
              <a:gd name="T56" fmla="*/ 653 w 1186"/>
              <a:gd name="T57" fmla="*/ 1 h 336"/>
              <a:gd name="T58" fmla="*/ 770 w 1186"/>
              <a:gd name="T59" fmla="*/ 7 h 336"/>
              <a:gd name="T60" fmla="*/ 876 w 1186"/>
              <a:gd name="T61" fmla="*/ 20 h 336"/>
              <a:gd name="T62" fmla="*/ 971 w 1186"/>
              <a:gd name="T63" fmla="*/ 39 h 336"/>
              <a:gd name="T64" fmla="*/ 1052 w 1186"/>
              <a:gd name="T65" fmla="*/ 62 h 336"/>
              <a:gd name="T66" fmla="*/ 1115 w 1186"/>
              <a:gd name="T67" fmla="*/ 88 h 336"/>
              <a:gd name="T68" fmla="*/ 1161 w 1186"/>
              <a:gd name="T69" fmla="*/ 118 h 336"/>
              <a:gd name="T70" fmla="*/ 1184 w 1186"/>
              <a:gd name="T71" fmla="*/ 151 h 336"/>
              <a:gd name="T72" fmla="*/ 1186 w 1186"/>
              <a:gd name="T73" fmla="*/ 1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6" h="336">
                <a:moveTo>
                  <a:pt x="1186" y="168"/>
                </a:moveTo>
                <a:lnTo>
                  <a:pt x="1184" y="185"/>
                </a:lnTo>
                <a:lnTo>
                  <a:pt x="1161" y="218"/>
                </a:lnTo>
                <a:lnTo>
                  <a:pt x="1115" y="249"/>
                </a:lnTo>
                <a:lnTo>
                  <a:pt x="1052" y="275"/>
                </a:lnTo>
                <a:lnTo>
                  <a:pt x="971" y="298"/>
                </a:lnTo>
                <a:lnTo>
                  <a:pt x="876" y="316"/>
                </a:lnTo>
                <a:lnTo>
                  <a:pt x="770" y="329"/>
                </a:lnTo>
                <a:lnTo>
                  <a:pt x="653" y="335"/>
                </a:lnTo>
                <a:lnTo>
                  <a:pt x="593" y="336"/>
                </a:lnTo>
                <a:lnTo>
                  <a:pt x="532" y="335"/>
                </a:lnTo>
                <a:lnTo>
                  <a:pt x="416" y="329"/>
                </a:lnTo>
                <a:lnTo>
                  <a:pt x="309" y="316"/>
                </a:lnTo>
                <a:lnTo>
                  <a:pt x="214" y="298"/>
                </a:lnTo>
                <a:lnTo>
                  <a:pt x="134" y="275"/>
                </a:lnTo>
                <a:lnTo>
                  <a:pt x="70" y="249"/>
                </a:lnTo>
                <a:lnTo>
                  <a:pt x="26" y="218"/>
                </a:lnTo>
                <a:lnTo>
                  <a:pt x="1" y="185"/>
                </a:lnTo>
                <a:lnTo>
                  <a:pt x="0" y="168"/>
                </a:lnTo>
                <a:lnTo>
                  <a:pt x="1" y="151"/>
                </a:lnTo>
                <a:lnTo>
                  <a:pt x="26" y="118"/>
                </a:lnTo>
                <a:lnTo>
                  <a:pt x="70" y="88"/>
                </a:lnTo>
                <a:lnTo>
                  <a:pt x="134" y="62"/>
                </a:lnTo>
                <a:lnTo>
                  <a:pt x="214" y="39"/>
                </a:lnTo>
                <a:lnTo>
                  <a:pt x="309" y="20"/>
                </a:lnTo>
                <a:lnTo>
                  <a:pt x="416" y="7"/>
                </a:lnTo>
                <a:lnTo>
                  <a:pt x="532" y="1"/>
                </a:lnTo>
                <a:lnTo>
                  <a:pt x="593" y="0"/>
                </a:lnTo>
                <a:lnTo>
                  <a:pt x="653" y="1"/>
                </a:lnTo>
                <a:lnTo>
                  <a:pt x="770" y="7"/>
                </a:lnTo>
                <a:lnTo>
                  <a:pt x="876" y="20"/>
                </a:lnTo>
                <a:lnTo>
                  <a:pt x="971" y="39"/>
                </a:lnTo>
                <a:lnTo>
                  <a:pt x="1052" y="62"/>
                </a:lnTo>
                <a:lnTo>
                  <a:pt x="1115" y="88"/>
                </a:lnTo>
                <a:lnTo>
                  <a:pt x="1161" y="118"/>
                </a:lnTo>
                <a:lnTo>
                  <a:pt x="1184" y="151"/>
                </a:lnTo>
                <a:lnTo>
                  <a:pt x="1186" y="16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31" name="Freeform 154">
            <a:extLst>
              <a:ext uri="{FF2B5EF4-FFF2-40B4-BE49-F238E27FC236}">
                <a16:creationId xmlns:a16="http://schemas.microsoft.com/office/drawing/2014/main" id="{E1544B92-5015-4C5C-A3BA-52BF07B937DE}"/>
              </a:ext>
            </a:extLst>
          </p:cNvPr>
          <p:cNvSpPr>
            <a:spLocks/>
          </p:cNvSpPr>
          <p:nvPr/>
        </p:nvSpPr>
        <p:spPr bwMode="auto">
          <a:xfrm>
            <a:off x="6421376" y="4708574"/>
            <a:ext cx="827867" cy="273093"/>
          </a:xfrm>
          <a:custGeom>
            <a:avLst/>
            <a:gdLst>
              <a:gd name="T0" fmla="*/ 1444 w 1444"/>
              <a:gd name="T1" fmla="*/ 239 h 479"/>
              <a:gd name="T2" fmla="*/ 1444 w 1444"/>
              <a:gd name="T3" fmla="*/ 252 h 479"/>
              <a:gd name="T4" fmla="*/ 1436 w 1444"/>
              <a:gd name="T5" fmla="*/ 276 h 479"/>
              <a:gd name="T6" fmla="*/ 1412 w 1444"/>
              <a:gd name="T7" fmla="*/ 311 h 479"/>
              <a:gd name="T8" fmla="*/ 1357 w 1444"/>
              <a:gd name="T9" fmla="*/ 354 h 479"/>
              <a:gd name="T10" fmla="*/ 1279 w 1444"/>
              <a:gd name="T11" fmla="*/ 391 h 479"/>
              <a:gd name="T12" fmla="*/ 1182 w 1444"/>
              <a:gd name="T13" fmla="*/ 424 h 479"/>
              <a:gd name="T14" fmla="*/ 1066 w 1444"/>
              <a:gd name="T15" fmla="*/ 450 h 479"/>
              <a:gd name="T16" fmla="*/ 937 w 1444"/>
              <a:gd name="T17" fmla="*/ 467 h 479"/>
              <a:gd name="T18" fmla="*/ 796 w 1444"/>
              <a:gd name="T19" fmla="*/ 477 h 479"/>
              <a:gd name="T20" fmla="*/ 722 w 1444"/>
              <a:gd name="T21" fmla="*/ 479 h 479"/>
              <a:gd name="T22" fmla="*/ 647 w 1444"/>
              <a:gd name="T23" fmla="*/ 477 h 479"/>
              <a:gd name="T24" fmla="*/ 506 w 1444"/>
              <a:gd name="T25" fmla="*/ 467 h 479"/>
              <a:gd name="T26" fmla="*/ 377 w 1444"/>
              <a:gd name="T27" fmla="*/ 450 h 479"/>
              <a:gd name="T28" fmla="*/ 262 w 1444"/>
              <a:gd name="T29" fmla="*/ 424 h 479"/>
              <a:gd name="T30" fmla="*/ 164 w 1444"/>
              <a:gd name="T31" fmla="*/ 391 h 479"/>
              <a:gd name="T32" fmla="*/ 86 w 1444"/>
              <a:gd name="T33" fmla="*/ 354 h 479"/>
              <a:gd name="T34" fmla="*/ 31 w 1444"/>
              <a:gd name="T35" fmla="*/ 311 h 479"/>
              <a:gd name="T36" fmla="*/ 8 w 1444"/>
              <a:gd name="T37" fmla="*/ 276 h 479"/>
              <a:gd name="T38" fmla="*/ 0 w 1444"/>
              <a:gd name="T39" fmla="*/ 252 h 479"/>
              <a:gd name="T40" fmla="*/ 0 w 1444"/>
              <a:gd name="T41" fmla="*/ 239 h 479"/>
              <a:gd name="T42" fmla="*/ 0 w 1444"/>
              <a:gd name="T43" fmla="*/ 227 h 479"/>
              <a:gd name="T44" fmla="*/ 8 w 1444"/>
              <a:gd name="T45" fmla="*/ 203 h 479"/>
              <a:gd name="T46" fmla="*/ 31 w 1444"/>
              <a:gd name="T47" fmla="*/ 168 h 479"/>
              <a:gd name="T48" fmla="*/ 86 w 1444"/>
              <a:gd name="T49" fmla="*/ 125 h 479"/>
              <a:gd name="T50" fmla="*/ 164 w 1444"/>
              <a:gd name="T51" fmla="*/ 86 h 479"/>
              <a:gd name="T52" fmla="*/ 262 w 1444"/>
              <a:gd name="T53" fmla="*/ 54 h 479"/>
              <a:gd name="T54" fmla="*/ 377 w 1444"/>
              <a:gd name="T55" fmla="*/ 29 h 479"/>
              <a:gd name="T56" fmla="*/ 506 w 1444"/>
              <a:gd name="T57" fmla="*/ 10 h 479"/>
              <a:gd name="T58" fmla="*/ 647 w 1444"/>
              <a:gd name="T59" fmla="*/ 0 h 479"/>
              <a:gd name="T60" fmla="*/ 722 w 1444"/>
              <a:gd name="T61" fmla="*/ 0 h 479"/>
              <a:gd name="T62" fmla="*/ 796 w 1444"/>
              <a:gd name="T63" fmla="*/ 0 h 479"/>
              <a:gd name="T64" fmla="*/ 937 w 1444"/>
              <a:gd name="T65" fmla="*/ 10 h 479"/>
              <a:gd name="T66" fmla="*/ 1066 w 1444"/>
              <a:gd name="T67" fmla="*/ 29 h 479"/>
              <a:gd name="T68" fmla="*/ 1182 w 1444"/>
              <a:gd name="T69" fmla="*/ 54 h 479"/>
              <a:gd name="T70" fmla="*/ 1279 w 1444"/>
              <a:gd name="T71" fmla="*/ 86 h 479"/>
              <a:gd name="T72" fmla="*/ 1357 w 1444"/>
              <a:gd name="T73" fmla="*/ 125 h 479"/>
              <a:gd name="T74" fmla="*/ 1412 w 1444"/>
              <a:gd name="T75" fmla="*/ 168 h 479"/>
              <a:gd name="T76" fmla="*/ 1436 w 1444"/>
              <a:gd name="T77" fmla="*/ 203 h 479"/>
              <a:gd name="T78" fmla="*/ 1444 w 1444"/>
              <a:gd name="T79" fmla="*/ 227 h 479"/>
              <a:gd name="T80" fmla="*/ 1444 w 1444"/>
              <a:gd name="T81" fmla="*/ 23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4" h="479">
                <a:moveTo>
                  <a:pt x="1444" y="239"/>
                </a:moveTo>
                <a:lnTo>
                  <a:pt x="1444" y="252"/>
                </a:lnTo>
                <a:lnTo>
                  <a:pt x="1436" y="276"/>
                </a:lnTo>
                <a:lnTo>
                  <a:pt x="1412" y="311"/>
                </a:lnTo>
                <a:lnTo>
                  <a:pt x="1357" y="354"/>
                </a:lnTo>
                <a:lnTo>
                  <a:pt x="1279" y="391"/>
                </a:lnTo>
                <a:lnTo>
                  <a:pt x="1182" y="424"/>
                </a:lnTo>
                <a:lnTo>
                  <a:pt x="1066" y="450"/>
                </a:lnTo>
                <a:lnTo>
                  <a:pt x="937" y="467"/>
                </a:lnTo>
                <a:lnTo>
                  <a:pt x="796" y="477"/>
                </a:lnTo>
                <a:lnTo>
                  <a:pt x="722" y="479"/>
                </a:lnTo>
                <a:lnTo>
                  <a:pt x="647" y="477"/>
                </a:lnTo>
                <a:lnTo>
                  <a:pt x="506" y="467"/>
                </a:lnTo>
                <a:lnTo>
                  <a:pt x="377" y="450"/>
                </a:lnTo>
                <a:lnTo>
                  <a:pt x="262" y="424"/>
                </a:lnTo>
                <a:lnTo>
                  <a:pt x="164" y="391"/>
                </a:lnTo>
                <a:lnTo>
                  <a:pt x="86" y="354"/>
                </a:lnTo>
                <a:lnTo>
                  <a:pt x="31" y="311"/>
                </a:lnTo>
                <a:lnTo>
                  <a:pt x="8" y="276"/>
                </a:lnTo>
                <a:lnTo>
                  <a:pt x="0" y="252"/>
                </a:lnTo>
                <a:lnTo>
                  <a:pt x="0" y="239"/>
                </a:lnTo>
                <a:lnTo>
                  <a:pt x="0" y="227"/>
                </a:lnTo>
                <a:lnTo>
                  <a:pt x="8" y="203"/>
                </a:lnTo>
                <a:lnTo>
                  <a:pt x="31" y="168"/>
                </a:lnTo>
                <a:lnTo>
                  <a:pt x="86" y="125"/>
                </a:lnTo>
                <a:lnTo>
                  <a:pt x="164" y="86"/>
                </a:lnTo>
                <a:lnTo>
                  <a:pt x="262" y="54"/>
                </a:lnTo>
                <a:lnTo>
                  <a:pt x="377" y="29"/>
                </a:lnTo>
                <a:lnTo>
                  <a:pt x="506" y="10"/>
                </a:lnTo>
                <a:lnTo>
                  <a:pt x="647" y="0"/>
                </a:lnTo>
                <a:lnTo>
                  <a:pt x="722" y="0"/>
                </a:lnTo>
                <a:lnTo>
                  <a:pt x="796" y="0"/>
                </a:lnTo>
                <a:lnTo>
                  <a:pt x="937" y="10"/>
                </a:lnTo>
                <a:lnTo>
                  <a:pt x="1066" y="29"/>
                </a:lnTo>
                <a:lnTo>
                  <a:pt x="1182" y="54"/>
                </a:lnTo>
                <a:lnTo>
                  <a:pt x="1279" y="86"/>
                </a:lnTo>
                <a:lnTo>
                  <a:pt x="1357" y="125"/>
                </a:lnTo>
                <a:lnTo>
                  <a:pt x="1412" y="168"/>
                </a:lnTo>
                <a:lnTo>
                  <a:pt x="1436" y="203"/>
                </a:lnTo>
                <a:lnTo>
                  <a:pt x="1444" y="227"/>
                </a:lnTo>
                <a:lnTo>
                  <a:pt x="1444"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32" name="Freeform 155">
            <a:extLst>
              <a:ext uri="{FF2B5EF4-FFF2-40B4-BE49-F238E27FC236}">
                <a16:creationId xmlns:a16="http://schemas.microsoft.com/office/drawing/2014/main" id="{BC278250-BA02-46DB-8493-58D2FE708468}"/>
              </a:ext>
            </a:extLst>
          </p:cNvPr>
          <p:cNvSpPr>
            <a:spLocks/>
          </p:cNvSpPr>
          <p:nvPr/>
        </p:nvSpPr>
        <p:spPr bwMode="auto">
          <a:xfrm>
            <a:off x="6539888" y="4761819"/>
            <a:ext cx="590843" cy="166604"/>
          </a:xfrm>
          <a:custGeom>
            <a:avLst/>
            <a:gdLst>
              <a:gd name="T0" fmla="*/ 1032 w 1032"/>
              <a:gd name="T1" fmla="*/ 146 h 292"/>
              <a:gd name="T2" fmla="*/ 1029 w 1032"/>
              <a:gd name="T3" fmla="*/ 161 h 292"/>
              <a:gd name="T4" fmla="*/ 1009 w 1032"/>
              <a:gd name="T5" fmla="*/ 189 h 292"/>
              <a:gd name="T6" fmla="*/ 970 w 1032"/>
              <a:gd name="T7" fmla="*/ 216 h 292"/>
              <a:gd name="T8" fmla="*/ 914 w 1032"/>
              <a:gd name="T9" fmla="*/ 239 h 292"/>
              <a:gd name="T10" fmla="*/ 806 w 1032"/>
              <a:gd name="T11" fmla="*/ 268 h 292"/>
              <a:gd name="T12" fmla="*/ 621 w 1032"/>
              <a:gd name="T13" fmla="*/ 289 h 292"/>
              <a:gd name="T14" fmla="*/ 516 w 1032"/>
              <a:gd name="T15" fmla="*/ 292 h 292"/>
              <a:gd name="T16" fmla="*/ 411 w 1032"/>
              <a:gd name="T17" fmla="*/ 289 h 292"/>
              <a:gd name="T18" fmla="*/ 226 w 1032"/>
              <a:gd name="T19" fmla="*/ 268 h 292"/>
              <a:gd name="T20" fmla="*/ 118 w 1032"/>
              <a:gd name="T21" fmla="*/ 239 h 292"/>
              <a:gd name="T22" fmla="*/ 61 w 1032"/>
              <a:gd name="T23" fmla="*/ 216 h 292"/>
              <a:gd name="T24" fmla="*/ 23 w 1032"/>
              <a:gd name="T25" fmla="*/ 189 h 292"/>
              <a:gd name="T26" fmla="*/ 2 w 1032"/>
              <a:gd name="T27" fmla="*/ 161 h 292"/>
              <a:gd name="T28" fmla="*/ 0 w 1032"/>
              <a:gd name="T29" fmla="*/ 146 h 292"/>
              <a:gd name="T30" fmla="*/ 2 w 1032"/>
              <a:gd name="T31" fmla="*/ 131 h 292"/>
              <a:gd name="T32" fmla="*/ 23 w 1032"/>
              <a:gd name="T33" fmla="*/ 102 h 292"/>
              <a:gd name="T34" fmla="*/ 61 w 1032"/>
              <a:gd name="T35" fmla="*/ 77 h 292"/>
              <a:gd name="T36" fmla="*/ 118 w 1032"/>
              <a:gd name="T37" fmla="*/ 54 h 292"/>
              <a:gd name="T38" fmla="*/ 226 w 1032"/>
              <a:gd name="T39" fmla="*/ 25 h 292"/>
              <a:gd name="T40" fmla="*/ 411 w 1032"/>
              <a:gd name="T41" fmla="*/ 2 h 292"/>
              <a:gd name="T42" fmla="*/ 516 w 1032"/>
              <a:gd name="T43" fmla="*/ 0 h 292"/>
              <a:gd name="T44" fmla="*/ 621 w 1032"/>
              <a:gd name="T45" fmla="*/ 2 h 292"/>
              <a:gd name="T46" fmla="*/ 806 w 1032"/>
              <a:gd name="T47" fmla="*/ 25 h 292"/>
              <a:gd name="T48" fmla="*/ 914 w 1032"/>
              <a:gd name="T49" fmla="*/ 54 h 292"/>
              <a:gd name="T50" fmla="*/ 970 w 1032"/>
              <a:gd name="T51" fmla="*/ 77 h 292"/>
              <a:gd name="T52" fmla="*/ 1009 w 1032"/>
              <a:gd name="T53" fmla="*/ 102 h 292"/>
              <a:gd name="T54" fmla="*/ 1029 w 1032"/>
              <a:gd name="T55" fmla="*/ 131 h 292"/>
              <a:gd name="T56" fmla="*/ 1032 w 1032"/>
              <a:gd name="T57" fmla="*/ 146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2" h="292">
                <a:moveTo>
                  <a:pt x="1032" y="146"/>
                </a:moveTo>
                <a:lnTo>
                  <a:pt x="1029" y="161"/>
                </a:lnTo>
                <a:lnTo>
                  <a:pt x="1009" y="189"/>
                </a:lnTo>
                <a:lnTo>
                  <a:pt x="970" y="216"/>
                </a:lnTo>
                <a:lnTo>
                  <a:pt x="914" y="239"/>
                </a:lnTo>
                <a:lnTo>
                  <a:pt x="806" y="268"/>
                </a:lnTo>
                <a:lnTo>
                  <a:pt x="621" y="289"/>
                </a:lnTo>
                <a:lnTo>
                  <a:pt x="516" y="292"/>
                </a:lnTo>
                <a:lnTo>
                  <a:pt x="411" y="289"/>
                </a:lnTo>
                <a:lnTo>
                  <a:pt x="226" y="268"/>
                </a:lnTo>
                <a:lnTo>
                  <a:pt x="118" y="239"/>
                </a:lnTo>
                <a:lnTo>
                  <a:pt x="61" y="216"/>
                </a:lnTo>
                <a:lnTo>
                  <a:pt x="23" y="189"/>
                </a:lnTo>
                <a:lnTo>
                  <a:pt x="2" y="161"/>
                </a:lnTo>
                <a:lnTo>
                  <a:pt x="0" y="146"/>
                </a:lnTo>
                <a:lnTo>
                  <a:pt x="2" y="131"/>
                </a:lnTo>
                <a:lnTo>
                  <a:pt x="23" y="102"/>
                </a:lnTo>
                <a:lnTo>
                  <a:pt x="61" y="77"/>
                </a:lnTo>
                <a:lnTo>
                  <a:pt x="118" y="54"/>
                </a:lnTo>
                <a:lnTo>
                  <a:pt x="226" y="25"/>
                </a:lnTo>
                <a:lnTo>
                  <a:pt x="411" y="2"/>
                </a:lnTo>
                <a:lnTo>
                  <a:pt x="516" y="0"/>
                </a:lnTo>
                <a:lnTo>
                  <a:pt x="621" y="2"/>
                </a:lnTo>
                <a:lnTo>
                  <a:pt x="806" y="25"/>
                </a:lnTo>
                <a:lnTo>
                  <a:pt x="914" y="54"/>
                </a:lnTo>
                <a:lnTo>
                  <a:pt x="970" y="77"/>
                </a:lnTo>
                <a:lnTo>
                  <a:pt x="1009" y="102"/>
                </a:lnTo>
                <a:lnTo>
                  <a:pt x="1029" y="131"/>
                </a:lnTo>
                <a:lnTo>
                  <a:pt x="1032" y="1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33" name="Freeform 266">
            <a:extLst>
              <a:ext uri="{FF2B5EF4-FFF2-40B4-BE49-F238E27FC236}">
                <a16:creationId xmlns:a16="http://schemas.microsoft.com/office/drawing/2014/main" id="{8D1B2550-AF7A-4A5F-81B7-81EB9929A2CF}"/>
              </a:ext>
            </a:extLst>
          </p:cNvPr>
          <p:cNvSpPr>
            <a:spLocks/>
          </p:cNvSpPr>
          <p:nvPr/>
        </p:nvSpPr>
        <p:spPr bwMode="auto">
          <a:xfrm>
            <a:off x="5119461" y="3992349"/>
            <a:ext cx="657828" cy="218131"/>
          </a:xfrm>
          <a:custGeom>
            <a:avLst/>
            <a:gdLst>
              <a:gd name="T0" fmla="*/ 1148 w 1148"/>
              <a:gd name="T1" fmla="*/ 190 h 381"/>
              <a:gd name="T2" fmla="*/ 1146 w 1148"/>
              <a:gd name="T3" fmla="*/ 210 h 381"/>
              <a:gd name="T4" fmla="*/ 1123 w 1148"/>
              <a:gd name="T5" fmla="*/ 247 h 381"/>
              <a:gd name="T6" fmla="*/ 1078 w 1148"/>
              <a:gd name="T7" fmla="*/ 282 h 381"/>
              <a:gd name="T8" fmla="*/ 1017 w 1148"/>
              <a:gd name="T9" fmla="*/ 312 h 381"/>
              <a:gd name="T10" fmla="*/ 939 w 1148"/>
              <a:gd name="T11" fmla="*/ 338 h 381"/>
              <a:gd name="T12" fmla="*/ 848 w 1148"/>
              <a:gd name="T13" fmla="*/ 358 h 381"/>
              <a:gd name="T14" fmla="*/ 745 w 1148"/>
              <a:gd name="T15" fmla="*/ 373 h 381"/>
              <a:gd name="T16" fmla="*/ 632 w 1148"/>
              <a:gd name="T17" fmla="*/ 380 h 381"/>
              <a:gd name="T18" fmla="*/ 573 w 1148"/>
              <a:gd name="T19" fmla="*/ 381 h 381"/>
              <a:gd name="T20" fmla="*/ 516 w 1148"/>
              <a:gd name="T21" fmla="*/ 380 h 381"/>
              <a:gd name="T22" fmla="*/ 403 w 1148"/>
              <a:gd name="T23" fmla="*/ 373 h 381"/>
              <a:gd name="T24" fmla="*/ 300 w 1148"/>
              <a:gd name="T25" fmla="*/ 358 h 381"/>
              <a:gd name="T26" fmla="*/ 209 w 1148"/>
              <a:gd name="T27" fmla="*/ 338 h 381"/>
              <a:gd name="T28" fmla="*/ 131 w 1148"/>
              <a:gd name="T29" fmla="*/ 312 h 381"/>
              <a:gd name="T30" fmla="*/ 69 w 1148"/>
              <a:gd name="T31" fmla="*/ 282 h 381"/>
              <a:gd name="T32" fmla="*/ 25 w 1148"/>
              <a:gd name="T33" fmla="*/ 247 h 381"/>
              <a:gd name="T34" fmla="*/ 2 w 1148"/>
              <a:gd name="T35" fmla="*/ 210 h 381"/>
              <a:gd name="T36" fmla="*/ 0 w 1148"/>
              <a:gd name="T37" fmla="*/ 190 h 381"/>
              <a:gd name="T38" fmla="*/ 2 w 1148"/>
              <a:gd name="T39" fmla="*/ 171 h 381"/>
              <a:gd name="T40" fmla="*/ 25 w 1148"/>
              <a:gd name="T41" fmla="*/ 134 h 381"/>
              <a:gd name="T42" fmla="*/ 69 w 1148"/>
              <a:gd name="T43" fmla="*/ 99 h 381"/>
              <a:gd name="T44" fmla="*/ 131 w 1148"/>
              <a:gd name="T45" fmla="*/ 69 h 381"/>
              <a:gd name="T46" fmla="*/ 209 w 1148"/>
              <a:gd name="T47" fmla="*/ 43 h 381"/>
              <a:gd name="T48" fmla="*/ 300 w 1148"/>
              <a:gd name="T49" fmla="*/ 23 h 381"/>
              <a:gd name="T50" fmla="*/ 403 w 1148"/>
              <a:gd name="T51" fmla="*/ 9 h 381"/>
              <a:gd name="T52" fmla="*/ 516 w 1148"/>
              <a:gd name="T53" fmla="*/ 1 h 381"/>
              <a:gd name="T54" fmla="*/ 573 w 1148"/>
              <a:gd name="T55" fmla="*/ 0 h 381"/>
              <a:gd name="T56" fmla="*/ 632 w 1148"/>
              <a:gd name="T57" fmla="*/ 1 h 381"/>
              <a:gd name="T58" fmla="*/ 745 w 1148"/>
              <a:gd name="T59" fmla="*/ 9 h 381"/>
              <a:gd name="T60" fmla="*/ 848 w 1148"/>
              <a:gd name="T61" fmla="*/ 23 h 381"/>
              <a:gd name="T62" fmla="*/ 939 w 1148"/>
              <a:gd name="T63" fmla="*/ 43 h 381"/>
              <a:gd name="T64" fmla="*/ 1017 w 1148"/>
              <a:gd name="T65" fmla="*/ 69 h 381"/>
              <a:gd name="T66" fmla="*/ 1078 w 1148"/>
              <a:gd name="T67" fmla="*/ 99 h 381"/>
              <a:gd name="T68" fmla="*/ 1123 w 1148"/>
              <a:gd name="T69" fmla="*/ 134 h 381"/>
              <a:gd name="T70" fmla="*/ 1146 w 1148"/>
              <a:gd name="T71" fmla="*/ 171 h 381"/>
              <a:gd name="T72" fmla="*/ 1148 w 1148"/>
              <a:gd name="T7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8" h="381">
                <a:moveTo>
                  <a:pt x="1148" y="190"/>
                </a:moveTo>
                <a:lnTo>
                  <a:pt x="1146" y="210"/>
                </a:lnTo>
                <a:lnTo>
                  <a:pt x="1123" y="247"/>
                </a:lnTo>
                <a:lnTo>
                  <a:pt x="1078" y="282"/>
                </a:lnTo>
                <a:lnTo>
                  <a:pt x="1017" y="312"/>
                </a:lnTo>
                <a:lnTo>
                  <a:pt x="939" y="338"/>
                </a:lnTo>
                <a:lnTo>
                  <a:pt x="848" y="358"/>
                </a:lnTo>
                <a:lnTo>
                  <a:pt x="745" y="373"/>
                </a:lnTo>
                <a:lnTo>
                  <a:pt x="632" y="380"/>
                </a:lnTo>
                <a:lnTo>
                  <a:pt x="573" y="381"/>
                </a:lnTo>
                <a:lnTo>
                  <a:pt x="516" y="380"/>
                </a:lnTo>
                <a:lnTo>
                  <a:pt x="403" y="373"/>
                </a:lnTo>
                <a:lnTo>
                  <a:pt x="300" y="358"/>
                </a:lnTo>
                <a:lnTo>
                  <a:pt x="209" y="338"/>
                </a:lnTo>
                <a:lnTo>
                  <a:pt x="131" y="312"/>
                </a:lnTo>
                <a:lnTo>
                  <a:pt x="69" y="282"/>
                </a:lnTo>
                <a:lnTo>
                  <a:pt x="25" y="247"/>
                </a:lnTo>
                <a:lnTo>
                  <a:pt x="2" y="210"/>
                </a:lnTo>
                <a:lnTo>
                  <a:pt x="0" y="190"/>
                </a:lnTo>
                <a:lnTo>
                  <a:pt x="2" y="171"/>
                </a:lnTo>
                <a:lnTo>
                  <a:pt x="25" y="134"/>
                </a:lnTo>
                <a:lnTo>
                  <a:pt x="69" y="99"/>
                </a:lnTo>
                <a:lnTo>
                  <a:pt x="131" y="69"/>
                </a:lnTo>
                <a:lnTo>
                  <a:pt x="209" y="43"/>
                </a:lnTo>
                <a:lnTo>
                  <a:pt x="300" y="23"/>
                </a:lnTo>
                <a:lnTo>
                  <a:pt x="403" y="9"/>
                </a:lnTo>
                <a:lnTo>
                  <a:pt x="516" y="1"/>
                </a:lnTo>
                <a:lnTo>
                  <a:pt x="573" y="0"/>
                </a:lnTo>
                <a:lnTo>
                  <a:pt x="632" y="1"/>
                </a:lnTo>
                <a:lnTo>
                  <a:pt x="745" y="9"/>
                </a:lnTo>
                <a:lnTo>
                  <a:pt x="848" y="23"/>
                </a:lnTo>
                <a:lnTo>
                  <a:pt x="939" y="43"/>
                </a:lnTo>
                <a:lnTo>
                  <a:pt x="1017" y="69"/>
                </a:lnTo>
                <a:lnTo>
                  <a:pt x="1078" y="99"/>
                </a:lnTo>
                <a:lnTo>
                  <a:pt x="1123" y="134"/>
                </a:lnTo>
                <a:lnTo>
                  <a:pt x="1146" y="171"/>
                </a:lnTo>
                <a:lnTo>
                  <a:pt x="114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34" name="Freeform 267">
            <a:extLst>
              <a:ext uri="{FF2B5EF4-FFF2-40B4-BE49-F238E27FC236}">
                <a16:creationId xmlns:a16="http://schemas.microsoft.com/office/drawing/2014/main" id="{6FF7C191-7412-4D02-88A2-D7B559C689F8}"/>
              </a:ext>
            </a:extLst>
          </p:cNvPr>
          <p:cNvSpPr>
            <a:spLocks/>
          </p:cNvSpPr>
          <p:nvPr/>
        </p:nvSpPr>
        <p:spPr bwMode="auto">
          <a:xfrm>
            <a:off x="5213927" y="4035288"/>
            <a:ext cx="468896" cy="132253"/>
          </a:xfrm>
          <a:custGeom>
            <a:avLst/>
            <a:gdLst>
              <a:gd name="T0" fmla="*/ 819 w 819"/>
              <a:gd name="T1" fmla="*/ 115 h 231"/>
              <a:gd name="T2" fmla="*/ 818 w 819"/>
              <a:gd name="T3" fmla="*/ 128 h 231"/>
              <a:gd name="T4" fmla="*/ 802 w 819"/>
              <a:gd name="T5" fmla="*/ 149 h 231"/>
              <a:gd name="T6" fmla="*/ 771 w 819"/>
              <a:gd name="T7" fmla="*/ 171 h 231"/>
              <a:gd name="T8" fmla="*/ 726 w 819"/>
              <a:gd name="T9" fmla="*/ 190 h 231"/>
              <a:gd name="T10" fmla="*/ 641 w 819"/>
              <a:gd name="T11" fmla="*/ 213 h 231"/>
              <a:gd name="T12" fmla="*/ 493 w 819"/>
              <a:gd name="T13" fmla="*/ 230 h 231"/>
              <a:gd name="T14" fmla="*/ 409 w 819"/>
              <a:gd name="T15" fmla="*/ 231 h 231"/>
              <a:gd name="T16" fmla="*/ 326 w 819"/>
              <a:gd name="T17" fmla="*/ 230 h 231"/>
              <a:gd name="T18" fmla="*/ 179 w 819"/>
              <a:gd name="T19" fmla="*/ 213 h 231"/>
              <a:gd name="T20" fmla="*/ 94 w 819"/>
              <a:gd name="T21" fmla="*/ 190 h 231"/>
              <a:gd name="T22" fmla="*/ 49 w 819"/>
              <a:gd name="T23" fmla="*/ 171 h 231"/>
              <a:gd name="T24" fmla="*/ 18 w 819"/>
              <a:gd name="T25" fmla="*/ 149 h 231"/>
              <a:gd name="T26" fmla="*/ 2 w 819"/>
              <a:gd name="T27" fmla="*/ 128 h 231"/>
              <a:gd name="T28" fmla="*/ 0 w 819"/>
              <a:gd name="T29" fmla="*/ 115 h 231"/>
              <a:gd name="T30" fmla="*/ 2 w 819"/>
              <a:gd name="T31" fmla="*/ 103 h 231"/>
              <a:gd name="T32" fmla="*/ 18 w 819"/>
              <a:gd name="T33" fmla="*/ 80 h 231"/>
              <a:gd name="T34" fmla="*/ 49 w 819"/>
              <a:gd name="T35" fmla="*/ 60 h 231"/>
              <a:gd name="T36" fmla="*/ 94 w 819"/>
              <a:gd name="T37" fmla="*/ 41 h 231"/>
              <a:gd name="T38" fmla="*/ 179 w 819"/>
              <a:gd name="T39" fmla="*/ 18 h 231"/>
              <a:gd name="T40" fmla="*/ 326 w 819"/>
              <a:gd name="T41" fmla="*/ 1 h 231"/>
              <a:gd name="T42" fmla="*/ 409 w 819"/>
              <a:gd name="T43" fmla="*/ 0 h 231"/>
              <a:gd name="T44" fmla="*/ 493 w 819"/>
              <a:gd name="T45" fmla="*/ 1 h 231"/>
              <a:gd name="T46" fmla="*/ 641 w 819"/>
              <a:gd name="T47" fmla="*/ 18 h 231"/>
              <a:gd name="T48" fmla="*/ 726 w 819"/>
              <a:gd name="T49" fmla="*/ 41 h 231"/>
              <a:gd name="T50" fmla="*/ 771 w 819"/>
              <a:gd name="T51" fmla="*/ 60 h 231"/>
              <a:gd name="T52" fmla="*/ 802 w 819"/>
              <a:gd name="T53" fmla="*/ 80 h 231"/>
              <a:gd name="T54" fmla="*/ 818 w 819"/>
              <a:gd name="T55" fmla="*/ 103 h 231"/>
              <a:gd name="T56" fmla="*/ 819 w 819"/>
              <a:gd name="T57"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231">
                <a:moveTo>
                  <a:pt x="819" y="115"/>
                </a:moveTo>
                <a:lnTo>
                  <a:pt x="818" y="128"/>
                </a:lnTo>
                <a:lnTo>
                  <a:pt x="802" y="149"/>
                </a:lnTo>
                <a:lnTo>
                  <a:pt x="771" y="171"/>
                </a:lnTo>
                <a:lnTo>
                  <a:pt x="726" y="190"/>
                </a:lnTo>
                <a:lnTo>
                  <a:pt x="641" y="213"/>
                </a:lnTo>
                <a:lnTo>
                  <a:pt x="493" y="230"/>
                </a:lnTo>
                <a:lnTo>
                  <a:pt x="409" y="231"/>
                </a:lnTo>
                <a:lnTo>
                  <a:pt x="326" y="230"/>
                </a:lnTo>
                <a:lnTo>
                  <a:pt x="179" y="213"/>
                </a:lnTo>
                <a:lnTo>
                  <a:pt x="94" y="190"/>
                </a:lnTo>
                <a:lnTo>
                  <a:pt x="49" y="171"/>
                </a:lnTo>
                <a:lnTo>
                  <a:pt x="18" y="149"/>
                </a:lnTo>
                <a:lnTo>
                  <a:pt x="2" y="128"/>
                </a:lnTo>
                <a:lnTo>
                  <a:pt x="0" y="115"/>
                </a:lnTo>
                <a:lnTo>
                  <a:pt x="2" y="103"/>
                </a:lnTo>
                <a:lnTo>
                  <a:pt x="18" y="80"/>
                </a:lnTo>
                <a:lnTo>
                  <a:pt x="49" y="60"/>
                </a:lnTo>
                <a:lnTo>
                  <a:pt x="94" y="41"/>
                </a:lnTo>
                <a:lnTo>
                  <a:pt x="179" y="18"/>
                </a:lnTo>
                <a:lnTo>
                  <a:pt x="326" y="1"/>
                </a:lnTo>
                <a:lnTo>
                  <a:pt x="409" y="0"/>
                </a:lnTo>
                <a:lnTo>
                  <a:pt x="493" y="1"/>
                </a:lnTo>
                <a:lnTo>
                  <a:pt x="641" y="18"/>
                </a:lnTo>
                <a:lnTo>
                  <a:pt x="726" y="41"/>
                </a:lnTo>
                <a:lnTo>
                  <a:pt x="771" y="60"/>
                </a:lnTo>
                <a:lnTo>
                  <a:pt x="802" y="80"/>
                </a:lnTo>
                <a:lnTo>
                  <a:pt x="818" y="103"/>
                </a:lnTo>
                <a:lnTo>
                  <a:pt x="819" y="11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35" name="Freeform 377">
            <a:extLst>
              <a:ext uri="{FF2B5EF4-FFF2-40B4-BE49-F238E27FC236}">
                <a16:creationId xmlns:a16="http://schemas.microsoft.com/office/drawing/2014/main" id="{809E07FC-A8A0-4241-A3E0-B404653C6CB0}"/>
              </a:ext>
            </a:extLst>
          </p:cNvPr>
          <p:cNvSpPr>
            <a:spLocks/>
          </p:cNvSpPr>
          <p:nvPr/>
        </p:nvSpPr>
        <p:spPr bwMode="auto">
          <a:xfrm>
            <a:off x="4080334" y="3313910"/>
            <a:ext cx="456872" cy="149429"/>
          </a:xfrm>
          <a:custGeom>
            <a:avLst/>
            <a:gdLst>
              <a:gd name="T0" fmla="*/ 798 w 798"/>
              <a:gd name="T1" fmla="*/ 132 h 263"/>
              <a:gd name="T2" fmla="*/ 796 w 798"/>
              <a:gd name="T3" fmla="*/ 145 h 263"/>
              <a:gd name="T4" fmla="*/ 780 w 798"/>
              <a:gd name="T5" fmla="*/ 171 h 263"/>
              <a:gd name="T6" fmla="*/ 750 w 798"/>
              <a:gd name="T7" fmla="*/ 196 h 263"/>
              <a:gd name="T8" fmla="*/ 707 w 798"/>
              <a:gd name="T9" fmla="*/ 216 h 263"/>
              <a:gd name="T10" fmla="*/ 623 w 798"/>
              <a:gd name="T11" fmla="*/ 242 h 263"/>
              <a:gd name="T12" fmla="*/ 481 w 798"/>
              <a:gd name="T13" fmla="*/ 262 h 263"/>
              <a:gd name="T14" fmla="*/ 399 w 798"/>
              <a:gd name="T15" fmla="*/ 263 h 263"/>
              <a:gd name="T16" fmla="*/ 318 w 798"/>
              <a:gd name="T17" fmla="*/ 262 h 263"/>
              <a:gd name="T18" fmla="*/ 174 w 798"/>
              <a:gd name="T19" fmla="*/ 242 h 263"/>
              <a:gd name="T20" fmla="*/ 91 w 798"/>
              <a:gd name="T21" fmla="*/ 216 h 263"/>
              <a:gd name="T22" fmla="*/ 48 w 798"/>
              <a:gd name="T23" fmla="*/ 196 h 263"/>
              <a:gd name="T24" fmla="*/ 17 w 798"/>
              <a:gd name="T25" fmla="*/ 171 h 263"/>
              <a:gd name="T26" fmla="*/ 2 w 798"/>
              <a:gd name="T27" fmla="*/ 145 h 263"/>
              <a:gd name="T28" fmla="*/ 0 w 798"/>
              <a:gd name="T29" fmla="*/ 132 h 263"/>
              <a:gd name="T30" fmla="*/ 2 w 798"/>
              <a:gd name="T31" fmla="*/ 118 h 263"/>
              <a:gd name="T32" fmla="*/ 17 w 798"/>
              <a:gd name="T33" fmla="*/ 92 h 263"/>
              <a:gd name="T34" fmla="*/ 48 w 798"/>
              <a:gd name="T35" fmla="*/ 69 h 263"/>
              <a:gd name="T36" fmla="*/ 91 w 798"/>
              <a:gd name="T37" fmla="*/ 47 h 263"/>
              <a:gd name="T38" fmla="*/ 174 w 798"/>
              <a:gd name="T39" fmla="*/ 21 h 263"/>
              <a:gd name="T40" fmla="*/ 318 w 798"/>
              <a:gd name="T41" fmla="*/ 1 h 263"/>
              <a:gd name="T42" fmla="*/ 399 w 798"/>
              <a:gd name="T43" fmla="*/ 0 h 263"/>
              <a:gd name="T44" fmla="*/ 481 w 798"/>
              <a:gd name="T45" fmla="*/ 1 h 263"/>
              <a:gd name="T46" fmla="*/ 623 w 798"/>
              <a:gd name="T47" fmla="*/ 21 h 263"/>
              <a:gd name="T48" fmla="*/ 707 w 798"/>
              <a:gd name="T49" fmla="*/ 47 h 263"/>
              <a:gd name="T50" fmla="*/ 750 w 798"/>
              <a:gd name="T51" fmla="*/ 69 h 263"/>
              <a:gd name="T52" fmla="*/ 780 w 798"/>
              <a:gd name="T53" fmla="*/ 92 h 263"/>
              <a:gd name="T54" fmla="*/ 796 w 798"/>
              <a:gd name="T55" fmla="*/ 118 h 263"/>
              <a:gd name="T56" fmla="*/ 798 w 798"/>
              <a:gd name="T5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8" h="263">
                <a:moveTo>
                  <a:pt x="798" y="132"/>
                </a:moveTo>
                <a:lnTo>
                  <a:pt x="796" y="145"/>
                </a:lnTo>
                <a:lnTo>
                  <a:pt x="780" y="171"/>
                </a:lnTo>
                <a:lnTo>
                  <a:pt x="750" y="196"/>
                </a:lnTo>
                <a:lnTo>
                  <a:pt x="707" y="216"/>
                </a:lnTo>
                <a:lnTo>
                  <a:pt x="623" y="242"/>
                </a:lnTo>
                <a:lnTo>
                  <a:pt x="481" y="262"/>
                </a:lnTo>
                <a:lnTo>
                  <a:pt x="399" y="263"/>
                </a:lnTo>
                <a:lnTo>
                  <a:pt x="318" y="262"/>
                </a:lnTo>
                <a:lnTo>
                  <a:pt x="174" y="242"/>
                </a:lnTo>
                <a:lnTo>
                  <a:pt x="91" y="216"/>
                </a:lnTo>
                <a:lnTo>
                  <a:pt x="48" y="196"/>
                </a:lnTo>
                <a:lnTo>
                  <a:pt x="17" y="171"/>
                </a:lnTo>
                <a:lnTo>
                  <a:pt x="2" y="145"/>
                </a:lnTo>
                <a:lnTo>
                  <a:pt x="0" y="132"/>
                </a:lnTo>
                <a:lnTo>
                  <a:pt x="2" y="118"/>
                </a:lnTo>
                <a:lnTo>
                  <a:pt x="17" y="92"/>
                </a:lnTo>
                <a:lnTo>
                  <a:pt x="48" y="69"/>
                </a:lnTo>
                <a:lnTo>
                  <a:pt x="91" y="47"/>
                </a:lnTo>
                <a:lnTo>
                  <a:pt x="174" y="21"/>
                </a:lnTo>
                <a:lnTo>
                  <a:pt x="318" y="1"/>
                </a:lnTo>
                <a:lnTo>
                  <a:pt x="399" y="0"/>
                </a:lnTo>
                <a:lnTo>
                  <a:pt x="481" y="1"/>
                </a:lnTo>
                <a:lnTo>
                  <a:pt x="623" y="21"/>
                </a:lnTo>
                <a:lnTo>
                  <a:pt x="707" y="47"/>
                </a:lnTo>
                <a:lnTo>
                  <a:pt x="750" y="69"/>
                </a:lnTo>
                <a:lnTo>
                  <a:pt x="780" y="92"/>
                </a:lnTo>
                <a:lnTo>
                  <a:pt x="796" y="118"/>
                </a:lnTo>
                <a:lnTo>
                  <a:pt x="798"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36" name="Freeform 378">
            <a:extLst>
              <a:ext uri="{FF2B5EF4-FFF2-40B4-BE49-F238E27FC236}">
                <a16:creationId xmlns:a16="http://schemas.microsoft.com/office/drawing/2014/main" id="{E8D4C391-765E-49A0-8110-ED97FFD3EA74}"/>
              </a:ext>
            </a:extLst>
          </p:cNvPr>
          <p:cNvSpPr>
            <a:spLocks/>
          </p:cNvSpPr>
          <p:nvPr/>
        </p:nvSpPr>
        <p:spPr bwMode="auto">
          <a:xfrm>
            <a:off x="4145602" y="3343110"/>
            <a:ext cx="326337" cy="92749"/>
          </a:xfrm>
          <a:custGeom>
            <a:avLst/>
            <a:gdLst>
              <a:gd name="T0" fmla="*/ 569 w 569"/>
              <a:gd name="T1" fmla="*/ 80 h 161"/>
              <a:gd name="T2" fmla="*/ 567 w 569"/>
              <a:gd name="T3" fmla="*/ 87 h 161"/>
              <a:gd name="T4" fmla="*/ 556 w 569"/>
              <a:gd name="T5" fmla="*/ 103 h 161"/>
              <a:gd name="T6" fmla="*/ 521 w 569"/>
              <a:gd name="T7" fmla="*/ 125 h 161"/>
              <a:gd name="T8" fmla="*/ 444 w 569"/>
              <a:gd name="T9" fmla="*/ 146 h 161"/>
              <a:gd name="T10" fmla="*/ 343 w 569"/>
              <a:gd name="T11" fmla="*/ 159 h 161"/>
              <a:gd name="T12" fmla="*/ 284 w 569"/>
              <a:gd name="T13" fmla="*/ 161 h 161"/>
              <a:gd name="T14" fmla="*/ 226 w 569"/>
              <a:gd name="T15" fmla="*/ 159 h 161"/>
              <a:gd name="T16" fmla="*/ 124 w 569"/>
              <a:gd name="T17" fmla="*/ 146 h 161"/>
              <a:gd name="T18" fmla="*/ 46 w 569"/>
              <a:gd name="T19" fmla="*/ 125 h 161"/>
              <a:gd name="T20" fmla="*/ 12 w 569"/>
              <a:gd name="T21" fmla="*/ 103 h 161"/>
              <a:gd name="T22" fmla="*/ 0 w 569"/>
              <a:gd name="T23" fmla="*/ 87 h 161"/>
              <a:gd name="T24" fmla="*/ 0 w 569"/>
              <a:gd name="T25" fmla="*/ 80 h 161"/>
              <a:gd name="T26" fmla="*/ 0 w 569"/>
              <a:gd name="T27" fmla="*/ 72 h 161"/>
              <a:gd name="T28" fmla="*/ 12 w 569"/>
              <a:gd name="T29" fmla="*/ 56 h 161"/>
              <a:gd name="T30" fmla="*/ 46 w 569"/>
              <a:gd name="T31" fmla="*/ 34 h 161"/>
              <a:gd name="T32" fmla="*/ 124 w 569"/>
              <a:gd name="T33" fmla="*/ 13 h 161"/>
              <a:gd name="T34" fmla="*/ 226 w 569"/>
              <a:gd name="T35" fmla="*/ 1 h 161"/>
              <a:gd name="T36" fmla="*/ 284 w 569"/>
              <a:gd name="T37" fmla="*/ 0 h 161"/>
              <a:gd name="T38" fmla="*/ 343 w 569"/>
              <a:gd name="T39" fmla="*/ 1 h 161"/>
              <a:gd name="T40" fmla="*/ 444 w 569"/>
              <a:gd name="T41" fmla="*/ 13 h 161"/>
              <a:gd name="T42" fmla="*/ 521 w 569"/>
              <a:gd name="T43" fmla="*/ 34 h 161"/>
              <a:gd name="T44" fmla="*/ 556 w 569"/>
              <a:gd name="T45" fmla="*/ 56 h 161"/>
              <a:gd name="T46" fmla="*/ 567 w 569"/>
              <a:gd name="T47" fmla="*/ 72 h 161"/>
              <a:gd name="T48" fmla="*/ 569 w 569"/>
              <a:gd name="T49" fmla="*/ 8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161">
                <a:moveTo>
                  <a:pt x="569" y="80"/>
                </a:moveTo>
                <a:lnTo>
                  <a:pt x="567" y="87"/>
                </a:lnTo>
                <a:lnTo>
                  <a:pt x="556" y="103"/>
                </a:lnTo>
                <a:lnTo>
                  <a:pt x="521" y="125"/>
                </a:lnTo>
                <a:lnTo>
                  <a:pt x="444" y="146"/>
                </a:lnTo>
                <a:lnTo>
                  <a:pt x="343" y="159"/>
                </a:lnTo>
                <a:lnTo>
                  <a:pt x="284" y="161"/>
                </a:lnTo>
                <a:lnTo>
                  <a:pt x="226" y="159"/>
                </a:lnTo>
                <a:lnTo>
                  <a:pt x="124" y="146"/>
                </a:lnTo>
                <a:lnTo>
                  <a:pt x="46" y="125"/>
                </a:lnTo>
                <a:lnTo>
                  <a:pt x="12" y="103"/>
                </a:lnTo>
                <a:lnTo>
                  <a:pt x="0" y="87"/>
                </a:lnTo>
                <a:lnTo>
                  <a:pt x="0" y="80"/>
                </a:lnTo>
                <a:lnTo>
                  <a:pt x="0" y="72"/>
                </a:lnTo>
                <a:lnTo>
                  <a:pt x="12" y="56"/>
                </a:lnTo>
                <a:lnTo>
                  <a:pt x="46" y="34"/>
                </a:lnTo>
                <a:lnTo>
                  <a:pt x="124" y="13"/>
                </a:lnTo>
                <a:lnTo>
                  <a:pt x="226" y="1"/>
                </a:lnTo>
                <a:lnTo>
                  <a:pt x="284" y="0"/>
                </a:lnTo>
                <a:lnTo>
                  <a:pt x="343" y="1"/>
                </a:lnTo>
                <a:lnTo>
                  <a:pt x="444" y="13"/>
                </a:lnTo>
                <a:lnTo>
                  <a:pt x="521" y="34"/>
                </a:lnTo>
                <a:lnTo>
                  <a:pt x="556" y="56"/>
                </a:lnTo>
                <a:lnTo>
                  <a:pt x="567" y="72"/>
                </a:lnTo>
                <a:lnTo>
                  <a:pt x="569" y="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37" name="Freeform 489">
            <a:extLst>
              <a:ext uri="{FF2B5EF4-FFF2-40B4-BE49-F238E27FC236}">
                <a16:creationId xmlns:a16="http://schemas.microsoft.com/office/drawing/2014/main" id="{06804B6E-B206-426A-9346-B6F6274DB3DA}"/>
              </a:ext>
            </a:extLst>
          </p:cNvPr>
          <p:cNvSpPr>
            <a:spLocks/>
          </p:cNvSpPr>
          <p:nvPr/>
        </p:nvSpPr>
        <p:spPr bwMode="auto">
          <a:xfrm>
            <a:off x="3163154" y="2728221"/>
            <a:ext cx="182062" cy="60115"/>
          </a:xfrm>
          <a:custGeom>
            <a:avLst/>
            <a:gdLst>
              <a:gd name="T0" fmla="*/ 317 w 317"/>
              <a:gd name="T1" fmla="*/ 53 h 106"/>
              <a:gd name="T2" fmla="*/ 315 w 317"/>
              <a:gd name="T3" fmla="*/ 65 h 106"/>
              <a:gd name="T4" fmla="*/ 291 w 317"/>
              <a:gd name="T5" fmla="*/ 83 h 106"/>
              <a:gd name="T6" fmla="*/ 247 w 317"/>
              <a:gd name="T7" fmla="*/ 98 h 106"/>
              <a:gd name="T8" fmla="*/ 191 w 317"/>
              <a:gd name="T9" fmla="*/ 105 h 106"/>
              <a:gd name="T10" fmla="*/ 158 w 317"/>
              <a:gd name="T11" fmla="*/ 106 h 106"/>
              <a:gd name="T12" fmla="*/ 127 w 317"/>
              <a:gd name="T13" fmla="*/ 105 h 106"/>
              <a:gd name="T14" fmla="*/ 69 w 317"/>
              <a:gd name="T15" fmla="*/ 98 h 106"/>
              <a:gd name="T16" fmla="*/ 26 w 317"/>
              <a:gd name="T17" fmla="*/ 83 h 106"/>
              <a:gd name="T18" fmla="*/ 1 w 317"/>
              <a:gd name="T19" fmla="*/ 65 h 106"/>
              <a:gd name="T20" fmla="*/ 0 w 317"/>
              <a:gd name="T21" fmla="*/ 53 h 106"/>
              <a:gd name="T22" fmla="*/ 1 w 317"/>
              <a:gd name="T23" fmla="*/ 43 h 106"/>
              <a:gd name="T24" fmla="*/ 26 w 317"/>
              <a:gd name="T25" fmla="*/ 23 h 106"/>
              <a:gd name="T26" fmla="*/ 69 w 317"/>
              <a:gd name="T27" fmla="*/ 10 h 106"/>
              <a:gd name="T28" fmla="*/ 127 w 317"/>
              <a:gd name="T29" fmla="*/ 1 h 106"/>
              <a:gd name="T30" fmla="*/ 158 w 317"/>
              <a:gd name="T31" fmla="*/ 0 h 106"/>
              <a:gd name="T32" fmla="*/ 191 w 317"/>
              <a:gd name="T33" fmla="*/ 1 h 106"/>
              <a:gd name="T34" fmla="*/ 247 w 317"/>
              <a:gd name="T35" fmla="*/ 10 h 106"/>
              <a:gd name="T36" fmla="*/ 291 w 317"/>
              <a:gd name="T37" fmla="*/ 23 h 106"/>
              <a:gd name="T38" fmla="*/ 315 w 317"/>
              <a:gd name="T39" fmla="*/ 43 h 106"/>
              <a:gd name="T40" fmla="*/ 317 w 317"/>
              <a:gd name="T41"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106">
                <a:moveTo>
                  <a:pt x="317" y="53"/>
                </a:moveTo>
                <a:lnTo>
                  <a:pt x="315" y="65"/>
                </a:lnTo>
                <a:lnTo>
                  <a:pt x="291" y="83"/>
                </a:lnTo>
                <a:lnTo>
                  <a:pt x="247" y="98"/>
                </a:lnTo>
                <a:lnTo>
                  <a:pt x="191" y="105"/>
                </a:lnTo>
                <a:lnTo>
                  <a:pt x="158" y="106"/>
                </a:lnTo>
                <a:lnTo>
                  <a:pt x="127" y="105"/>
                </a:lnTo>
                <a:lnTo>
                  <a:pt x="69" y="98"/>
                </a:lnTo>
                <a:lnTo>
                  <a:pt x="26" y="83"/>
                </a:lnTo>
                <a:lnTo>
                  <a:pt x="1" y="65"/>
                </a:lnTo>
                <a:lnTo>
                  <a:pt x="0" y="53"/>
                </a:lnTo>
                <a:lnTo>
                  <a:pt x="1" y="43"/>
                </a:lnTo>
                <a:lnTo>
                  <a:pt x="26" y="23"/>
                </a:lnTo>
                <a:lnTo>
                  <a:pt x="69" y="10"/>
                </a:lnTo>
                <a:lnTo>
                  <a:pt x="127" y="1"/>
                </a:lnTo>
                <a:lnTo>
                  <a:pt x="158" y="0"/>
                </a:lnTo>
                <a:lnTo>
                  <a:pt x="191" y="1"/>
                </a:lnTo>
                <a:lnTo>
                  <a:pt x="247" y="10"/>
                </a:lnTo>
                <a:lnTo>
                  <a:pt x="291" y="23"/>
                </a:lnTo>
                <a:lnTo>
                  <a:pt x="315" y="43"/>
                </a:lnTo>
                <a:lnTo>
                  <a:pt x="317"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sp>
        <p:nvSpPr>
          <p:cNvPr id="38" name="Freeform 490">
            <a:extLst>
              <a:ext uri="{FF2B5EF4-FFF2-40B4-BE49-F238E27FC236}">
                <a16:creationId xmlns:a16="http://schemas.microsoft.com/office/drawing/2014/main" id="{5469624B-6581-4E43-88A8-0317E7B18D2F}"/>
              </a:ext>
            </a:extLst>
          </p:cNvPr>
          <p:cNvSpPr>
            <a:spLocks/>
          </p:cNvSpPr>
          <p:nvPr/>
        </p:nvSpPr>
        <p:spPr bwMode="auto">
          <a:xfrm>
            <a:off x="3188917" y="2740244"/>
            <a:ext cx="130535" cy="36069"/>
          </a:xfrm>
          <a:custGeom>
            <a:avLst/>
            <a:gdLst>
              <a:gd name="T0" fmla="*/ 227 w 227"/>
              <a:gd name="T1" fmla="*/ 32 h 64"/>
              <a:gd name="T2" fmla="*/ 226 w 227"/>
              <a:gd name="T3" fmla="*/ 39 h 64"/>
              <a:gd name="T4" fmla="*/ 208 w 227"/>
              <a:gd name="T5" fmla="*/ 51 h 64"/>
              <a:gd name="T6" fmla="*/ 159 w 227"/>
              <a:gd name="T7" fmla="*/ 62 h 64"/>
              <a:gd name="T8" fmla="*/ 113 w 227"/>
              <a:gd name="T9" fmla="*/ 64 h 64"/>
              <a:gd name="T10" fmla="*/ 67 w 227"/>
              <a:gd name="T11" fmla="*/ 62 h 64"/>
              <a:gd name="T12" fmla="*/ 18 w 227"/>
              <a:gd name="T13" fmla="*/ 51 h 64"/>
              <a:gd name="T14" fmla="*/ 1 w 227"/>
              <a:gd name="T15" fmla="*/ 39 h 64"/>
              <a:gd name="T16" fmla="*/ 0 w 227"/>
              <a:gd name="T17" fmla="*/ 32 h 64"/>
              <a:gd name="T18" fmla="*/ 1 w 227"/>
              <a:gd name="T19" fmla="*/ 26 h 64"/>
              <a:gd name="T20" fmla="*/ 18 w 227"/>
              <a:gd name="T21" fmla="*/ 15 h 64"/>
              <a:gd name="T22" fmla="*/ 67 w 227"/>
              <a:gd name="T23" fmla="*/ 2 h 64"/>
              <a:gd name="T24" fmla="*/ 113 w 227"/>
              <a:gd name="T25" fmla="*/ 0 h 64"/>
              <a:gd name="T26" fmla="*/ 159 w 227"/>
              <a:gd name="T27" fmla="*/ 2 h 64"/>
              <a:gd name="T28" fmla="*/ 208 w 227"/>
              <a:gd name="T29" fmla="*/ 15 h 64"/>
              <a:gd name="T30" fmla="*/ 226 w 227"/>
              <a:gd name="T31" fmla="*/ 26 h 64"/>
              <a:gd name="T32" fmla="*/ 227 w 227"/>
              <a:gd name="T3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64">
                <a:moveTo>
                  <a:pt x="227" y="32"/>
                </a:moveTo>
                <a:lnTo>
                  <a:pt x="226" y="39"/>
                </a:lnTo>
                <a:lnTo>
                  <a:pt x="208" y="51"/>
                </a:lnTo>
                <a:lnTo>
                  <a:pt x="159" y="62"/>
                </a:lnTo>
                <a:lnTo>
                  <a:pt x="113" y="64"/>
                </a:lnTo>
                <a:lnTo>
                  <a:pt x="67" y="62"/>
                </a:lnTo>
                <a:lnTo>
                  <a:pt x="18" y="51"/>
                </a:lnTo>
                <a:lnTo>
                  <a:pt x="1" y="39"/>
                </a:lnTo>
                <a:lnTo>
                  <a:pt x="0" y="32"/>
                </a:lnTo>
                <a:lnTo>
                  <a:pt x="1" y="26"/>
                </a:lnTo>
                <a:lnTo>
                  <a:pt x="18" y="15"/>
                </a:lnTo>
                <a:lnTo>
                  <a:pt x="67" y="2"/>
                </a:lnTo>
                <a:lnTo>
                  <a:pt x="113" y="0"/>
                </a:lnTo>
                <a:lnTo>
                  <a:pt x="159" y="2"/>
                </a:lnTo>
                <a:lnTo>
                  <a:pt x="208" y="15"/>
                </a:lnTo>
                <a:lnTo>
                  <a:pt x="226" y="26"/>
                </a:lnTo>
                <a:lnTo>
                  <a:pt x="227" y="3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latin typeface="Open Sans" panose="020B0606030504020204"/>
            </a:endParaRPr>
          </a:p>
        </p:txBody>
      </p:sp>
      <p:grpSp>
        <p:nvGrpSpPr>
          <p:cNvPr id="39" name="Group 38">
            <a:extLst>
              <a:ext uri="{FF2B5EF4-FFF2-40B4-BE49-F238E27FC236}">
                <a16:creationId xmlns:a16="http://schemas.microsoft.com/office/drawing/2014/main" id="{DB83A684-C64B-4093-A1BA-E324FAE09F45}"/>
              </a:ext>
            </a:extLst>
          </p:cNvPr>
          <p:cNvGrpSpPr/>
          <p:nvPr/>
        </p:nvGrpSpPr>
        <p:grpSpPr>
          <a:xfrm>
            <a:off x="8880930" y="3991785"/>
            <a:ext cx="2937088" cy="1487976"/>
            <a:chOff x="8921977" y="4150329"/>
            <a:chExt cx="2937088" cy="1487976"/>
          </a:xfrm>
        </p:grpSpPr>
        <p:sp>
          <p:nvSpPr>
            <p:cNvPr id="40" name="TextBox 39">
              <a:extLst>
                <a:ext uri="{FF2B5EF4-FFF2-40B4-BE49-F238E27FC236}">
                  <a16:creationId xmlns:a16="http://schemas.microsoft.com/office/drawing/2014/main" id="{D68EB15F-20B3-4A6E-9941-AE4DC6313D03}"/>
                </a:ext>
              </a:extLst>
            </p:cNvPr>
            <p:cNvSpPr txBox="1"/>
            <p:nvPr/>
          </p:nvSpPr>
          <p:spPr>
            <a:xfrm>
              <a:off x="8921977" y="4150329"/>
              <a:ext cx="2937088" cy="307777"/>
            </a:xfrm>
            <a:prstGeom prst="rect">
              <a:avLst/>
            </a:prstGeom>
            <a:noFill/>
          </p:spPr>
          <p:txBody>
            <a:bodyPr wrap="square" lIns="0" rIns="0" rtlCol="0" anchor="ctr">
              <a:spAutoFit/>
            </a:bodyPr>
            <a:lstStyle/>
            <a:p>
              <a:r>
                <a:rPr lang="en-US" sz="1400" b="1" dirty="0">
                  <a:solidFill>
                    <a:schemeClr val="tx1">
                      <a:lumMod val="65000"/>
                      <a:lumOff val="35000"/>
                    </a:schemeClr>
                  </a:solidFill>
                  <a:latin typeface="Open Sans" panose="020B0606030504020204"/>
                </a:rPr>
                <a:t>Rapid Implementation Journey</a:t>
              </a:r>
            </a:p>
          </p:txBody>
        </p:sp>
        <p:sp>
          <p:nvSpPr>
            <p:cNvPr id="41" name="TextBox 40">
              <a:extLst>
                <a:ext uri="{FF2B5EF4-FFF2-40B4-BE49-F238E27FC236}">
                  <a16:creationId xmlns:a16="http://schemas.microsoft.com/office/drawing/2014/main" id="{13B56801-0768-4A31-8892-96D126778BA2}"/>
                </a:ext>
              </a:extLst>
            </p:cNvPr>
            <p:cNvSpPr txBox="1"/>
            <p:nvPr/>
          </p:nvSpPr>
          <p:spPr>
            <a:xfrm>
              <a:off x="8929772" y="4437976"/>
              <a:ext cx="2929293" cy="1200329"/>
            </a:xfrm>
            <a:prstGeom prst="rect">
              <a:avLst/>
            </a:prstGeom>
            <a:noFill/>
          </p:spPr>
          <p:txBody>
            <a:bodyPr wrap="square" lIns="0" rIns="0" rtlCol="0" anchor="ctr">
              <a:spAutoFit/>
            </a:bodyPr>
            <a:lstStyle/>
            <a:p>
              <a:pPr marL="171450" indent="-171450" algn="just">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Speed with secured way </a:t>
              </a:r>
            </a:p>
            <a:p>
              <a:pPr marL="171450" indent="-171450" algn="just">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Cost efficient through out the project</a:t>
              </a:r>
            </a:p>
            <a:p>
              <a:pPr marL="171450" indent="-171450" algn="just">
                <a:buClr>
                  <a:schemeClr val="accent2"/>
                </a:buClr>
                <a:buFont typeface="Arial" panose="020B0604020202020204" pitchFamily="34" charset="0"/>
                <a:buChar char="•"/>
              </a:pPr>
              <a:r>
                <a:rPr lang="en-IN" sz="1200" dirty="0">
                  <a:solidFill>
                    <a:schemeClr val="tx1">
                      <a:lumMod val="65000"/>
                      <a:lumOff val="35000"/>
                    </a:schemeClr>
                  </a:solidFill>
                  <a:latin typeface="Open Sans" panose="020B0606030504020204"/>
                </a:rPr>
                <a:t>Migration &amp; conversion of complete data sets</a:t>
              </a:r>
              <a:endParaRPr lang="en-US" sz="1200" dirty="0">
                <a:solidFill>
                  <a:schemeClr val="tx1">
                    <a:lumMod val="65000"/>
                    <a:lumOff val="35000"/>
                  </a:schemeClr>
                </a:solidFill>
                <a:latin typeface="Open Sans" panose="020B0606030504020204"/>
              </a:endParaRPr>
            </a:p>
            <a:p>
              <a:pPr marL="171450" indent="-171450" algn="just">
                <a:buClr>
                  <a:schemeClr val="accent2"/>
                </a:buClr>
                <a:buFont typeface="Arial" panose="020B0604020202020204" pitchFamily="34" charset="0"/>
                <a:buChar char="•"/>
              </a:pPr>
              <a:endParaRPr lang="en-US" sz="1200" dirty="0">
                <a:solidFill>
                  <a:schemeClr val="tx1">
                    <a:lumMod val="65000"/>
                    <a:lumOff val="35000"/>
                  </a:schemeClr>
                </a:solidFill>
                <a:latin typeface="Open Sans" panose="020B0606030504020204"/>
              </a:endParaRPr>
            </a:p>
            <a:p>
              <a:pPr marL="171450" indent="-171450" algn="just">
                <a:buClr>
                  <a:schemeClr val="accent2"/>
                </a:buClr>
                <a:buFont typeface="Arial" panose="020B0604020202020204" pitchFamily="34" charset="0"/>
                <a:buChar char="•"/>
              </a:pPr>
              <a:endParaRPr lang="en-US" sz="1200" dirty="0">
                <a:solidFill>
                  <a:schemeClr val="tx1">
                    <a:lumMod val="65000"/>
                    <a:lumOff val="35000"/>
                  </a:schemeClr>
                </a:solidFill>
                <a:latin typeface="Open Sans" panose="020B0606030504020204"/>
              </a:endParaRPr>
            </a:p>
          </p:txBody>
        </p:sp>
      </p:grpSp>
      <p:grpSp>
        <p:nvGrpSpPr>
          <p:cNvPr id="42" name="Group 41">
            <a:extLst>
              <a:ext uri="{FF2B5EF4-FFF2-40B4-BE49-F238E27FC236}">
                <a16:creationId xmlns:a16="http://schemas.microsoft.com/office/drawing/2014/main" id="{FEBC6705-4EB2-47F9-8C3B-BC7D33F30B11}"/>
              </a:ext>
            </a:extLst>
          </p:cNvPr>
          <p:cNvGrpSpPr/>
          <p:nvPr/>
        </p:nvGrpSpPr>
        <p:grpSpPr>
          <a:xfrm>
            <a:off x="2182373" y="4953405"/>
            <a:ext cx="2937088" cy="1000809"/>
            <a:chOff x="332936" y="2704709"/>
            <a:chExt cx="2937088" cy="1000809"/>
          </a:xfrm>
        </p:grpSpPr>
        <p:sp>
          <p:nvSpPr>
            <p:cNvPr id="43" name="TextBox 42">
              <a:extLst>
                <a:ext uri="{FF2B5EF4-FFF2-40B4-BE49-F238E27FC236}">
                  <a16:creationId xmlns:a16="http://schemas.microsoft.com/office/drawing/2014/main" id="{1803DFC7-03B7-400A-9ED9-D4EDFB1EB852}"/>
                </a:ext>
              </a:extLst>
            </p:cNvPr>
            <p:cNvSpPr txBox="1"/>
            <p:nvPr/>
          </p:nvSpPr>
          <p:spPr>
            <a:xfrm>
              <a:off x="332936" y="2704709"/>
              <a:ext cx="2937088" cy="307777"/>
            </a:xfrm>
            <a:prstGeom prst="rect">
              <a:avLst/>
            </a:prstGeom>
            <a:noFill/>
          </p:spPr>
          <p:txBody>
            <a:bodyPr wrap="square" lIns="0" rIns="0" rtlCol="0" anchor="ctr">
              <a:spAutoFit/>
            </a:bodyPr>
            <a:lstStyle/>
            <a:p>
              <a:pPr algn="r"/>
              <a:r>
                <a:rPr lang="en-US" sz="1400" b="1" dirty="0">
                  <a:solidFill>
                    <a:schemeClr val="tx1">
                      <a:lumMod val="65000"/>
                      <a:lumOff val="35000"/>
                    </a:schemeClr>
                  </a:solidFill>
                  <a:latin typeface="Open Sans" panose="020B0606030504020204"/>
                </a:rPr>
                <a:t>Minimal Disruption</a:t>
              </a:r>
            </a:p>
          </p:txBody>
        </p:sp>
        <p:sp>
          <p:nvSpPr>
            <p:cNvPr id="44" name="TextBox 43">
              <a:extLst>
                <a:ext uri="{FF2B5EF4-FFF2-40B4-BE49-F238E27FC236}">
                  <a16:creationId xmlns:a16="http://schemas.microsoft.com/office/drawing/2014/main" id="{B7E7FFF2-A326-4B22-AD84-CABA72678E79}"/>
                </a:ext>
              </a:extLst>
            </p:cNvPr>
            <p:cNvSpPr txBox="1"/>
            <p:nvPr/>
          </p:nvSpPr>
          <p:spPr>
            <a:xfrm>
              <a:off x="340731" y="3059187"/>
              <a:ext cx="2929293" cy="646331"/>
            </a:xfrm>
            <a:prstGeom prst="rect">
              <a:avLst/>
            </a:prstGeom>
            <a:noFill/>
          </p:spPr>
          <p:txBody>
            <a:bodyPr wrap="square" lIns="0" rIns="0" rtlCol="0" anchor="ctr">
              <a:spAutoFit/>
            </a:bodyPr>
            <a:lstStyle/>
            <a:p>
              <a:pPr marL="171450" indent="-171450">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No/Minimal Interruptions to critical business processes </a:t>
              </a:r>
            </a:p>
            <a:p>
              <a:pPr marL="171450" indent="-171450">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Meets all goals on transitioning</a:t>
              </a:r>
            </a:p>
          </p:txBody>
        </p:sp>
      </p:grpSp>
      <p:grpSp>
        <p:nvGrpSpPr>
          <p:cNvPr id="45" name="Group 44">
            <a:extLst>
              <a:ext uri="{FF2B5EF4-FFF2-40B4-BE49-F238E27FC236}">
                <a16:creationId xmlns:a16="http://schemas.microsoft.com/office/drawing/2014/main" id="{73989303-B340-47D2-A7BB-29BE6E3E8926}"/>
              </a:ext>
            </a:extLst>
          </p:cNvPr>
          <p:cNvGrpSpPr/>
          <p:nvPr/>
        </p:nvGrpSpPr>
        <p:grpSpPr>
          <a:xfrm>
            <a:off x="336849" y="3441675"/>
            <a:ext cx="2937088" cy="1324014"/>
            <a:chOff x="332936" y="2704710"/>
            <a:chExt cx="2937088" cy="1324014"/>
          </a:xfrm>
        </p:grpSpPr>
        <p:sp>
          <p:nvSpPr>
            <p:cNvPr id="46" name="TextBox 45">
              <a:extLst>
                <a:ext uri="{FF2B5EF4-FFF2-40B4-BE49-F238E27FC236}">
                  <a16:creationId xmlns:a16="http://schemas.microsoft.com/office/drawing/2014/main" id="{AB40FEA6-71F7-438E-8007-C1D79E3E97BB}"/>
                </a:ext>
              </a:extLst>
            </p:cNvPr>
            <p:cNvSpPr txBox="1"/>
            <p:nvPr/>
          </p:nvSpPr>
          <p:spPr>
            <a:xfrm>
              <a:off x="332936" y="2704710"/>
              <a:ext cx="2937088" cy="307777"/>
            </a:xfrm>
            <a:prstGeom prst="rect">
              <a:avLst/>
            </a:prstGeom>
            <a:noFill/>
          </p:spPr>
          <p:txBody>
            <a:bodyPr wrap="square" lIns="0" rIns="0" rtlCol="0" anchor="ctr">
              <a:spAutoFit/>
            </a:bodyPr>
            <a:lstStyle/>
            <a:p>
              <a:pPr algn="r"/>
              <a:r>
                <a:rPr lang="en-US" sz="1400" b="1" dirty="0">
                  <a:solidFill>
                    <a:schemeClr val="tx1">
                      <a:lumMod val="65000"/>
                      <a:lumOff val="35000"/>
                    </a:schemeClr>
                  </a:solidFill>
                  <a:latin typeface="Open Sans" panose="020B0606030504020204"/>
                </a:rPr>
                <a:t>Sequentially Automated Process</a:t>
              </a:r>
            </a:p>
          </p:txBody>
        </p:sp>
        <p:sp>
          <p:nvSpPr>
            <p:cNvPr id="47" name="TextBox 46">
              <a:extLst>
                <a:ext uri="{FF2B5EF4-FFF2-40B4-BE49-F238E27FC236}">
                  <a16:creationId xmlns:a16="http://schemas.microsoft.com/office/drawing/2014/main" id="{DDE6DA39-4673-4BEF-9FBB-269A62CE18E5}"/>
                </a:ext>
              </a:extLst>
            </p:cNvPr>
            <p:cNvSpPr txBox="1"/>
            <p:nvPr/>
          </p:nvSpPr>
          <p:spPr>
            <a:xfrm>
              <a:off x="340731" y="3013061"/>
              <a:ext cx="2929293" cy="1015663"/>
            </a:xfrm>
            <a:prstGeom prst="rect">
              <a:avLst/>
            </a:prstGeom>
            <a:noFill/>
          </p:spPr>
          <p:txBody>
            <a:bodyPr wrap="square" lIns="0" rIns="0" rtlCol="0" anchor="ctr">
              <a:spAutoFit/>
            </a:bodyPr>
            <a:lstStyle/>
            <a:p>
              <a:pPr marL="171450" indent="-171450">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A step-by-step foot walk guidance from assessment to go-live.</a:t>
              </a:r>
            </a:p>
            <a:p>
              <a:pPr marL="171450" indent="-171450">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Select block methodology approach</a:t>
              </a:r>
            </a:p>
            <a:p>
              <a:pPr marL="171450" indent="-171450">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Built-in ABAP tool to handle RICEF objects</a:t>
              </a:r>
            </a:p>
          </p:txBody>
        </p:sp>
      </p:grpSp>
      <p:grpSp>
        <p:nvGrpSpPr>
          <p:cNvPr id="48" name="Group 47">
            <a:extLst>
              <a:ext uri="{FF2B5EF4-FFF2-40B4-BE49-F238E27FC236}">
                <a16:creationId xmlns:a16="http://schemas.microsoft.com/office/drawing/2014/main" id="{19BD2D50-EFA1-44CB-8241-4345616B277A}"/>
              </a:ext>
            </a:extLst>
          </p:cNvPr>
          <p:cNvGrpSpPr/>
          <p:nvPr/>
        </p:nvGrpSpPr>
        <p:grpSpPr>
          <a:xfrm>
            <a:off x="6389575" y="2549356"/>
            <a:ext cx="3439950" cy="1157793"/>
            <a:chOff x="8921977" y="4150330"/>
            <a:chExt cx="3056988" cy="1157793"/>
          </a:xfrm>
        </p:grpSpPr>
        <p:sp>
          <p:nvSpPr>
            <p:cNvPr id="49" name="TextBox 48">
              <a:extLst>
                <a:ext uri="{FF2B5EF4-FFF2-40B4-BE49-F238E27FC236}">
                  <a16:creationId xmlns:a16="http://schemas.microsoft.com/office/drawing/2014/main" id="{59AFD8FC-C668-4A97-A252-52EE99355BAA}"/>
                </a:ext>
              </a:extLst>
            </p:cNvPr>
            <p:cNvSpPr txBox="1"/>
            <p:nvPr/>
          </p:nvSpPr>
          <p:spPr>
            <a:xfrm>
              <a:off x="8921977" y="4150330"/>
              <a:ext cx="2937088" cy="307777"/>
            </a:xfrm>
            <a:prstGeom prst="rect">
              <a:avLst/>
            </a:prstGeom>
            <a:noFill/>
          </p:spPr>
          <p:txBody>
            <a:bodyPr wrap="square" lIns="0" rIns="0" rtlCol="0" anchor="ctr">
              <a:spAutoFit/>
            </a:bodyPr>
            <a:lstStyle/>
            <a:p>
              <a:r>
                <a:rPr lang="en-US" sz="1400" b="1" dirty="0">
                  <a:solidFill>
                    <a:schemeClr val="tx1">
                      <a:lumMod val="65000"/>
                      <a:lumOff val="35000"/>
                    </a:schemeClr>
                  </a:solidFill>
                  <a:latin typeface="Open Sans" panose="020B0606030504020204"/>
                </a:rPr>
                <a:t>Personalized Approach</a:t>
              </a:r>
            </a:p>
          </p:txBody>
        </p:sp>
        <p:sp>
          <p:nvSpPr>
            <p:cNvPr id="50" name="TextBox 49">
              <a:extLst>
                <a:ext uri="{FF2B5EF4-FFF2-40B4-BE49-F238E27FC236}">
                  <a16:creationId xmlns:a16="http://schemas.microsoft.com/office/drawing/2014/main" id="{DECEB479-36C6-43CA-9746-D794607C349C}"/>
                </a:ext>
              </a:extLst>
            </p:cNvPr>
            <p:cNvSpPr txBox="1"/>
            <p:nvPr/>
          </p:nvSpPr>
          <p:spPr>
            <a:xfrm>
              <a:off x="8929772" y="4477126"/>
              <a:ext cx="3049193" cy="830997"/>
            </a:xfrm>
            <a:prstGeom prst="rect">
              <a:avLst/>
            </a:prstGeom>
            <a:noFill/>
          </p:spPr>
          <p:txBody>
            <a:bodyPr wrap="square" lIns="0" rIns="0" rtlCol="0" anchor="ctr">
              <a:spAutoFit/>
            </a:bodyPr>
            <a:lstStyle/>
            <a:p>
              <a:pPr marL="171450" indent="-171450">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Tailor-made assessment and transformation approach for every unique requirement.</a:t>
              </a:r>
            </a:p>
            <a:p>
              <a:pPr marL="171450" indent="-171450">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Single tool from assessment to go-live, considering different scenarios and scale.</a:t>
              </a:r>
            </a:p>
          </p:txBody>
        </p:sp>
      </p:grpSp>
      <p:grpSp>
        <p:nvGrpSpPr>
          <p:cNvPr id="51" name="Group 50">
            <a:extLst>
              <a:ext uri="{FF2B5EF4-FFF2-40B4-BE49-F238E27FC236}">
                <a16:creationId xmlns:a16="http://schemas.microsoft.com/office/drawing/2014/main" id="{FFBF60AE-A98F-4A9E-A484-C8D6B46ACE22}"/>
              </a:ext>
            </a:extLst>
          </p:cNvPr>
          <p:cNvGrpSpPr/>
          <p:nvPr/>
        </p:nvGrpSpPr>
        <p:grpSpPr>
          <a:xfrm>
            <a:off x="3898221" y="1106926"/>
            <a:ext cx="2937088" cy="1157793"/>
            <a:chOff x="8921977" y="4150330"/>
            <a:chExt cx="2937088" cy="1157793"/>
          </a:xfrm>
        </p:grpSpPr>
        <p:sp>
          <p:nvSpPr>
            <p:cNvPr id="52" name="TextBox 51">
              <a:extLst>
                <a:ext uri="{FF2B5EF4-FFF2-40B4-BE49-F238E27FC236}">
                  <a16:creationId xmlns:a16="http://schemas.microsoft.com/office/drawing/2014/main" id="{33D5CCD6-993A-4B01-8016-B3C4F2406C90}"/>
                </a:ext>
              </a:extLst>
            </p:cNvPr>
            <p:cNvSpPr txBox="1"/>
            <p:nvPr/>
          </p:nvSpPr>
          <p:spPr>
            <a:xfrm>
              <a:off x="8921977" y="4150330"/>
              <a:ext cx="2937088" cy="307777"/>
            </a:xfrm>
            <a:prstGeom prst="rect">
              <a:avLst/>
            </a:prstGeom>
            <a:noFill/>
          </p:spPr>
          <p:txBody>
            <a:bodyPr wrap="square" lIns="0" rIns="0" rtlCol="0" anchor="ctr">
              <a:spAutoFit/>
            </a:bodyPr>
            <a:lstStyle/>
            <a:p>
              <a:r>
                <a:rPr lang="en-US" sz="1400" b="1" dirty="0">
                  <a:solidFill>
                    <a:schemeClr val="tx1">
                      <a:lumMod val="65000"/>
                      <a:lumOff val="35000"/>
                    </a:schemeClr>
                  </a:solidFill>
                  <a:latin typeface="Open Sans" panose="020B0606030504020204"/>
                </a:rPr>
                <a:t>Comprehensive Support</a:t>
              </a:r>
            </a:p>
          </p:txBody>
        </p:sp>
        <p:sp>
          <p:nvSpPr>
            <p:cNvPr id="53" name="TextBox 52">
              <a:extLst>
                <a:ext uri="{FF2B5EF4-FFF2-40B4-BE49-F238E27FC236}">
                  <a16:creationId xmlns:a16="http://schemas.microsoft.com/office/drawing/2014/main" id="{6090F4C9-C651-4F69-A83C-4EBFA9A4FE5B}"/>
                </a:ext>
              </a:extLst>
            </p:cNvPr>
            <p:cNvSpPr txBox="1"/>
            <p:nvPr/>
          </p:nvSpPr>
          <p:spPr>
            <a:xfrm>
              <a:off x="8929772" y="4477126"/>
              <a:ext cx="2929293" cy="830997"/>
            </a:xfrm>
            <a:prstGeom prst="rect">
              <a:avLst/>
            </a:prstGeom>
            <a:noFill/>
          </p:spPr>
          <p:txBody>
            <a:bodyPr wrap="square" lIns="0" rIns="0" rtlCol="0" anchor="ctr">
              <a:spAutoFit/>
            </a:bodyPr>
            <a:lstStyle/>
            <a:p>
              <a:pPr marL="171450" indent="-171450" algn="just">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Tool for the digital transformation with project monitor and cockpits.</a:t>
              </a:r>
            </a:p>
            <a:p>
              <a:pPr marL="171450" indent="-171450" algn="just">
                <a:buClr>
                  <a:schemeClr val="accent2"/>
                </a:buClr>
                <a:buFont typeface="Arial" panose="020B0604020202020204" pitchFamily="34" charset="0"/>
                <a:buChar char="•"/>
              </a:pPr>
              <a:r>
                <a:rPr lang="en-US" sz="1200" dirty="0">
                  <a:solidFill>
                    <a:schemeClr val="tx1">
                      <a:lumMod val="65000"/>
                      <a:lumOff val="35000"/>
                    </a:schemeClr>
                  </a:solidFill>
                  <a:latin typeface="Open Sans" panose="020B0606030504020204"/>
                </a:rPr>
                <a:t>Tested with compliance with multiple client systems</a:t>
              </a:r>
            </a:p>
          </p:txBody>
        </p:sp>
      </p:grpSp>
      <p:cxnSp>
        <p:nvCxnSpPr>
          <p:cNvPr id="54" name="Connector: Elbow 53">
            <a:extLst>
              <a:ext uri="{FF2B5EF4-FFF2-40B4-BE49-F238E27FC236}">
                <a16:creationId xmlns:a16="http://schemas.microsoft.com/office/drawing/2014/main" id="{6B363352-7105-4A06-890D-6F2F92DDA431}"/>
              </a:ext>
            </a:extLst>
          </p:cNvPr>
          <p:cNvCxnSpPr>
            <a:cxnSpLocks/>
            <a:endCxn id="55" idx="1"/>
          </p:cNvCxnSpPr>
          <p:nvPr/>
        </p:nvCxnSpPr>
        <p:spPr>
          <a:xfrm rot="5400000" flipH="1" flipV="1">
            <a:off x="7633942" y="4586729"/>
            <a:ext cx="1487877" cy="6032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C9B3BD7-A321-458B-9388-390226E19C0C}"/>
              </a:ext>
            </a:extLst>
          </p:cNvPr>
          <p:cNvSpPr/>
          <p:nvPr/>
        </p:nvSpPr>
        <p:spPr>
          <a:xfrm>
            <a:off x="8679510" y="3914842"/>
            <a:ext cx="45719" cy="4591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56" name="Connector: Elbow 55">
            <a:extLst>
              <a:ext uri="{FF2B5EF4-FFF2-40B4-BE49-F238E27FC236}">
                <a16:creationId xmlns:a16="http://schemas.microsoft.com/office/drawing/2014/main" id="{A83E0A9B-8981-4007-8C7C-C6D08AE30C42}"/>
              </a:ext>
            </a:extLst>
          </p:cNvPr>
          <p:cNvCxnSpPr>
            <a:cxnSpLocks/>
            <a:endCxn id="57" idx="1"/>
          </p:cNvCxnSpPr>
          <p:nvPr/>
        </p:nvCxnSpPr>
        <p:spPr>
          <a:xfrm rot="5400000" flipH="1" flipV="1">
            <a:off x="5119512" y="3099307"/>
            <a:ext cx="1325591" cy="6745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F2E3031-BE48-4087-BF5A-2CD927830097}"/>
              </a:ext>
            </a:extLst>
          </p:cNvPr>
          <p:cNvSpPr/>
          <p:nvPr/>
        </p:nvSpPr>
        <p:spPr>
          <a:xfrm>
            <a:off x="6119575" y="2544201"/>
            <a:ext cx="45719" cy="4591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58" name="Connector: Elbow 57">
            <a:extLst>
              <a:ext uri="{FF2B5EF4-FFF2-40B4-BE49-F238E27FC236}">
                <a16:creationId xmlns:a16="http://schemas.microsoft.com/office/drawing/2014/main" id="{8D261F46-B8A4-4E6E-BE10-9928A7772CA8}"/>
              </a:ext>
            </a:extLst>
          </p:cNvPr>
          <p:cNvCxnSpPr>
            <a:cxnSpLocks/>
            <a:endCxn id="59" idx="1"/>
          </p:cNvCxnSpPr>
          <p:nvPr/>
        </p:nvCxnSpPr>
        <p:spPr>
          <a:xfrm rot="5400000" flipH="1" flipV="1">
            <a:off x="2752386" y="1795033"/>
            <a:ext cx="1470377" cy="46255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168D3460-F207-4EE2-9169-228DCBB9EDA7}"/>
              </a:ext>
            </a:extLst>
          </p:cNvPr>
          <p:cNvSpPr/>
          <p:nvPr/>
        </p:nvSpPr>
        <p:spPr>
          <a:xfrm>
            <a:off x="3718853" y="1061544"/>
            <a:ext cx="45719" cy="4591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60" name="Connector: Elbow 59">
            <a:extLst>
              <a:ext uri="{FF2B5EF4-FFF2-40B4-BE49-F238E27FC236}">
                <a16:creationId xmlns:a16="http://schemas.microsoft.com/office/drawing/2014/main" id="{A47FC60E-35B3-420B-A310-DC95B69C7774}"/>
              </a:ext>
            </a:extLst>
          </p:cNvPr>
          <p:cNvCxnSpPr>
            <a:cxnSpLocks/>
            <a:endCxn id="61" idx="3"/>
          </p:cNvCxnSpPr>
          <p:nvPr/>
        </p:nvCxnSpPr>
        <p:spPr>
          <a:xfrm rot="5400000">
            <a:off x="5930696" y="4233350"/>
            <a:ext cx="285087" cy="1524140"/>
          </a:xfrm>
          <a:prstGeom prst="bentConnector2">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FB823E8-A5AD-4011-AA30-9A52895EEB3A}"/>
              </a:ext>
            </a:extLst>
          </p:cNvPr>
          <p:cNvSpPr/>
          <p:nvPr/>
        </p:nvSpPr>
        <p:spPr>
          <a:xfrm>
            <a:off x="5265450" y="4908386"/>
            <a:ext cx="45719" cy="459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62" name="Connector: Elbow 61">
            <a:extLst>
              <a:ext uri="{FF2B5EF4-FFF2-40B4-BE49-F238E27FC236}">
                <a16:creationId xmlns:a16="http://schemas.microsoft.com/office/drawing/2014/main" id="{0B8464C3-DDCC-43E1-98DD-A03753D59A04}"/>
              </a:ext>
            </a:extLst>
          </p:cNvPr>
          <p:cNvCxnSpPr>
            <a:cxnSpLocks/>
            <a:endCxn id="63" idx="3"/>
          </p:cNvCxnSpPr>
          <p:nvPr/>
        </p:nvCxnSpPr>
        <p:spPr>
          <a:xfrm rot="5400000">
            <a:off x="3767074" y="3045041"/>
            <a:ext cx="232339" cy="90265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7101FFE-368D-4BDA-A31C-80B7D773A143}"/>
              </a:ext>
            </a:extLst>
          </p:cNvPr>
          <p:cNvSpPr/>
          <p:nvPr/>
        </p:nvSpPr>
        <p:spPr>
          <a:xfrm>
            <a:off x="3386196" y="3382961"/>
            <a:ext cx="45719" cy="4591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pic>
        <p:nvPicPr>
          <p:cNvPr id="65" name="Picture 64">
            <a:extLst>
              <a:ext uri="{FF2B5EF4-FFF2-40B4-BE49-F238E27FC236}">
                <a16:creationId xmlns:a16="http://schemas.microsoft.com/office/drawing/2014/main" id="{C8C916B2-1F99-4C9D-9DE6-D07159930382}"/>
              </a:ext>
            </a:extLst>
          </p:cNvPr>
          <p:cNvPicPr>
            <a:picLocks noChangeAspect="1"/>
          </p:cNvPicPr>
          <p:nvPr/>
        </p:nvPicPr>
        <p:blipFill>
          <a:blip r:embed="rId2"/>
          <a:stretch>
            <a:fillRect/>
          </a:stretch>
        </p:blipFill>
        <p:spPr>
          <a:xfrm>
            <a:off x="1192508" y="892027"/>
            <a:ext cx="2017217" cy="1861467"/>
          </a:xfrm>
          <a:prstGeom prst="rect">
            <a:avLst/>
          </a:prstGeom>
        </p:spPr>
      </p:pic>
    </p:spTree>
    <p:extLst>
      <p:ext uri="{BB962C8B-B14F-4D97-AF65-F5344CB8AC3E}">
        <p14:creationId xmlns:p14="http://schemas.microsoft.com/office/powerpoint/2010/main" val="238943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38B5-CA06-4A62-A11D-64DD7254228E}"/>
              </a:ext>
            </a:extLst>
          </p:cNvPr>
          <p:cNvSpPr>
            <a:spLocks noGrp="1"/>
          </p:cNvSpPr>
          <p:nvPr>
            <p:ph type="title"/>
          </p:nvPr>
        </p:nvSpPr>
        <p:spPr/>
        <p:txBody>
          <a:bodyPr/>
          <a:lstStyle/>
          <a:p>
            <a:r>
              <a:rPr lang="en-US" dirty="0">
                <a:solidFill>
                  <a:srgbClr val="002060"/>
                </a:solidFill>
              </a:rPr>
              <a:t>Promantus Global Presence</a:t>
            </a:r>
            <a:endParaRPr lang="en-IN" dirty="0">
              <a:solidFill>
                <a:srgbClr val="002060"/>
              </a:solidFill>
            </a:endParaRPr>
          </a:p>
        </p:txBody>
      </p:sp>
      <p:grpSp>
        <p:nvGrpSpPr>
          <p:cNvPr id="4" name="Group 3">
            <a:extLst>
              <a:ext uri="{FF2B5EF4-FFF2-40B4-BE49-F238E27FC236}">
                <a16:creationId xmlns:a16="http://schemas.microsoft.com/office/drawing/2014/main" id="{D1F5BEBE-C6C5-4A52-A9B4-457F190C2E40}"/>
              </a:ext>
            </a:extLst>
          </p:cNvPr>
          <p:cNvGrpSpPr/>
          <p:nvPr/>
        </p:nvGrpSpPr>
        <p:grpSpPr>
          <a:xfrm>
            <a:off x="669925" y="696685"/>
            <a:ext cx="10871200" cy="4780564"/>
            <a:chOff x="16356" y="28788"/>
            <a:chExt cx="12563952" cy="6568082"/>
          </a:xfrm>
        </p:grpSpPr>
        <p:pic>
          <p:nvPicPr>
            <p:cNvPr id="5" name="Picture 4" descr="Related image">
              <a:extLst>
                <a:ext uri="{FF2B5EF4-FFF2-40B4-BE49-F238E27FC236}">
                  <a16:creationId xmlns:a16="http://schemas.microsoft.com/office/drawing/2014/main" id="{D30DAAED-7078-4232-94CE-5008E3434A43}"/>
                </a:ext>
              </a:extLst>
            </p:cNvPr>
            <p:cNvPicPr>
              <a:picLocks noChangeAspect="1" noChangeArrowheads="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14119" y="1034001"/>
              <a:ext cx="9399989" cy="50524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D23F92DB-A792-47FF-85A6-EBD49484F423}"/>
                </a:ext>
              </a:extLst>
            </p:cNvPr>
            <p:cNvCxnSpPr/>
            <p:nvPr/>
          </p:nvCxnSpPr>
          <p:spPr>
            <a:xfrm>
              <a:off x="628630" y="2908535"/>
              <a:ext cx="1932487"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FE601A-76A7-4075-A5F3-30E1470C532C}"/>
                </a:ext>
              </a:extLst>
            </p:cNvPr>
            <p:cNvCxnSpPr>
              <a:stCxn id="8" idx="0"/>
            </p:cNvCxnSpPr>
            <p:nvPr/>
          </p:nvCxnSpPr>
          <p:spPr>
            <a:xfrm flipH="1" flipV="1">
              <a:off x="639266" y="2898380"/>
              <a:ext cx="21200" cy="134544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8DE7CEA-BD43-49D9-8593-C8889576EF0A}"/>
                </a:ext>
              </a:extLst>
            </p:cNvPr>
            <p:cNvSpPr txBox="1"/>
            <p:nvPr/>
          </p:nvSpPr>
          <p:spPr>
            <a:xfrm>
              <a:off x="354601" y="4243821"/>
              <a:ext cx="611731" cy="4124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351" b="1" i="0" u="none" strike="noStrike" kern="1200" cap="none" spc="0" normalizeH="0" baseline="0" noProof="0" dirty="0">
                  <a:ln>
                    <a:noFill/>
                  </a:ln>
                  <a:solidFill>
                    <a:prstClr val="black"/>
                  </a:solidFill>
                  <a:effectLst/>
                  <a:uLnTx/>
                  <a:uFillTx/>
                  <a:latin typeface="Open Sans" panose="020B0606030504020204"/>
                </a:rPr>
                <a:t>USA</a:t>
              </a:r>
            </a:p>
          </p:txBody>
        </p:sp>
        <p:sp>
          <p:nvSpPr>
            <p:cNvPr id="9" name="TextBox 8">
              <a:extLst>
                <a:ext uri="{FF2B5EF4-FFF2-40B4-BE49-F238E27FC236}">
                  <a16:creationId xmlns:a16="http://schemas.microsoft.com/office/drawing/2014/main" id="{F1A34336-9279-4A8E-B7FA-D44949AF3544}"/>
                </a:ext>
              </a:extLst>
            </p:cNvPr>
            <p:cNvSpPr txBox="1"/>
            <p:nvPr/>
          </p:nvSpPr>
          <p:spPr>
            <a:xfrm>
              <a:off x="83732" y="4606051"/>
              <a:ext cx="4234888" cy="1221269"/>
            </a:xfrm>
            <a:prstGeom prst="rect">
              <a:avLst/>
            </a:prstGeom>
            <a:noFill/>
          </p:spPr>
          <p:txBody>
            <a:bodyPr wrap="square" rtlCol="0">
              <a:spAutoFit/>
            </a:bodyPr>
            <a:lstStyle/>
            <a:p>
              <a:pPr marL="285744" marR="0" lvl="0" indent="-285744" algn="l" defTabSz="914400" rtl="0" eaLnBrk="1" fontAlgn="auto" latinLnBrk="0" hangingPunct="1">
                <a:lnSpc>
                  <a:spcPct val="150000"/>
                </a:lnSpc>
                <a:spcBef>
                  <a:spcPts val="0"/>
                </a:spcBef>
                <a:spcAft>
                  <a:spcPts val="0"/>
                </a:spcAft>
                <a:buClr>
                  <a:prstClr val="white"/>
                </a:buClr>
                <a:buSzTx/>
                <a:buFont typeface="Arial" panose="020B0604020202020204" pitchFamily="34" charset="0"/>
                <a:buChar char="•"/>
                <a:tabLst/>
                <a:defRPr/>
              </a:pPr>
              <a:r>
                <a:rPr kumimoji="0" lang="en-IN" sz="1200" b="1" i="0" u="none" strike="noStrike" kern="1200" cap="none" spc="0" normalizeH="0" baseline="0" noProof="0" dirty="0">
                  <a:ln>
                    <a:noFill/>
                  </a:ln>
                  <a:solidFill>
                    <a:srgbClr val="0070C0"/>
                  </a:solidFill>
                  <a:effectLst/>
                  <a:uLnTx/>
                  <a:uFillTx/>
                  <a:latin typeface="Open Sans" panose="020B0606030504020204"/>
                </a:rPr>
                <a:t>Global HQ – Raleigh, North Carolina</a:t>
              </a:r>
            </a:p>
            <a:p>
              <a:pPr marL="285744" marR="0" lvl="0" indent="-285744" algn="l" defTabSz="914400" rtl="0" eaLnBrk="1" fontAlgn="auto" latinLnBrk="0" hangingPunct="1">
                <a:lnSpc>
                  <a:spcPct val="150000"/>
                </a:lnSpc>
                <a:spcBef>
                  <a:spcPts val="0"/>
                </a:spcBef>
                <a:spcAft>
                  <a:spcPts val="0"/>
                </a:spcAft>
                <a:buClr>
                  <a:prstClr val="white"/>
                </a:buClr>
                <a:buSzTx/>
                <a:buFont typeface="Arial" panose="020B0604020202020204" pitchFamily="34" charset="0"/>
                <a:buChar char="•"/>
                <a:tabLst/>
                <a:defRPr/>
              </a:pPr>
              <a:r>
                <a:rPr kumimoji="0" lang="en-IN" sz="1200" b="0" i="0" u="none" strike="noStrike" kern="1200" cap="none" spc="0" normalizeH="0" baseline="0" noProof="0" dirty="0">
                  <a:ln>
                    <a:noFill/>
                  </a:ln>
                  <a:solidFill>
                    <a:schemeClr val="tx1">
                      <a:lumMod val="65000"/>
                      <a:lumOff val="35000"/>
                    </a:schemeClr>
                  </a:solidFill>
                  <a:effectLst/>
                  <a:uLnTx/>
                  <a:uFillTx/>
                  <a:latin typeface="Open Sans" panose="020B0606030504020204"/>
                </a:rPr>
                <a:t>Innovation Centre – Raleigh, North Carolina</a:t>
              </a:r>
            </a:p>
            <a:p>
              <a:pPr marL="285744" marR="0" lvl="0" indent="-285744" algn="l" defTabSz="914400" rtl="0" eaLnBrk="1" fontAlgn="auto" latinLnBrk="0" hangingPunct="1">
                <a:lnSpc>
                  <a:spcPct val="150000"/>
                </a:lnSpc>
                <a:spcBef>
                  <a:spcPts val="0"/>
                </a:spcBef>
                <a:spcAft>
                  <a:spcPts val="0"/>
                </a:spcAft>
                <a:buClr>
                  <a:prstClr val="white"/>
                </a:buClr>
                <a:buSzTx/>
                <a:buFont typeface="Arial" panose="020B0604020202020204" pitchFamily="34" charset="0"/>
                <a:buChar char="•"/>
                <a:tabLst/>
                <a:defRPr/>
              </a:pPr>
              <a:r>
                <a:rPr kumimoji="0" lang="en-IN" sz="1200" b="0" i="0" u="none" strike="noStrike" kern="1200" cap="none" spc="0" normalizeH="0" baseline="0" noProof="0" dirty="0">
                  <a:ln>
                    <a:noFill/>
                  </a:ln>
                  <a:solidFill>
                    <a:schemeClr val="tx1">
                      <a:lumMod val="65000"/>
                      <a:lumOff val="35000"/>
                    </a:schemeClr>
                  </a:solidFill>
                  <a:effectLst/>
                  <a:uLnTx/>
                  <a:uFillTx/>
                  <a:latin typeface="Open Sans" panose="020B0606030504020204"/>
                </a:rPr>
                <a:t>Delivery Centre – Washington DC</a:t>
              </a:r>
            </a:p>
          </p:txBody>
        </p:sp>
        <p:cxnSp>
          <p:nvCxnSpPr>
            <p:cNvPr id="10" name="Straight Connector 9">
              <a:extLst>
                <a:ext uri="{FF2B5EF4-FFF2-40B4-BE49-F238E27FC236}">
                  <a16:creationId xmlns:a16="http://schemas.microsoft.com/office/drawing/2014/main" id="{37D168A3-EC93-4664-81F3-E69B71528922}"/>
                </a:ext>
              </a:extLst>
            </p:cNvPr>
            <p:cNvCxnSpPr>
              <a:cxnSpLocks/>
            </p:cNvCxnSpPr>
            <p:nvPr/>
          </p:nvCxnSpPr>
          <p:spPr>
            <a:xfrm flipV="1">
              <a:off x="180751" y="4575296"/>
              <a:ext cx="2318608" cy="269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AutoShape 9" descr="Image result for location icon">
              <a:extLst>
                <a:ext uri="{FF2B5EF4-FFF2-40B4-BE49-F238E27FC236}">
                  <a16:creationId xmlns:a16="http://schemas.microsoft.com/office/drawing/2014/main" id="{76196493-CD9C-4AF9-A18C-84E2CCA205A3}"/>
                </a:ext>
              </a:extLst>
            </p:cNvPr>
            <p:cNvSpPr>
              <a:spLocks noChangeAspect="1" noChangeArrowheads="1"/>
            </p:cNvSpPr>
            <p:nvPr/>
          </p:nvSpPr>
          <p:spPr bwMode="auto">
            <a:xfrm>
              <a:off x="155575" y="28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351" b="0" i="0" u="none" strike="noStrike" kern="1200" cap="none" spc="0" normalizeH="0" baseline="0" noProof="0">
                <a:ln>
                  <a:noFill/>
                </a:ln>
                <a:solidFill>
                  <a:prstClr val="black"/>
                </a:solidFill>
                <a:effectLst/>
                <a:uLnTx/>
                <a:uFillTx/>
                <a:latin typeface="Open Sans" panose="020B0606030504020204"/>
              </a:endParaRPr>
            </a:p>
          </p:txBody>
        </p:sp>
        <p:pic>
          <p:nvPicPr>
            <p:cNvPr id="12" name="Picture 11" descr="Image result for location icon png">
              <a:extLst>
                <a:ext uri="{FF2B5EF4-FFF2-40B4-BE49-F238E27FC236}">
                  <a16:creationId xmlns:a16="http://schemas.microsoft.com/office/drawing/2014/main" id="{6AC52672-49B6-45E7-ADA7-9814938B1DEC}"/>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94715" y="2693381"/>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Image result for location icon png">
              <a:extLst>
                <a:ext uri="{FF2B5EF4-FFF2-40B4-BE49-F238E27FC236}">
                  <a16:creationId xmlns:a16="http://schemas.microsoft.com/office/drawing/2014/main" id="{3B551E48-C2F9-43FD-8F23-7A09860E7D31}"/>
                </a:ext>
              </a:extLst>
            </p:cNvPr>
            <p:cNvPicPr>
              <a:picLocks noChangeAspect="1" noChangeArrowheads="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147902" y="2947422"/>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 descr="Image result for location icon png">
              <a:extLst>
                <a:ext uri="{FF2B5EF4-FFF2-40B4-BE49-F238E27FC236}">
                  <a16:creationId xmlns:a16="http://schemas.microsoft.com/office/drawing/2014/main" id="{B1AE25A7-5BBB-42F0-A0C7-9436852AA000}"/>
                </a:ext>
              </a:extLst>
            </p:cNvPr>
            <p:cNvPicPr>
              <a:picLocks noChangeAspect="1" noChangeArrowheads="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5811" y="4775508"/>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Image result for location icon png">
              <a:extLst>
                <a:ext uri="{FF2B5EF4-FFF2-40B4-BE49-F238E27FC236}">
                  <a16:creationId xmlns:a16="http://schemas.microsoft.com/office/drawing/2014/main" id="{AAECD137-C55D-4333-A7F3-1B5FFE454F46}"/>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5811" y="5121456"/>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Image result for location icon png">
              <a:extLst>
                <a:ext uri="{FF2B5EF4-FFF2-40B4-BE49-F238E27FC236}">
                  <a16:creationId xmlns:a16="http://schemas.microsoft.com/office/drawing/2014/main" id="{E99FD4D2-7D46-4A85-B523-533710AAD385}"/>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45167" y="2466530"/>
              <a:ext cx="168791" cy="21098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2E8E4BB5-1B52-47AF-8322-E41F23561D7B}"/>
                </a:ext>
              </a:extLst>
            </p:cNvPr>
            <p:cNvCxnSpPr/>
            <p:nvPr/>
          </p:nvCxnSpPr>
          <p:spPr>
            <a:xfrm flipV="1">
              <a:off x="5529417" y="2774537"/>
              <a:ext cx="0" cy="219456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07B165-FF2F-48A6-AB7A-FD2EF3D087A7}"/>
                </a:ext>
              </a:extLst>
            </p:cNvPr>
            <p:cNvSpPr txBox="1"/>
            <p:nvPr/>
          </p:nvSpPr>
          <p:spPr>
            <a:xfrm>
              <a:off x="5157216" y="4982498"/>
              <a:ext cx="873986" cy="4124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351" b="1" i="0" u="none" strike="noStrike" kern="1200" cap="none" spc="0" normalizeH="0" baseline="0" noProof="0" dirty="0">
                  <a:ln>
                    <a:noFill/>
                  </a:ln>
                  <a:solidFill>
                    <a:prstClr val="black"/>
                  </a:solidFill>
                  <a:effectLst/>
                  <a:uLnTx/>
                  <a:uFillTx/>
                  <a:latin typeface="Open Sans" panose="020B0606030504020204"/>
                </a:rPr>
                <a:t>Europe</a:t>
              </a:r>
            </a:p>
          </p:txBody>
        </p:sp>
        <p:sp>
          <p:nvSpPr>
            <p:cNvPr id="19" name="TextBox 18">
              <a:extLst>
                <a:ext uri="{FF2B5EF4-FFF2-40B4-BE49-F238E27FC236}">
                  <a16:creationId xmlns:a16="http://schemas.microsoft.com/office/drawing/2014/main" id="{F1DD65E4-42F5-43EA-91D9-1A1E8E988629}"/>
                </a:ext>
              </a:extLst>
            </p:cNvPr>
            <p:cNvSpPr txBox="1"/>
            <p:nvPr/>
          </p:nvSpPr>
          <p:spPr>
            <a:xfrm>
              <a:off x="4894050" y="5375601"/>
              <a:ext cx="3817452" cy="1221269"/>
            </a:xfrm>
            <a:prstGeom prst="rect">
              <a:avLst/>
            </a:prstGeom>
            <a:noFill/>
          </p:spPr>
          <p:txBody>
            <a:bodyPr wrap="square" rtlCol="0">
              <a:spAutoFit/>
            </a:bodyPr>
            <a:lstStyle/>
            <a:p>
              <a:pPr marL="285744" marR="0" lvl="0" indent="-285744" algn="l" defTabSz="914400" rtl="0" eaLnBrk="1" fontAlgn="auto" latinLnBrk="0" hangingPunct="1">
                <a:lnSpc>
                  <a:spcPct val="150000"/>
                </a:lnSpc>
                <a:spcBef>
                  <a:spcPts val="0"/>
                </a:spcBef>
                <a:spcAft>
                  <a:spcPts val="0"/>
                </a:spcAft>
                <a:buClr>
                  <a:prstClr val="white"/>
                </a:buClr>
                <a:buSzTx/>
                <a:buFont typeface="Arial" panose="020B0604020202020204" pitchFamily="34" charset="0"/>
                <a:buChar char="•"/>
                <a:tabLst/>
                <a:defRPr/>
              </a:pPr>
              <a:r>
                <a:rPr kumimoji="0" lang="en-IN" sz="1200" b="1" i="0" u="none" strike="noStrike" kern="1200" cap="none" spc="0" normalizeH="0" baseline="0" noProof="0" dirty="0">
                  <a:ln>
                    <a:noFill/>
                  </a:ln>
                  <a:solidFill>
                    <a:srgbClr val="0070C0"/>
                  </a:solidFill>
                  <a:effectLst/>
                  <a:uLnTx/>
                  <a:uFillTx/>
                  <a:latin typeface="Open Sans" panose="020B0606030504020204"/>
                </a:rPr>
                <a:t>Europe HQ – Copenhagen, Denmark</a:t>
              </a:r>
            </a:p>
            <a:p>
              <a:pPr marL="285744" marR="0" lvl="0" indent="-285744" algn="l" defTabSz="914400" rtl="0" eaLnBrk="1" fontAlgn="auto" latinLnBrk="0" hangingPunct="1">
                <a:lnSpc>
                  <a:spcPct val="150000"/>
                </a:lnSpc>
                <a:spcBef>
                  <a:spcPts val="0"/>
                </a:spcBef>
                <a:spcAft>
                  <a:spcPts val="0"/>
                </a:spcAft>
                <a:buClr>
                  <a:prstClr val="white"/>
                </a:buClr>
                <a:buSzTx/>
                <a:buFont typeface="Arial" panose="020B0604020202020204" pitchFamily="34" charset="0"/>
                <a:buChar char="•"/>
                <a:tabLst/>
                <a:defRPr/>
              </a:pPr>
              <a:r>
                <a:rPr kumimoji="0" lang="en-IN" sz="1200" b="0" i="0" u="none" strike="noStrike" kern="1200" cap="none" spc="0" normalizeH="0" baseline="0" noProof="0" dirty="0">
                  <a:ln>
                    <a:noFill/>
                  </a:ln>
                  <a:solidFill>
                    <a:schemeClr val="tx1">
                      <a:lumMod val="65000"/>
                      <a:lumOff val="35000"/>
                    </a:schemeClr>
                  </a:solidFill>
                  <a:effectLst/>
                  <a:uLnTx/>
                  <a:uFillTx/>
                  <a:latin typeface="Open Sans" panose="020B0606030504020204"/>
                </a:rPr>
                <a:t>Delivery Centre – Copenhagen, DK</a:t>
              </a:r>
            </a:p>
            <a:p>
              <a:pPr marL="285744" marR="0" lvl="0" indent="-285744" algn="l" defTabSz="914400" rtl="0" eaLnBrk="1" fontAlgn="auto" latinLnBrk="0" hangingPunct="1">
                <a:lnSpc>
                  <a:spcPct val="150000"/>
                </a:lnSpc>
                <a:spcBef>
                  <a:spcPts val="0"/>
                </a:spcBef>
                <a:spcAft>
                  <a:spcPts val="0"/>
                </a:spcAft>
                <a:buClr>
                  <a:prstClr val="white"/>
                </a:buClr>
                <a:buSzTx/>
                <a:buFont typeface="Arial" panose="020B0604020202020204" pitchFamily="34" charset="0"/>
                <a:buChar char="•"/>
                <a:tabLst/>
                <a:defRPr/>
              </a:pPr>
              <a:r>
                <a:rPr kumimoji="0" lang="en-IN" sz="1200" b="0" i="0" u="none" strike="noStrike" kern="1200" cap="none" spc="0" normalizeH="0" baseline="0" noProof="0" dirty="0">
                  <a:ln>
                    <a:noFill/>
                  </a:ln>
                  <a:solidFill>
                    <a:schemeClr val="tx1">
                      <a:lumMod val="65000"/>
                      <a:lumOff val="35000"/>
                    </a:schemeClr>
                  </a:solidFill>
                  <a:effectLst/>
                  <a:uLnTx/>
                  <a:uFillTx/>
                  <a:latin typeface="Open Sans" panose="020B0606030504020204"/>
                </a:rPr>
                <a:t>Delivery Centre – Frankfurt, Germany</a:t>
              </a:r>
            </a:p>
          </p:txBody>
        </p:sp>
        <p:cxnSp>
          <p:nvCxnSpPr>
            <p:cNvPr id="20" name="Straight Connector 19">
              <a:extLst>
                <a:ext uri="{FF2B5EF4-FFF2-40B4-BE49-F238E27FC236}">
                  <a16:creationId xmlns:a16="http://schemas.microsoft.com/office/drawing/2014/main" id="{12020AD5-D824-448F-A2DE-7EB72EDBB1C3}"/>
                </a:ext>
              </a:extLst>
            </p:cNvPr>
            <p:cNvCxnSpPr>
              <a:cxnSpLocks/>
            </p:cNvCxnSpPr>
            <p:nvPr/>
          </p:nvCxnSpPr>
          <p:spPr>
            <a:xfrm>
              <a:off x="4991068" y="5340874"/>
              <a:ext cx="2750853"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1" name="Picture 11" descr="Image result for location icon png">
              <a:extLst>
                <a:ext uri="{FF2B5EF4-FFF2-40B4-BE49-F238E27FC236}">
                  <a16:creationId xmlns:a16="http://schemas.microsoft.com/office/drawing/2014/main" id="{AC3875F6-6555-4263-9A88-16F0E8F2FE5E}"/>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6127" y="5519249"/>
              <a:ext cx="168791" cy="210989"/>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DAFFA007-51C3-43E5-AC62-2578CE2065FA}"/>
                </a:ext>
              </a:extLst>
            </p:cNvPr>
            <p:cNvCxnSpPr>
              <a:cxnSpLocks/>
            </p:cNvCxnSpPr>
            <p:nvPr/>
          </p:nvCxnSpPr>
          <p:spPr>
            <a:xfrm>
              <a:off x="7434547" y="3535747"/>
              <a:ext cx="2440597"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1934F84-286F-4847-A2C1-FEB1BFD6D7EB}"/>
                </a:ext>
              </a:extLst>
            </p:cNvPr>
            <p:cNvCxnSpPr/>
            <p:nvPr/>
          </p:nvCxnSpPr>
          <p:spPr>
            <a:xfrm flipV="1">
              <a:off x="9861076" y="3542830"/>
              <a:ext cx="0" cy="36576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DFCB3-0643-4471-93FE-B17FA8E5A3B2}"/>
                </a:ext>
              </a:extLst>
            </p:cNvPr>
            <p:cNvSpPr txBox="1"/>
            <p:nvPr/>
          </p:nvSpPr>
          <p:spPr>
            <a:xfrm>
              <a:off x="9644061" y="3914916"/>
              <a:ext cx="685835" cy="4124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351" b="1" i="0" u="none" strike="noStrike" kern="1200" cap="none" spc="0" normalizeH="0" baseline="0" noProof="0" dirty="0">
                  <a:ln>
                    <a:noFill/>
                  </a:ln>
                  <a:solidFill>
                    <a:prstClr val="black"/>
                  </a:solidFill>
                  <a:effectLst/>
                  <a:uLnTx/>
                  <a:uFillTx/>
                  <a:latin typeface="Open Sans" panose="020B0606030504020204"/>
                </a:rPr>
                <a:t>India</a:t>
              </a:r>
            </a:p>
          </p:txBody>
        </p:sp>
        <p:sp>
          <p:nvSpPr>
            <p:cNvPr id="25" name="TextBox 24">
              <a:extLst>
                <a:ext uri="{FF2B5EF4-FFF2-40B4-BE49-F238E27FC236}">
                  <a16:creationId xmlns:a16="http://schemas.microsoft.com/office/drawing/2014/main" id="{E637D40D-4CDB-4860-8E20-B4BB83D79AA7}"/>
                </a:ext>
              </a:extLst>
            </p:cNvPr>
            <p:cNvSpPr txBox="1"/>
            <p:nvPr/>
          </p:nvSpPr>
          <p:spPr>
            <a:xfrm>
              <a:off x="9286931" y="4319004"/>
              <a:ext cx="3293377" cy="1221269"/>
            </a:xfrm>
            <a:prstGeom prst="rect">
              <a:avLst/>
            </a:prstGeom>
            <a:noFill/>
          </p:spPr>
          <p:txBody>
            <a:bodyPr wrap="square" rtlCol="0">
              <a:spAutoFit/>
            </a:bodyPr>
            <a:lstStyle/>
            <a:p>
              <a:pPr marL="285744" marR="0" lvl="0" indent="-285744" algn="l" defTabSz="914400" rtl="0" eaLnBrk="1" fontAlgn="auto" latinLnBrk="0" hangingPunct="1">
                <a:lnSpc>
                  <a:spcPct val="150000"/>
                </a:lnSpc>
                <a:spcBef>
                  <a:spcPts val="0"/>
                </a:spcBef>
                <a:spcAft>
                  <a:spcPts val="0"/>
                </a:spcAft>
                <a:buClr>
                  <a:prstClr val="white"/>
                </a:buClr>
                <a:buSzTx/>
                <a:buFont typeface="Arial" panose="020B0604020202020204" pitchFamily="34" charset="0"/>
                <a:buChar char="•"/>
                <a:tabLst/>
                <a:defRPr/>
              </a:pPr>
              <a:r>
                <a:rPr kumimoji="0" lang="en-IN" sz="1200" b="0" i="0" u="none" strike="noStrike" kern="1200" cap="none" spc="0" normalizeH="0" baseline="0" noProof="0" dirty="0">
                  <a:ln>
                    <a:noFill/>
                  </a:ln>
                  <a:solidFill>
                    <a:schemeClr val="tx1">
                      <a:lumMod val="65000"/>
                      <a:lumOff val="35000"/>
                    </a:schemeClr>
                  </a:solidFill>
                  <a:effectLst/>
                  <a:uLnTx/>
                  <a:uFillTx/>
                  <a:latin typeface="Open Sans" panose="020B0606030504020204"/>
                </a:rPr>
                <a:t>Innovation Centre – Chennai</a:t>
              </a:r>
            </a:p>
            <a:p>
              <a:pPr marL="285744" marR="0" lvl="0" indent="-285744" algn="l" defTabSz="914400" rtl="0" eaLnBrk="1" fontAlgn="auto" latinLnBrk="0" hangingPunct="1">
                <a:lnSpc>
                  <a:spcPct val="150000"/>
                </a:lnSpc>
                <a:spcBef>
                  <a:spcPts val="0"/>
                </a:spcBef>
                <a:spcAft>
                  <a:spcPts val="0"/>
                </a:spcAft>
                <a:buClr>
                  <a:prstClr val="white"/>
                </a:buClr>
                <a:buSzTx/>
                <a:buFont typeface="Arial" panose="020B0604020202020204" pitchFamily="34" charset="0"/>
                <a:buChar char="•"/>
                <a:tabLst/>
                <a:defRPr/>
              </a:pPr>
              <a:r>
                <a:rPr kumimoji="0" lang="en-IN" sz="1200" b="0" i="0" u="none" strike="noStrike" kern="1200" cap="none" spc="0" normalizeH="0" baseline="0" noProof="0" dirty="0">
                  <a:ln>
                    <a:noFill/>
                  </a:ln>
                  <a:solidFill>
                    <a:schemeClr val="tx1">
                      <a:lumMod val="65000"/>
                      <a:lumOff val="35000"/>
                    </a:schemeClr>
                  </a:solidFill>
                  <a:effectLst/>
                  <a:uLnTx/>
                  <a:uFillTx/>
                  <a:latin typeface="Open Sans" panose="020B0606030504020204"/>
                </a:rPr>
                <a:t>Delivery Centres – Bangalore, Chennai and Gurgaon</a:t>
              </a:r>
            </a:p>
          </p:txBody>
        </p:sp>
        <p:cxnSp>
          <p:nvCxnSpPr>
            <p:cNvPr id="26" name="Straight Connector 25">
              <a:extLst>
                <a:ext uri="{FF2B5EF4-FFF2-40B4-BE49-F238E27FC236}">
                  <a16:creationId xmlns:a16="http://schemas.microsoft.com/office/drawing/2014/main" id="{35127B8E-92B2-4777-8BCB-5409F86573EF}"/>
                </a:ext>
              </a:extLst>
            </p:cNvPr>
            <p:cNvCxnSpPr>
              <a:cxnSpLocks/>
            </p:cNvCxnSpPr>
            <p:nvPr/>
          </p:nvCxnSpPr>
          <p:spPr>
            <a:xfrm>
              <a:off x="9384903" y="4259225"/>
              <a:ext cx="2203981"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7" name="Picture 11" descr="Image result for location icon png">
              <a:extLst>
                <a:ext uri="{FF2B5EF4-FFF2-40B4-BE49-F238E27FC236}">
                  <a16:creationId xmlns:a16="http://schemas.microsoft.com/office/drawing/2014/main" id="{A93F4BA5-ABF9-438A-8503-200B1E994A67}"/>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50094" y="3717780"/>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descr="Image result for location icon png">
              <a:extLst>
                <a:ext uri="{FF2B5EF4-FFF2-40B4-BE49-F238E27FC236}">
                  <a16:creationId xmlns:a16="http://schemas.microsoft.com/office/drawing/2014/main" id="{BA5E160D-DFC8-45EF-AAAF-1AA5B67A6D9C}"/>
                </a:ext>
              </a:extLst>
            </p:cNvPr>
            <p:cNvPicPr>
              <a:picLocks noChangeAspect="1" noChangeArrowheads="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211613" y="3669470"/>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1" descr="Image result for location icon png">
              <a:extLst>
                <a:ext uri="{FF2B5EF4-FFF2-40B4-BE49-F238E27FC236}">
                  <a16:creationId xmlns:a16="http://schemas.microsoft.com/office/drawing/2014/main" id="{E82AE8C0-9DA7-495E-BEE8-D46B39488D8C}"/>
                </a:ext>
              </a:extLst>
            </p:cNvPr>
            <p:cNvPicPr>
              <a:picLocks noChangeAspect="1" noChangeArrowheads="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384903" y="4452854"/>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1" descr="Image result for location icon png">
              <a:extLst>
                <a:ext uri="{FF2B5EF4-FFF2-40B4-BE49-F238E27FC236}">
                  <a16:creationId xmlns:a16="http://schemas.microsoft.com/office/drawing/2014/main" id="{11C2EA6B-DF5B-4E25-9489-42DFABDE90AE}"/>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95063" y="4808962"/>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1" descr="Image result for location icon png">
              <a:extLst>
                <a:ext uri="{FF2B5EF4-FFF2-40B4-BE49-F238E27FC236}">
                  <a16:creationId xmlns:a16="http://schemas.microsoft.com/office/drawing/2014/main" id="{88A6B912-D423-42A7-A8AB-1414E6620856}"/>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11595" y="3264774"/>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Image result for location icon png">
              <a:extLst>
                <a:ext uri="{FF2B5EF4-FFF2-40B4-BE49-F238E27FC236}">
                  <a16:creationId xmlns:a16="http://schemas.microsoft.com/office/drawing/2014/main" id="{EAAD3FB0-9E2C-449F-B923-DD368A0FAE12}"/>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1334" y="2052581"/>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1" descr="Image result for location icon png">
              <a:extLst>
                <a:ext uri="{FF2B5EF4-FFF2-40B4-BE49-F238E27FC236}">
                  <a16:creationId xmlns:a16="http://schemas.microsoft.com/office/drawing/2014/main" id="{2402BE4E-08C1-4133-8FE0-3C647AB6CC44}"/>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02254" y="5877242"/>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 descr="Image result for location icon png">
              <a:extLst>
                <a:ext uri="{FF2B5EF4-FFF2-40B4-BE49-F238E27FC236}">
                  <a16:creationId xmlns:a16="http://schemas.microsoft.com/office/drawing/2014/main" id="{FCD5CC3D-EEF7-4CD9-8CC9-0D07998F35FB}"/>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7991" y="6248160"/>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1" descr="Image result for location icon png">
              <a:extLst>
                <a:ext uri="{FF2B5EF4-FFF2-40B4-BE49-F238E27FC236}">
                  <a16:creationId xmlns:a16="http://schemas.microsoft.com/office/drawing/2014/main" id="{D46D96BC-4DDF-4E88-9B3E-9B10A9CE4FF0}"/>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2958" y="2255873"/>
              <a:ext cx="168791" cy="2109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1" descr="Image result for location icon png">
              <a:extLst>
                <a:ext uri="{FF2B5EF4-FFF2-40B4-BE49-F238E27FC236}">
                  <a16:creationId xmlns:a16="http://schemas.microsoft.com/office/drawing/2014/main" id="{437F2DE0-0501-4BBD-88F6-C557345FE495}"/>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7675" y="5492436"/>
              <a:ext cx="168791" cy="210989"/>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42">
              <a:extLst>
                <a:ext uri="{FF2B5EF4-FFF2-40B4-BE49-F238E27FC236}">
                  <a16:creationId xmlns:a16="http://schemas.microsoft.com/office/drawing/2014/main" id="{C5B0755E-E46A-46DE-A44A-7ABA4420C488}"/>
                </a:ext>
              </a:extLst>
            </p:cNvPr>
            <p:cNvSpPr/>
            <p:nvPr/>
          </p:nvSpPr>
          <p:spPr>
            <a:xfrm>
              <a:off x="16356" y="627199"/>
              <a:ext cx="3261167" cy="34176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rtl="0" eaLnBrk="1" fontAlgn="auto" latinLnBrk="0" hangingPunct="1">
                <a:lnSpc>
                  <a:spcPct val="100000"/>
                </a:lnSpc>
                <a:spcBef>
                  <a:spcPts val="1200"/>
                </a:spcBef>
                <a:spcAft>
                  <a:spcPts val="0"/>
                </a:spcAft>
                <a:buClr>
                  <a:srgbClr val="EA901D"/>
                </a:buClr>
                <a:buSzTx/>
                <a:buFont typeface="Wingdings" panose="05000000000000000000" pitchFamily="2" charset="2"/>
                <a:buChar char="§"/>
                <a:tabLst/>
                <a:defRPr/>
              </a:pPr>
              <a:r>
                <a:rPr kumimoji="0" lang="en-IN" sz="1400" b="0" i="0" u="none" strike="noStrike" kern="1200" cap="none" spc="0" normalizeH="0" baseline="0" noProof="0" dirty="0">
                  <a:ln>
                    <a:noFill/>
                  </a:ln>
                  <a:solidFill>
                    <a:srgbClr val="002060"/>
                  </a:solidFill>
                  <a:effectLst/>
                  <a:uLnTx/>
                  <a:uFillTx/>
                  <a:latin typeface="Open Sans" panose="020B0606030504020204"/>
                </a:rPr>
                <a:t>US Based Global IT firm since 2011</a:t>
              </a:r>
            </a:p>
          </p:txBody>
        </p:sp>
        <p:sp>
          <p:nvSpPr>
            <p:cNvPr id="38" name="Rounded Rectangle 42">
              <a:extLst>
                <a:ext uri="{FF2B5EF4-FFF2-40B4-BE49-F238E27FC236}">
                  <a16:creationId xmlns:a16="http://schemas.microsoft.com/office/drawing/2014/main" id="{F4ADF19A-083B-4C3A-9968-09C1EBCC81A0}"/>
                </a:ext>
              </a:extLst>
            </p:cNvPr>
            <p:cNvSpPr/>
            <p:nvPr/>
          </p:nvSpPr>
          <p:spPr>
            <a:xfrm>
              <a:off x="3166953" y="581290"/>
              <a:ext cx="2139317" cy="3774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rtl="0" eaLnBrk="1" fontAlgn="auto" latinLnBrk="0" hangingPunct="1">
                <a:lnSpc>
                  <a:spcPct val="100000"/>
                </a:lnSpc>
                <a:spcBef>
                  <a:spcPts val="1200"/>
                </a:spcBef>
                <a:spcAft>
                  <a:spcPts val="0"/>
                </a:spcAft>
                <a:buClr>
                  <a:srgbClr val="EA901D"/>
                </a:buClr>
                <a:buSzTx/>
                <a:buFont typeface="Wingdings" panose="05000000000000000000" pitchFamily="2" charset="2"/>
                <a:buChar char="§"/>
                <a:tabLst/>
                <a:defRPr/>
              </a:pPr>
              <a:r>
                <a:rPr kumimoji="0" lang="en-IN" sz="1400" b="0" i="0" u="none" strike="noStrike" kern="1200" cap="none" spc="0" normalizeH="0" baseline="0" noProof="0" dirty="0">
                  <a:ln>
                    <a:noFill/>
                  </a:ln>
                  <a:solidFill>
                    <a:srgbClr val="002060"/>
                  </a:solidFill>
                  <a:effectLst/>
                  <a:uLnTx/>
                  <a:uFillTx/>
                  <a:latin typeface="Open Sans" panose="020B0606030504020204"/>
                </a:rPr>
                <a:t>Revenue  ~15m USD</a:t>
              </a:r>
            </a:p>
          </p:txBody>
        </p:sp>
        <p:sp>
          <p:nvSpPr>
            <p:cNvPr id="39" name="Rounded Rectangle 42">
              <a:extLst>
                <a:ext uri="{FF2B5EF4-FFF2-40B4-BE49-F238E27FC236}">
                  <a16:creationId xmlns:a16="http://schemas.microsoft.com/office/drawing/2014/main" id="{A5B4C0C8-61A0-4A01-B821-7B64E131B728}"/>
                </a:ext>
              </a:extLst>
            </p:cNvPr>
            <p:cNvSpPr/>
            <p:nvPr/>
          </p:nvSpPr>
          <p:spPr>
            <a:xfrm>
              <a:off x="5552294" y="607949"/>
              <a:ext cx="3013250" cy="31824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rtl="0" eaLnBrk="1" fontAlgn="auto" latinLnBrk="0" hangingPunct="1">
                <a:lnSpc>
                  <a:spcPct val="100000"/>
                </a:lnSpc>
                <a:spcBef>
                  <a:spcPts val="1200"/>
                </a:spcBef>
                <a:spcAft>
                  <a:spcPts val="0"/>
                </a:spcAft>
                <a:buClr>
                  <a:srgbClr val="EA901D"/>
                </a:buClr>
                <a:buSzTx/>
                <a:buFont typeface="Wingdings" panose="05000000000000000000" pitchFamily="2" charset="2"/>
                <a:buChar char="§"/>
                <a:tabLst/>
                <a:defRPr/>
              </a:pPr>
              <a:r>
                <a:rPr lang="en-IN" sz="1400" dirty="0">
                  <a:solidFill>
                    <a:srgbClr val="002060"/>
                  </a:solidFill>
                  <a:latin typeface="Open Sans" panose="020B0606030504020204"/>
                </a:rPr>
                <a:t>200</a:t>
              </a:r>
              <a:r>
                <a:rPr kumimoji="0" lang="en-IN" sz="1400" b="0" i="0" u="none" strike="noStrike" kern="1200" cap="none" spc="0" normalizeH="0" baseline="0" noProof="0" dirty="0">
                  <a:ln>
                    <a:noFill/>
                  </a:ln>
                  <a:solidFill>
                    <a:srgbClr val="002060"/>
                  </a:solidFill>
                  <a:effectLst/>
                  <a:uLnTx/>
                  <a:uFillTx/>
                  <a:latin typeface="Open Sans" panose="020B0606030504020204"/>
                </a:rPr>
                <a:t>+ Associates across the Globe</a:t>
              </a:r>
            </a:p>
          </p:txBody>
        </p:sp>
        <p:sp>
          <p:nvSpPr>
            <p:cNvPr id="40" name="Rounded Rectangle 42">
              <a:extLst>
                <a:ext uri="{FF2B5EF4-FFF2-40B4-BE49-F238E27FC236}">
                  <a16:creationId xmlns:a16="http://schemas.microsoft.com/office/drawing/2014/main" id="{E01762F5-6DBC-4312-A821-C1B402AFCB46}"/>
                </a:ext>
              </a:extLst>
            </p:cNvPr>
            <p:cNvSpPr/>
            <p:nvPr/>
          </p:nvSpPr>
          <p:spPr>
            <a:xfrm>
              <a:off x="8655072" y="617574"/>
              <a:ext cx="3568330" cy="29101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rtl="0" eaLnBrk="1" fontAlgn="auto" latinLnBrk="0" hangingPunct="1">
                <a:lnSpc>
                  <a:spcPct val="100000"/>
                </a:lnSpc>
                <a:spcBef>
                  <a:spcPts val="1200"/>
                </a:spcBef>
                <a:spcAft>
                  <a:spcPts val="0"/>
                </a:spcAft>
                <a:buClr>
                  <a:srgbClr val="EA901D"/>
                </a:buClr>
                <a:buSzTx/>
                <a:buFont typeface="Wingdings" panose="05000000000000000000" pitchFamily="2" charset="2"/>
                <a:buChar char="§"/>
                <a:tabLst/>
                <a:defRPr/>
              </a:pPr>
              <a:r>
                <a:rPr kumimoji="0" lang="en-IN" sz="1400" b="0" i="0" u="none" strike="noStrike" kern="1200" cap="none" spc="0" normalizeH="0" baseline="0" noProof="0" dirty="0">
                  <a:ln>
                    <a:noFill/>
                  </a:ln>
                  <a:solidFill>
                    <a:srgbClr val="002060"/>
                  </a:solidFill>
                  <a:effectLst/>
                  <a:uLnTx/>
                  <a:uFillTx/>
                  <a:latin typeface="Open Sans" panose="020B0606030504020204"/>
                </a:rPr>
                <a:t>IT Consulting and Advisory Services</a:t>
              </a:r>
            </a:p>
          </p:txBody>
        </p:sp>
      </p:grpSp>
      <p:sp>
        <p:nvSpPr>
          <p:cNvPr id="41" name="Rectangle 11">
            <a:extLst>
              <a:ext uri="{FF2B5EF4-FFF2-40B4-BE49-F238E27FC236}">
                <a16:creationId xmlns:a16="http://schemas.microsoft.com/office/drawing/2014/main" id="{ABDA0999-29B6-4440-9618-9373A86EA1F2}"/>
              </a:ext>
            </a:extLst>
          </p:cNvPr>
          <p:cNvSpPr>
            <a:spLocks noChangeArrowheads="1"/>
          </p:cNvSpPr>
          <p:nvPr/>
        </p:nvSpPr>
        <p:spPr bwMode="auto">
          <a:xfrm>
            <a:off x="0" y="5848076"/>
            <a:ext cx="12192000" cy="584775"/>
          </a:xfrm>
          <a:prstGeom prst="rect">
            <a:avLst/>
          </a:prstGeom>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sz="1600" i="1" dirty="0">
                <a:solidFill>
                  <a:schemeClr val="bg1"/>
                </a:solidFill>
                <a:latin typeface="Open Sans" panose="020B0606030504020204"/>
              </a:rPr>
              <a:t>Promantus Inc, a US based consultancy </a:t>
            </a:r>
            <a:r>
              <a:rPr lang="en-DK" sz="1600" i="1" dirty="0">
                <a:solidFill>
                  <a:schemeClr val="bg1"/>
                </a:solidFill>
                <a:latin typeface="Open Sans" panose="020B0606030504020204"/>
              </a:rPr>
              <a:t>I</a:t>
            </a:r>
            <a:r>
              <a:rPr lang="en-IN" sz="1600" i="1" dirty="0">
                <a:solidFill>
                  <a:schemeClr val="bg1"/>
                </a:solidFill>
                <a:latin typeface="Open Sans" panose="020B0606030504020204"/>
              </a:rPr>
              <a:t>T</a:t>
            </a:r>
            <a:r>
              <a:rPr lang="en-DK" sz="1600" i="1" dirty="0">
                <a:solidFill>
                  <a:schemeClr val="bg1"/>
                </a:solidFill>
                <a:latin typeface="Open Sans" panose="020B0606030504020204"/>
              </a:rPr>
              <a:t> </a:t>
            </a:r>
            <a:r>
              <a:rPr lang="en-IN" sz="1600" i="1" dirty="0">
                <a:solidFill>
                  <a:schemeClr val="bg1"/>
                </a:solidFill>
                <a:latin typeface="Open Sans" panose="020B0606030504020204"/>
              </a:rPr>
              <a:t>Service</a:t>
            </a:r>
            <a:r>
              <a:rPr lang="en-DK" sz="1600" i="1" dirty="0">
                <a:solidFill>
                  <a:schemeClr val="bg1"/>
                </a:solidFill>
                <a:latin typeface="Open Sans" panose="020B0606030504020204"/>
              </a:rPr>
              <a:t> </a:t>
            </a:r>
            <a:r>
              <a:rPr lang="en-IN" sz="1600" i="1" dirty="0">
                <a:solidFill>
                  <a:schemeClr val="bg1"/>
                </a:solidFill>
                <a:latin typeface="Open Sans" panose="020B0606030504020204"/>
              </a:rPr>
              <a:t>provider</a:t>
            </a:r>
            <a:r>
              <a:rPr lang="en-DK" sz="1600" i="1" dirty="0">
                <a:solidFill>
                  <a:schemeClr val="bg1"/>
                </a:solidFill>
                <a:latin typeface="Open Sans" panose="020B0606030504020204"/>
              </a:rPr>
              <a:t>, </a:t>
            </a:r>
            <a:r>
              <a:rPr lang="en-IN" sz="1600" i="1" dirty="0">
                <a:solidFill>
                  <a:schemeClr val="bg1"/>
                </a:solidFill>
                <a:latin typeface="Open Sans" panose="020B0606030504020204"/>
              </a:rPr>
              <a:t>h</a:t>
            </a:r>
            <a:r>
              <a:rPr lang="en-DK" sz="1600" i="1" dirty="0">
                <a:solidFill>
                  <a:schemeClr val="bg1"/>
                </a:solidFill>
                <a:latin typeface="Open Sans" panose="020B0606030504020204"/>
              </a:rPr>
              <a:t>a</a:t>
            </a:r>
            <a:r>
              <a:rPr lang="en-IN" sz="1600" i="1" dirty="0">
                <a:solidFill>
                  <a:schemeClr val="bg1"/>
                </a:solidFill>
                <a:latin typeface="Open Sans" panose="020B0606030504020204"/>
              </a:rPr>
              <a:t>v</a:t>
            </a:r>
            <a:r>
              <a:rPr lang="en-DK" sz="1600" i="1" dirty="0">
                <a:solidFill>
                  <a:schemeClr val="bg1"/>
                </a:solidFill>
                <a:latin typeface="Open Sans" panose="020B0606030504020204"/>
              </a:rPr>
              <a:t>i</a:t>
            </a:r>
            <a:r>
              <a:rPr lang="en-IN" sz="1600" i="1" dirty="0">
                <a:solidFill>
                  <a:schemeClr val="bg1"/>
                </a:solidFill>
                <a:latin typeface="Open Sans" panose="020B0606030504020204"/>
              </a:rPr>
              <a:t>n</a:t>
            </a:r>
            <a:r>
              <a:rPr lang="en-DK" sz="1600" i="1" dirty="0">
                <a:solidFill>
                  <a:schemeClr val="bg1"/>
                </a:solidFill>
                <a:latin typeface="Open Sans" panose="020B0606030504020204"/>
              </a:rPr>
              <a:t>g </a:t>
            </a:r>
            <a:r>
              <a:rPr lang="en-IN" sz="1600" i="1" dirty="0">
                <a:solidFill>
                  <a:schemeClr val="bg1"/>
                </a:solidFill>
                <a:latin typeface="Open Sans" panose="020B0606030504020204"/>
              </a:rPr>
              <a:t>g</a:t>
            </a:r>
            <a:r>
              <a:rPr lang="en-DK" sz="1600" i="1" dirty="0">
                <a:solidFill>
                  <a:schemeClr val="bg1"/>
                </a:solidFill>
                <a:latin typeface="Open Sans" panose="020B0606030504020204"/>
              </a:rPr>
              <a:t>l</a:t>
            </a:r>
            <a:r>
              <a:rPr lang="en-IN" sz="1600" i="1" dirty="0">
                <a:solidFill>
                  <a:schemeClr val="bg1"/>
                </a:solidFill>
                <a:latin typeface="Open Sans" panose="020B0606030504020204"/>
              </a:rPr>
              <a:t>o</a:t>
            </a:r>
            <a:r>
              <a:rPr lang="en-DK" sz="1600" i="1" dirty="0">
                <a:solidFill>
                  <a:schemeClr val="bg1"/>
                </a:solidFill>
                <a:latin typeface="Open Sans" panose="020B0606030504020204"/>
              </a:rPr>
              <a:t>b</a:t>
            </a:r>
            <a:r>
              <a:rPr lang="en-IN" sz="1600" i="1" dirty="0">
                <a:solidFill>
                  <a:schemeClr val="bg1"/>
                </a:solidFill>
                <a:latin typeface="Open Sans" panose="020B0606030504020204"/>
              </a:rPr>
              <a:t>a</a:t>
            </a:r>
            <a:r>
              <a:rPr lang="en-DK" sz="1600" i="1" dirty="0">
                <a:solidFill>
                  <a:schemeClr val="bg1"/>
                </a:solidFill>
                <a:latin typeface="Open Sans" panose="020B0606030504020204"/>
              </a:rPr>
              <a:t>l </a:t>
            </a:r>
            <a:r>
              <a:rPr lang="en-IN" sz="1600" i="1" dirty="0">
                <a:solidFill>
                  <a:schemeClr val="bg1"/>
                </a:solidFill>
                <a:latin typeface="Open Sans" panose="020B0606030504020204"/>
              </a:rPr>
              <a:t>h</a:t>
            </a:r>
            <a:r>
              <a:rPr lang="en-DK" sz="1600" i="1" dirty="0">
                <a:solidFill>
                  <a:schemeClr val="bg1"/>
                </a:solidFill>
                <a:latin typeface="Open Sans" panose="020B0606030504020204"/>
              </a:rPr>
              <a:t>e</a:t>
            </a:r>
            <a:r>
              <a:rPr lang="en-IN" sz="1600" i="1" dirty="0">
                <a:solidFill>
                  <a:schemeClr val="bg1"/>
                </a:solidFill>
                <a:latin typeface="Open Sans" panose="020B0606030504020204"/>
              </a:rPr>
              <a:t>a</a:t>
            </a:r>
            <a:r>
              <a:rPr lang="en-DK" sz="1600" i="1" dirty="0">
                <a:solidFill>
                  <a:schemeClr val="bg1"/>
                </a:solidFill>
                <a:latin typeface="Open Sans" panose="020B0606030504020204"/>
              </a:rPr>
              <a:t>d </a:t>
            </a:r>
            <a:r>
              <a:rPr lang="en-IN" sz="1600" i="1" dirty="0">
                <a:solidFill>
                  <a:schemeClr val="bg1"/>
                </a:solidFill>
                <a:latin typeface="Open Sans" panose="020B0606030504020204"/>
              </a:rPr>
              <a:t>q</a:t>
            </a:r>
            <a:r>
              <a:rPr lang="en-DK" sz="1600" i="1" dirty="0">
                <a:solidFill>
                  <a:schemeClr val="bg1"/>
                </a:solidFill>
                <a:latin typeface="Open Sans" panose="020B0606030504020204"/>
              </a:rPr>
              <a:t>u</a:t>
            </a:r>
            <a:r>
              <a:rPr lang="en-IN" sz="1600" i="1" dirty="0">
                <a:solidFill>
                  <a:schemeClr val="bg1"/>
                </a:solidFill>
                <a:latin typeface="Open Sans" panose="020B0606030504020204"/>
              </a:rPr>
              <a:t>a</a:t>
            </a:r>
            <a:r>
              <a:rPr lang="en-DK" sz="1600" i="1" dirty="0">
                <a:solidFill>
                  <a:schemeClr val="bg1"/>
                </a:solidFill>
                <a:latin typeface="Open Sans" panose="020B0606030504020204"/>
              </a:rPr>
              <a:t>r</a:t>
            </a:r>
            <a:r>
              <a:rPr lang="en-IN" sz="1600" i="1" dirty="0">
                <a:solidFill>
                  <a:schemeClr val="bg1"/>
                </a:solidFill>
                <a:latin typeface="Open Sans" panose="020B0606030504020204"/>
              </a:rPr>
              <a:t>t</a:t>
            </a:r>
            <a:r>
              <a:rPr lang="en-DK" sz="1600" i="1" dirty="0">
                <a:solidFill>
                  <a:schemeClr val="bg1"/>
                </a:solidFill>
                <a:latin typeface="Open Sans" panose="020B0606030504020204"/>
              </a:rPr>
              <a:t>e</a:t>
            </a:r>
            <a:r>
              <a:rPr lang="en-IN" sz="1600" i="1" dirty="0">
                <a:solidFill>
                  <a:schemeClr val="bg1"/>
                </a:solidFill>
                <a:latin typeface="Open Sans" panose="020B0606030504020204"/>
              </a:rPr>
              <a:t>r</a:t>
            </a:r>
            <a:r>
              <a:rPr lang="en-DK" sz="1600" i="1" dirty="0">
                <a:solidFill>
                  <a:schemeClr val="bg1"/>
                </a:solidFill>
                <a:latin typeface="Open Sans" panose="020B0606030504020204"/>
              </a:rPr>
              <a:t> </a:t>
            </a:r>
            <a:r>
              <a:rPr lang="en-IN" sz="1600" i="1" dirty="0">
                <a:solidFill>
                  <a:schemeClr val="bg1"/>
                </a:solidFill>
                <a:latin typeface="Open Sans" panose="020B0606030504020204"/>
              </a:rPr>
              <a:t>in</a:t>
            </a:r>
            <a:r>
              <a:rPr lang="en-DK" sz="1600" i="1" dirty="0">
                <a:solidFill>
                  <a:schemeClr val="bg1"/>
                </a:solidFill>
                <a:latin typeface="Open Sans" panose="020B0606030504020204"/>
              </a:rPr>
              <a:t> </a:t>
            </a:r>
            <a:r>
              <a:rPr lang="en-IN" sz="1600" i="1" dirty="0">
                <a:solidFill>
                  <a:schemeClr val="bg1"/>
                </a:solidFill>
                <a:latin typeface="Open Sans" panose="020B0606030504020204"/>
              </a:rPr>
              <a:t>R</a:t>
            </a:r>
            <a:r>
              <a:rPr lang="en-DK" sz="1600" i="1" dirty="0">
                <a:solidFill>
                  <a:schemeClr val="bg1"/>
                </a:solidFill>
                <a:latin typeface="Open Sans" panose="020B0606030504020204"/>
              </a:rPr>
              <a:t>a</a:t>
            </a:r>
            <a:r>
              <a:rPr lang="en-IN" sz="1600" i="1" dirty="0">
                <a:solidFill>
                  <a:schemeClr val="bg1"/>
                </a:solidFill>
                <a:latin typeface="Open Sans" panose="020B0606030504020204"/>
              </a:rPr>
              <a:t>l</a:t>
            </a:r>
            <a:r>
              <a:rPr lang="en-DK" sz="1600" i="1" dirty="0">
                <a:solidFill>
                  <a:schemeClr val="bg1"/>
                </a:solidFill>
                <a:latin typeface="Open Sans" panose="020B0606030504020204"/>
              </a:rPr>
              <a:t>e</a:t>
            </a:r>
            <a:r>
              <a:rPr lang="en-IN" sz="1600" i="1" dirty="0" err="1">
                <a:solidFill>
                  <a:schemeClr val="bg1"/>
                </a:solidFill>
                <a:latin typeface="Open Sans" panose="020B0606030504020204"/>
              </a:rPr>
              <a:t>i</a:t>
            </a:r>
            <a:r>
              <a:rPr lang="en-DK" sz="1600" i="1" dirty="0">
                <a:solidFill>
                  <a:schemeClr val="bg1"/>
                </a:solidFill>
                <a:latin typeface="Open Sans" panose="020B0606030504020204"/>
              </a:rPr>
              <a:t>g</a:t>
            </a:r>
            <a:r>
              <a:rPr lang="en-IN" sz="1600" i="1" dirty="0">
                <a:solidFill>
                  <a:schemeClr val="bg1"/>
                </a:solidFill>
                <a:latin typeface="Open Sans" panose="020B0606030504020204"/>
              </a:rPr>
              <a:t>h</a:t>
            </a:r>
            <a:r>
              <a:rPr lang="en-DK" sz="1600" i="1" dirty="0">
                <a:solidFill>
                  <a:schemeClr val="bg1"/>
                </a:solidFill>
                <a:latin typeface="Open Sans" panose="020B0606030504020204"/>
              </a:rPr>
              <a:t>, </a:t>
            </a:r>
            <a:r>
              <a:rPr lang="en-IN" sz="1600" i="1" dirty="0">
                <a:solidFill>
                  <a:schemeClr val="bg1"/>
                </a:solidFill>
                <a:latin typeface="Open Sans" panose="020B0606030504020204"/>
              </a:rPr>
              <a:t>N</a:t>
            </a:r>
            <a:r>
              <a:rPr lang="en-DK" sz="1600" i="1" dirty="0">
                <a:solidFill>
                  <a:schemeClr val="bg1"/>
                </a:solidFill>
                <a:latin typeface="Open Sans" panose="020B0606030504020204"/>
              </a:rPr>
              <a:t>o</a:t>
            </a:r>
            <a:r>
              <a:rPr lang="en-IN" sz="1600" i="1" dirty="0">
                <a:solidFill>
                  <a:schemeClr val="bg1"/>
                </a:solidFill>
                <a:latin typeface="Open Sans" panose="020B0606030504020204"/>
              </a:rPr>
              <a:t>r</a:t>
            </a:r>
            <a:r>
              <a:rPr lang="en-DK" sz="1600" i="1" dirty="0">
                <a:solidFill>
                  <a:schemeClr val="bg1"/>
                </a:solidFill>
                <a:latin typeface="Open Sans" panose="020B0606030504020204"/>
              </a:rPr>
              <a:t>t</a:t>
            </a:r>
            <a:r>
              <a:rPr lang="en-IN" sz="1600" i="1" dirty="0">
                <a:solidFill>
                  <a:schemeClr val="bg1"/>
                </a:solidFill>
                <a:latin typeface="Open Sans" panose="020B0606030504020204"/>
              </a:rPr>
              <a:t>h</a:t>
            </a:r>
            <a:r>
              <a:rPr lang="en-DK" sz="1600" i="1" dirty="0">
                <a:solidFill>
                  <a:schemeClr val="bg1"/>
                </a:solidFill>
                <a:latin typeface="Open Sans" panose="020B0606030504020204"/>
              </a:rPr>
              <a:t> </a:t>
            </a:r>
            <a:r>
              <a:rPr lang="en-IN" sz="1600" i="1" dirty="0">
                <a:solidFill>
                  <a:schemeClr val="bg1"/>
                </a:solidFill>
                <a:latin typeface="Open Sans" panose="020B0606030504020204"/>
              </a:rPr>
              <a:t>C</a:t>
            </a:r>
            <a:r>
              <a:rPr lang="en-DK" sz="1600" i="1" dirty="0">
                <a:solidFill>
                  <a:schemeClr val="bg1"/>
                </a:solidFill>
                <a:latin typeface="Open Sans" panose="020B0606030504020204"/>
              </a:rPr>
              <a:t>a</a:t>
            </a:r>
            <a:r>
              <a:rPr lang="en-IN" sz="1600" i="1" dirty="0">
                <a:solidFill>
                  <a:schemeClr val="bg1"/>
                </a:solidFill>
                <a:latin typeface="Open Sans" panose="020B0606030504020204"/>
              </a:rPr>
              <a:t>r</a:t>
            </a:r>
            <a:r>
              <a:rPr lang="en-DK" sz="1600" i="1" dirty="0">
                <a:solidFill>
                  <a:schemeClr val="bg1"/>
                </a:solidFill>
                <a:latin typeface="Open Sans" panose="020B0606030504020204"/>
              </a:rPr>
              <a:t>olina, </a:t>
            </a:r>
            <a:r>
              <a:rPr lang="en-IN" sz="1600" i="1" dirty="0">
                <a:solidFill>
                  <a:schemeClr val="bg1"/>
                </a:solidFill>
                <a:latin typeface="Open Sans" panose="020B0606030504020204"/>
              </a:rPr>
              <a:t>e</a:t>
            </a:r>
            <a:r>
              <a:rPr lang="en-DK" sz="1600" i="1" dirty="0">
                <a:solidFill>
                  <a:schemeClr val="bg1"/>
                </a:solidFill>
                <a:latin typeface="Open Sans" panose="020B0606030504020204"/>
              </a:rPr>
              <a:t>s</a:t>
            </a:r>
            <a:r>
              <a:rPr lang="en-IN" sz="1600" i="1" dirty="0">
                <a:solidFill>
                  <a:schemeClr val="bg1"/>
                </a:solidFill>
                <a:latin typeface="Open Sans" panose="020B0606030504020204"/>
              </a:rPr>
              <a:t>t</a:t>
            </a:r>
            <a:r>
              <a:rPr lang="en-DK" sz="1600" i="1" dirty="0">
                <a:solidFill>
                  <a:schemeClr val="bg1"/>
                </a:solidFill>
                <a:latin typeface="Open Sans" panose="020B0606030504020204"/>
              </a:rPr>
              <a:t>a</a:t>
            </a:r>
            <a:r>
              <a:rPr lang="en-IN" sz="1600" i="1" dirty="0">
                <a:solidFill>
                  <a:schemeClr val="bg1"/>
                </a:solidFill>
                <a:latin typeface="Open Sans" panose="020B0606030504020204"/>
              </a:rPr>
              <a:t>b</a:t>
            </a:r>
            <a:r>
              <a:rPr lang="en-DK" sz="1600" i="1" dirty="0">
                <a:solidFill>
                  <a:schemeClr val="bg1"/>
                </a:solidFill>
                <a:latin typeface="Open Sans" panose="020B0606030504020204"/>
              </a:rPr>
              <a:t>l</a:t>
            </a:r>
            <a:r>
              <a:rPr lang="en-IN" sz="1600" i="1" dirty="0" err="1">
                <a:solidFill>
                  <a:schemeClr val="bg1"/>
                </a:solidFill>
                <a:latin typeface="Open Sans" panose="020B0606030504020204"/>
              </a:rPr>
              <a:t>i</a:t>
            </a:r>
            <a:r>
              <a:rPr lang="en-DK" sz="1600" i="1" dirty="0">
                <a:solidFill>
                  <a:schemeClr val="bg1"/>
                </a:solidFill>
                <a:latin typeface="Open Sans" panose="020B0606030504020204"/>
              </a:rPr>
              <a:t>s</a:t>
            </a:r>
            <a:r>
              <a:rPr lang="en-IN" sz="1600" i="1" dirty="0">
                <a:solidFill>
                  <a:schemeClr val="bg1"/>
                </a:solidFill>
                <a:latin typeface="Open Sans" panose="020B0606030504020204"/>
              </a:rPr>
              <a:t>h</a:t>
            </a:r>
            <a:r>
              <a:rPr lang="en-DK" sz="1600" i="1" dirty="0">
                <a:solidFill>
                  <a:schemeClr val="bg1"/>
                </a:solidFill>
                <a:latin typeface="Open Sans" panose="020B0606030504020204"/>
              </a:rPr>
              <a:t>e</a:t>
            </a:r>
            <a:r>
              <a:rPr lang="en-IN" sz="1600" i="1" dirty="0">
                <a:solidFill>
                  <a:schemeClr val="bg1"/>
                </a:solidFill>
                <a:latin typeface="Open Sans" panose="020B0606030504020204"/>
              </a:rPr>
              <a:t>d</a:t>
            </a:r>
            <a:r>
              <a:rPr lang="en-DK" sz="1600" i="1" dirty="0">
                <a:solidFill>
                  <a:schemeClr val="bg1"/>
                </a:solidFill>
                <a:latin typeface="Open Sans" panose="020B0606030504020204"/>
              </a:rPr>
              <a:t> in 2011. I</a:t>
            </a:r>
            <a:r>
              <a:rPr lang="en-IN" sz="1600" i="1" dirty="0">
                <a:solidFill>
                  <a:schemeClr val="bg1"/>
                </a:solidFill>
                <a:latin typeface="Open Sans" panose="020B0606030504020204"/>
              </a:rPr>
              <a:t>t</a:t>
            </a:r>
            <a:r>
              <a:rPr lang="en-DK" sz="1600" i="1" dirty="0">
                <a:solidFill>
                  <a:schemeClr val="bg1"/>
                </a:solidFill>
                <a:latin typeface="Open Sans" panose="020B0606030504020204"/>
              </a:rPr>
              <a:t> </a:t>
            </a:r>
            <a:r>
              <a:rPr lang="en-IN" sz="1600" i="1" dirty="0">
                <a:solidFill>
                  <a:schemeClr val="bg1"/>
                </a:solidFill>
                <a:latin typeface="Open Sans" panose="020B0606030504020204"/>
              </a:rPr>
              <a:t>h</a:t>
            </a:r>
            <a:r>
              <a:rPr lang="en-DK" sz="1600" i="1" dirty="0">
                <a:solidFill>
                  <a:schemeClr val="bg1"/>
                </a:solidFill>
                <a:latin typeface="Open Sans" panose="020B0606030504020204"/>
              </a:rPr>
              <a:t>as European operation based out of Copenhagen and Global Delivery centre</a:t>
            </a:r>
            <a:r>
              <a:rPr lang="en-IN" sz="1600" i="1" dirty="0">
                <a:solidFill>
                  <a:schemeClr val="bg1"/>
                </a:solidFill>
                <a:latin typeface="Open Sans" panose="020B0606030504020204"/>
              </a:rPr>
              <a:t>s</a:t>
            </a:r>
            <a:r>
              <a:rPr lang="en-DK" sz="1600" i="1" dirty="0">
                <a:solidFill>
                  <a:schemeClr val="bg1"/>
                </a:solidFill>
                <a:latin typeface="Open Sans" panose="020B0606030504020204"/>
              </a:rPr>
              <a:t> based out of India (Gurgaon, Bangalore and Che</a:t>
            </a:r>
            <a:r>
              <a:rPr lang="en-IN" sz="1600" i="1" dirty="0">
                <a:solidFill>
                  <a:schemeClr val="bg1"/>
                </a:solidFill>
                <a:latin typeface="Open Sans" panose="020B0606030504020204"/>
              </a:rPr>
              <a:t>n</a:t>
            </a:r>
            <a:r>
              <a:rPr lang="en-DK" sz="1600" i="1" dirty="0">
                <a:solidFill>
                  <a:schemeClr val="bg1"/>
                </a:solidFill>
                <a:latin typeface="Open Sans" panose="020B0606030504020204"/>
              </a:rPr>
              <a:t>n</a:t>
            </a:r>
            <a:r>
              <a:rPr lang="en-IN" sz="1600" i="1" dirty="0">
                <a:solidFill>
                  <a:schemeClr val="bg1"/>
                </a:solidFill>
                <a:latin typeface="Open Sans" panose="020B0606030504020204"/>
              </a:rPr>
              <a:t>a</a:t>
            </a:r>
            <a:r>
              <a:rPr lang="en-DK" sz="1600" i="1" dirty="0">
                <a:solidFill>
                  <a:schemeClr val="bg1"/>
                </a:solidFill>
                <a:latin typeface="Open Sans" panose="020B0606030504020204"/>
              </a:rPr>
              <a:t>i</a:t>
            </a:r>
            <a:r>
              <a:rPr lang="en-US" sz="1600" i="1" dirty="0">
                <a:solidFill>
                  <a:schemeClr val="bg1"/>
                </a:solidFill>
                <a:latin typeface="Open Sans" panose="020B0606030504020204"/>
              </a:rPr>
              <a:t>)</a:t>
            </a:r>
            <a:r>
              <a:rPr lang="en-DK" sz="1600" i="1" dirty="0">
                <a:solidFill>
                  <a:schemeClr val="bg1"/>
                </a:solidFill>
                <a:latin typeface="Open Sans" panose="020B0606030504020204"/>
              </a:rPr>
              <a:t>.</a:t>
            </a:r>
            <a:r>
              <a:rPr lang="en-IN" sz="1600" i="1" dirty="0">
                <a:solidFill>
                  <a:schemeClr val="bg1"/>
                </a:solidFill>
                <a:latin typeface="Open Sans" panose="020B0606030504020204"/>
              </a:rPr>
              <a:t> </a:t>
            </a:r>
          </a:p>
        </p:txBody>
      </p:sp>
    </p:spTree>
    <p:extLst>
      <p:ext uri="{BB962C8B-B14F-4D97-AF65-F5344CB8AC3E}">
        <p14:creationId xmlns:p14="http://schemas.microsoft.com/office/powerpoint/2010/main" val="2148344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F9E0-76BB-4445-88BF-37B39C39DBA1}"/>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en-US" dirty="0">
                <a:solidFill>
                  <a:srgbClr val="002060"/>
                </a:solidFill>
              </a:rPr>
              <a:t>Global Delivery Proposition</a:t>
            </a:r>
            <a:endParaRPr lang="en-IN" dirty="0">
              <a:solidFill>
                <a:srgbClr val="002060"/>
              </a:solidFill>
            </a:endParaRPr>
          </a:p>
        </p:txBody>
      </p:sp>
      <p:sp>
        <p:nvSpPr>
          <p:cNvPr id="26" name="TextBox 15">
            <a:extLst>
              <a:ext uri="{FF2B5EF4-FFF2-40B4-BE49-F238E27FC236}">
                <a16:creationId xmlns:a16="http://schemas.microsoft.com/office/drawing/2014/main" id="{A6629B9B-7BE4-4A85-BC6D-8217DD9528D0}"/>
              </a:ext>
            </a:extLst>
          </p:cNvPr>
          <p:cNvSpPr txBox="1">
            <a:spLocks noChangeArrowheads="1"/>
          </p:cNvSpPr>
          <p:nvPr/>
        </p:nvSpPr>
        <p:spPr bwMode="auto">
          <a:xfrm>
            <a:off x="8197679" y="6025227"/>
            <a:ext cx="3251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altLang="en-US" sz="1800" b="0" i="0" u="none" strike="noStrike" kern="1200" cap="none" spc="0" normalizeH="0" baseline="0" noProof="0" dirty="0">
                <a:ln>
                  <a:noFill/>
                </a:ln>
                <a:solidFill>
                  <a:srgbClr val="FFFFFF"/>
                </a:solidFill>
                <a:effectLst/>
                <a:uLnTx/>
                <a:uFillTx/>
                <a:latin typeface="Open Sans" panose="020B0606030504020204"/>
                <a:cs typeface="Calibri" panose="020F0502020204030204" pitchFamily="34" charset="0"/>
              </a:rPr>
              <a:t>Source: IDC</a:t>
            </a:r>
          </a:p>
        </p:txBody>
      </p:sp>
      <p:sp>
        <p:nvSpPr>
          <p:cNvPr id="29" name="Rectangle 28">
            <a:extLst>
              <a:ext uri="{FF2B5EF4-FFF2-40B4-BE49-F238E27FC236}">
                <a16:creationId xmlns:a16="http://schemas.microsoft.com/office/drawing/2014/main" id="{60AE30A5-CD5B-9345-A199-A38F01B0060B}"/>
              </a:ext>
            </a:extLst>
          </p:cNvPr>
          <p:cNvSpPr/>
          <p:nvPr/>
        </p:nvSpPr>
        <p:spPr>
          <a:xfrm>
            <a:off x="9749797" y="1076013"/>
            <a:ext cx="2271387" cy="4900713"/>
          </a:xfrm>
          <a:prstGeom prst="rect">
            <a:avLst/>
          </a:prstGeom>
          <a:solidFill>
            <a:schemeClr val="bg1"/>
          </a:solidFill>
          <a:ln w="12700" cap="flat" cmpd="sng" algn="ctr">
            <a:solidFill>
              <a:srgbClr val="00206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22F43B46-10D6-9747-8B0D-E9EF1197A2F3}"/>
              </a:ext>
            </a:extLst>
          </p:cNvPr>
          <p:cNvSpPr/>
          <p:nvPr/>
        </p:nvSpPr>
        <p:spPr>
          <a:xfrm>
            <a:off x="7349567" y="1079517"/>
            <a:ext cx="2271387" cy="4897535"/>
          </a:xfrm>
          <a:prstGeom prst="rect">
            <a:avLst/>
          </a:prstGeom>
          <a:solidFill>
            <a:schemeClr val="bg1"/>
          </a:solidFill>
          <a:ln w="12700" cap="flat" cmpd="sng" algn="ctr">
            <a:solidFill>
              <a:srgbClr val="00206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BB9DEB89-4A0F-2844-BF9F-83A41AA70801}"/>
              </a:ext>
            </a:extLst>
          </p:cNvPr>
          <p:cNvSpPr/>
          <p:nvPr/>
        </p:nvSpPr>
        <p:spPr>
          <a:xfrm>
            <a:off x="4991220" y="1076013"/>
            <a:ext cx="2271387" cy="4897535"/>
          </a:xfrm>
          <a:prstGeom prst="rect">
            <a:avLst/>
          </a:prstGeom>
          <a:solidFill>
            <a:schemeClr val="bg1"/>
          </a:solidFill>
          <a:ln w="12700" cap="flat" cmpd="sng" algn="ctr">
            <a:solidFill>
              <a:srgbClr val="00206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F96CE5B7-E9EB-214C-96B2-581CE9AE54DB}"/>
              </a:ext>
            </a:extLst>
          </p:cNvPr>
          <p:cNvSpPr/>
          <p:nvPr/>
        </p:nvSpPr>
        <p:spPr>
          <a:xfrm>
            <a:off x="2625426" y="1076013"/>
            <a:ext cx="2271387" cy="4900713"/>
          </a:xfrm>
          <a:prstGeom prst="rect">
            <a:avLst/>
          </a:prstGeom>
          <a:solidFill>
            <a:schemeClr val="bg1"/>
          </a:solidFill>
          <a:ln w="12700" cap="flat" cmpd="sng" algn="ctr">
            <a:solidFill>
              <a:srgbClr val="00206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D1CC3BEA-197D-384E-BD24-A40475EE4D6C}"/>
              </a:ext>
            </a:extLst>
          </p:cNvPr>
          <p:cNvSpPr/>
          <p:nvPr/>
        </p:nvSpPr>
        <p:spPr>
          <a:xfrm>
            <a:off x="258954" y="1076013"/>
            <a:ext cx="2271387" cy="4900713"/>
          </a:xfrm>
          <a:prstGeom prst="rect">
            <a:avLst/>
          </a:prstGeom>
          <a:solidFill>
            <a:schemeClr val="bg1"/>
          </a:solidFill>
          <a:ln w="12700" cap="flat" cmpd="sng" algn="ctr">
            <a:solidFill>
              <a:srgbClr val="00206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158E5A80-FA01-E54B-A0B6-5FAB8A1B74F4}"/>
              </a:ext>
            </a:extLst>
          </p:cNvPr>
          <p:cNvSpPr/>
          <p:nvPr/>
        </p:nvSpPr>
        <p:spPr>
          <a:xfrm>
            <a:off x="267080" y="2406518"/>
            <a:ext cx="2160593" cy="3062377"/>
          </a:xfrm>
          <a:prstGeom prst="rect">
            <a:avLst/>
          </a:prstGeom>
        </p:spPr>
        <p:txBody>
          <a:bodyPr wrap="square">
            <a:spAutoFit/>
          </a:bodyPr>
          <a:lstStyle/>
          <a:p>
            <a:pPr lvl="0" algn="ctr" defTabSz="1087389">
              <a:spcAft>
                <a:spcPts val="600"/>
              </a:spcAft>
              <a:tabLst>
                <a:tab pos="179326" algn="l"/>
              </a:tabLst>
              <a:defRPr/>
            </a:pPr>
            <a:r>
              <a:rPr lang="en-US" sz="1400" b="1" dirty="0">
                <a:solidFill>
                  <a:schemeClr val="tx1">
                    <a:lumMod val="75000"/>
                    <a:lumOff val="25000"/>
                  </a:schemeClr>
                </a:solidFill>
                <a:latin typeface="Open Sans" panose="020B0606030504020204"/>
              </a:rPr>
              <a:t>Project Scope</a:t>
            </a:r>
          </a:p>
          <a:p>
            <a:pPr marL="285750" marR="0" lvl="0" indent="-285750" algn="ctr" defTabSz="1087389" rtl="0" eaLnBrk="1" fontAlgn="auto" latinLnBrk="0" hangingPunct="1">
              <a:lnSpc>
                <a:spcPct val="100000"/>
              </a:lnSpc>
              <a:spcBef>
                <a:spcPts val="0"/>
              </a:spcBef>
              <a:spcAft>
                <a:spcPts val="600"/>
              </a:spcAft>
              <a:buClrTx/>
              <a:buSzTx/>
              <a:buFont typeface="Wingdings" panose="05000000000000000000" pitchFamily="2" charset="2"/>
              <a:buChar char="§"/>
              <a:tabLst>
                <a:tab pos="179326" algn="l"/>
              </a:tabLst>
              <a:defRPr/>
            </a:pPr>
            <a:br>
              <a:rPr kumimoji="0" lang="en-US" sz="1400" b="1" i="0" u="none" strike="noStrike" kern="0" cap="none" spc="0" normalizeH="0" baseline="0" noProof="0" dirty="0">
                <a:ln>
                  <a:noFill/>
                </a:ln>
                <a:solidFill>
                  <a:schemeClr val="tx1">
                    <a:lumMod val="75000"/>
                    <a:lumOff val="25000"/>
                  </a:schemeClr>
                </a:solidFill>
                <a:effectLst/>
                <a:uLnTx/>
                <a:uFillTx/>
                <a:latin typeface="Open Sans" panose="020B0606030504020204"/>
              </a:rPr>
            </a:br>
            <a:endParaRPr kumimoji="0" lang="en-US" sz="1400" b="1" i="0" u="none" strike="noStrike" kern="0" cap="none" spc="0" normalizeH="0" baseline="0" noProof="0" dirty="0">
              <a:ln>
                <a:noFill/>
              </a:ln>
              <a:solidFill>
                <a:schemeClr val="tx1">
                  <a:lumMod val="75000"/>
                  <a:lumOff val="25000"/>
                </a:schemeClr>
              </a:solidFill>
              <a:effectLst/>
              <a:uLnTx/>
              <a:uFillTx/>
              <a:latin typeface="Open Sans" panose="020B0606030504020204"/>
            </a:endParaRPr>
          </a:p>
          <a:p>
            <a:pPr marL="342900" lvl="0" indent="-342900" defTabSz="1087389">
              <a:spcAft>
                <a:spcPts val="600"/>
              </a:spcAft>
              <a:buClr>
                <a:srgbClr val="EA901D"/>
              </a:buClr>
              <a:buFont typeface="Wingdings" panose="05000000000000000000" pitchFamily="2" charset="2"/>
              <a:buChar char="§"/>
              <a:tabLst>
                <a:tab pos="540196" algn="l"/>
              </a:tabLst>
              <a:defRPr/>
            </a:pPr>
            <a:r>
              <a:rPr lang="en-IN" sz="1400" dirty="0">
                <a:solidFill>
                  <a:schemeClr val="tx1">
                    <a:lumMod val="75000"/>
                    <a:lumOff val="25000"/>
                  </a:schemeClr>
                </a:solidFill>
                <a:latin typeface="Open Sans" panose="020B0606030504020204"/>
              </a:rPr>
              <a:t>O</a:t>
            </a:r>
            <a:r>
              <a:rPr lang="en-US" sz="1400" dirty="0">
                <a:solidFill>
                  <a:schemeClr val="tx1">
                    <a:lumMod val="75000"/>
                    <a:lumOff val="25000"/>
                  </a:schemeClr>
                </a:solidFill>
                <a:latin typeface="Open Sans" panose="020B0606030504020204"/>
              </a:rPr>
              <a:t>S and DB upgrade to meet the pre-requisite</a:t>
            </a:r>
            <a:endParaRPr lang="en-IN" sz="1400" dirty="0">
              <a:solidFill>
                <a:schemeClr val="tx1">
                  <a:lumMod val="75000"/>
                  <a:lumOff val="25000"/>
                </a:schemeClr>
              </a:solidFill>
              <a:latin typeface="Open Sans" panose="020B0606030504020204"/>
            </a:endParaRPr>
          </a:p>
          <a:p>
            <a:pPr marL="342900" lvl="0" indent="-342900" defTabSz="1087389">
              <a:spcAft>
                <a:spcPts val="600"/>
              </a:spcAft>
              <a:buClr>
                <a:srgbClr val="EA901D"/>
              </a:buClr>
              <a:buFont typeface="Wingdings" panose="05000000000000000000" pitchFamily="2" charset="2"/>
              <a:buChar char="§"/>
              <a:tabLst>
                <a:tab pos="540196" algn="l"/>
              </a:tabLst>
              <a:defRPr/>
            </a:pPr>
            <a:r>
              <a:rPr lang="en-US" sz="1400" dirty="0">
                <a:solidFill>
                  <a:schemeClr val="tx1">
                    <a:lumMod val="75000"/>
                    <a:lumOff val="25000"/>
                  </a:schemeClr>
                </a:solidFill>
                <a:latin typeface="Open Sans" panose="020B0606030504020204"/>
              </a:rPr>
              <a:t>Conversion from SAP ECC to S/4 HAN</a:t>
            </a:r>
            <a:endParaRPr lang="en-IN" sz="1400" dirty="0">
              <a:solidFill>
                <a:schemeClr val="tx1">
                  <a:lumMod val="75000"/>
                  <a:lumOff val="25000"/>
                </a:schemeClr>
              </a:solidFill>
              <a:latin typeface="Open Sans" panose="020B0606030504020204"/>
            </a:endParaRPr>
          </a:p>
          <a:p>
            <a:pPr marL="342900" marR="0" lvl="0" indent="-342900" algn="l" defTabSz="1087389" rtl="0" eaLnBrk="1" fontAlgn="auto" latinLnBrk="0" hangingPunct="1">
              <a:lnSpc>
                <a:spcPct val="100000"/>
              </a:lnSpc>
              <a:spcBef>
                <a:spcPts val="0"/>
              </a:spcBef>
              <a:spcAft>
                <a:spcPts val="600"/>
              </a:spcAft>
              <a:buClr>
                <a:srgbClr val="EA901D"/>
              </a:buClr>
              <a:buSzTx/>
              <a:buFont typeface="Wingdings" panose="05000000000000000000" pitchFamily="2" charset="2"/>
              <a:buChar char="§"/>
              <a:tabLst>
                <a:tab pos="540196" algn="l"/>
              </a:tabLst>
              <a:defRPr/>
            </a:pPr>
            <a:r>
              <a:rPr lang="en-IN" sz="1400" dirty="0">
                <a:solidFill>
                  <a:schemeClr val="tx1">
                    <a:lumMod val="75000"/>
                    <a:lumOff val="25000"/>
                  </a:schemeClr>
                </a:solidFill>
                <a:latin typeface="Open Sans" panose="020B0606030504020204"/>
              </a:rPr>
              <a:t>Support and consulting</a:t>
            </a:r>
          </a:p>
          <a:p>
            <a:pPr marL="342900" lvl="0" indent="-342900" defTabSz="1087389">
              <a:spcAft>
                <a:spcPts val="600"/>
              </a:spcAft>
              <a:buClr>
                <a:srgbClr val="EA901D"/>
              </a:buClr>
              <a:buFont typeface="Wingdings" panose="05000000000000000000" pitchFamily="2" charset="2"/>
              <a:buChar char="§"/>
              <a:tabLst>
                <a:tab pos="540196" algn="l"/>
              </a:tabLst>
              <a:defRPr/>
            </a:pPr>
            <a:r>
              <a:rPr lang="en-IN" sz="1400" dirty="0">
                <a:solidFill>
                  <a:schemeClr val="tx1">
                    <a:lumMod val="75000"/>
                    <a:lumOff val="25000"/>
                  </a:schemeClr>
                </a:solidFill>
                <a:latin typeface="Open Sans" panose="020B0606030504020204"/>
              </a:rPr>
              <a:t>Solman 7.2 Implementation</a:t>
            </a:r>
          </a:p>
        </p:txBody>
      </p:sp>
      <p:sp>
        <p:nvSpPr>
          <p:cNvPr id="35" name="Rectangle 34">
            <a:extLst>
              <a:ext uri="{FF2B5EF4-FFF2-40B4-BE49-F238E27FC236}">
                <a16:creationId xmlns:a16="http://schemas.microsoft.com/office/drawing/2014/main" id="{54E3764A-0E70-704A-8C38-D32B08E4900D}"/>
              </a:ext>
            </a:extLst>
          </p:cNvPr>
          <p:cNvSpPr/>
          <p:nvPr/>
        </p:nvSpPr>
        <p:spPr>
          <a:xfrm>
            <a:off x="2617301" y="2406518"/>
            <a:ext cx="2286959" cy="3570208"/>
          </a:xfrm>
          <a:prstGeom prst="rect">
            <a:avLst/>
          </a:prstGeom>
        </p:spPr>
        <p:txBody>
          <a:bodyPr wrap="square">
            <a:spAutoFit/>
          </a:bodyPr>
          <a:lstStyle/>
          <a:p>
            <a:pPr marL="0" marR="0" lvl="0" indent="0" algn="ctr" defTabSz="1087389" rtl="0" eaLnBrk="1" fontAlgn="auto" latinLnBrk="0" hangingPunct="1">
              <a:lnSpc>
                <a:spcPct val="100000"/>
              </a:lnSpc>
              <a:spcBef>
                <a:spcPts val="0"/>
              </a:spcBef>
              <a:spcAft>
                <a:spcPts val="600"/>
              </a:spcAft>
              <a:buClrTx/>
              <a:buSzTx/>
              <a:buFontTx/>
              <a:buNone/>
              <a:tabLst>
                <a:tab pos="179326" algn="l"/>
              </a:tabLst>
              <a:defRPr/>
            </a:pPr>
            <a:r>
              <a:rPr lang="en-US" sz="1400" b="1" dirty="0">
                <a:solidFill>
                  <a:schemeClr val="tx1">
                    <a:lumMod val="75000"/>
                    <a:lumOff val="25000"/>
                  </a:schemeClr>
                </a:solidFill>
                <a:latin typeface="Open Sans" panose="020B0606030504020204"/>
              </a:rPr>
              <a:t>Delivery Capability</a:t>
            </a:r>
          </a:p>
          <a:p>
            <a:pPr marL="172978" marR="0" lvl="0" indent="-172978" algn="l" defTabSz="1087389" rtl="0" eaLnBrk="1" fontAlgn="auto" latinLnBrk="0" hangingPunct="1">
              <a:lnSpc>
                <a:spcPct val="100000"/>
              </a:lnSpc>
              <a:spcBef>
                <a:spcPts val="0"/>
              </a:spcBef>
              <a:spcAft>
                <a:spcPts val="600"/>
              </a:spcAft>
              <a:buClr>
                <a:srgbClr val="F3901D"/>
              </a:buClr>
              <a:buSzTx/>
              <a:buFont typeface="Arial" panose="020B0604020202020204" pitchFamily="34" charset="0"/>
              <a:buChar char="•"/>
              <a:tabLst/>
              <a:defRPr/>
            </a:pPr>
            <a:r>
              <a:rPr lang="en-GB" sz="1400" dirty="0">
                <a:solidFill>
                  <a:schemeClr val="tx1">
                    <a:lumMod val="75000"/>
                    <a:lumOff val="25000"/>
                  </a:schemeClr>
                </a:solidFill>
                <a:latin typeface="Open Sans" panose="020B0606030504020204"/>
              </a:rPr>
              <a:t>Leveraging Promantus’ global delivery network model with follow the sun 24x7 coverage  </a:t>
            </a:r>
          </a:p>
          <a:p>
            <a:pPr marL="172978" marR="0" lvl="0" indent="-172978" algn="l" defTabSz="1087389" rtl="0" eaLnBrk="1" fontAlgn="auto" latinLnBrk="0" hangingPunct="1">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latin typeface="Open Sans" panose="020B0606030504020204"/>
              </a:rPr>
              <a:t>Onsite, offshore &amp; nearshore</a:t>
            </a:r>
          </a:p>
          <a:p>
            <a:pPr marL="172978" marR="0" lvl="0" indent="-172978" algn="l" defTabSz="1087389" rtl="0" eaLnBrk="1" fontAlgn="auto" latinLnBrk="0" hangingPunct="1">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latin typeface="Open Sans" panose="020B0606030504020204"/>
              </a:rPr>
              <a:t>24x7 on-call support</a:t>
            </a:r>
          </a:p>
          <a:p>
            <a:pPr marL="172978" marR="0" lvl="0" indent="-172978" algn="l" defTabSz="1087389" rtl="0" eaLnBrk="1" fontAlgn="auto" latinLnBrk="0" hangingPunct="1">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latin typeface="Open Sans" panose="020B0606030504020204"/>
              </a:rPr>
              <a:t>Multi-vendor model</a:t>
            </a:r>
          </a:p>
          <a:p>
            <a:pPr marL="172978" marR="0" lvl="0" indent="-172978" algn="l" defTabSz="1087389" rtl="0" eaLnBrk="1" fontAlgn="auto" latinLnBrk="0" hangingPunct="1">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latin typeface="Open Sans" panose="020B0606030504020204"/>
              </a:rPr>
              <a:t>On demand staffing</a:t>
            </a:r>
          </a:p>
          <a:p>
            <a:pPr marL="172978" marR="0" lvl="0" indent="-172978" algn="l" defTabSz="1087389" rtl="0" eaLnBrk="1" fontAlgn="auto" latinLnBrk="0" hangingPunct="1">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latin typeface="Open Sans" panose="020B0606030504020204"/>
              </a:rPr>
              <a:t>Offshore delivery centers in North America, India, Europe, Singapore, Hong Kong</a:t>
            </a:r>
          </a:p>
        </p:txBody>
      </p:sp>
      <p:sp>
        <p:nvSpPr>
          <p:cNvPr id="36" name="Rectangle 35">
            <a:extLst>
              <a:ext uri="{FF2B5EF4-FFF2-40B4-BE49-F238E27FC236}">
                <a16:creationId xmlns:a16="http://schemas.microsoft.com/office/drawing/2014/main" id="{FB32C497-37FE-9745-AA47-724C806A8332}"/>
              </a:ext>
            </a:extLst>
          </p:cNvPr>
          <p:cNvSpPr/>
          <p:nvPr/>
        </p:nvSpPr>
        <p:spPr>
          <a:xfrm>
            <a:off x="4991221" y="2417885"/>
            <a:ext cx="2271386" cy="3277820"/>
          </a:xfrm>
          <a:prstGeom prst="rect">
            <a:avLst/>
          </a:prstGeom>
        </p:spPr>
        <p:txBody>
          <a:bodyPr wrap="square">
            <a:spAutoFit/>
          </a:bodyPr>
          <a:lstStyle/>
          <a:p>
            <a:pPr algn="ctr" defTabSz="1087389">
              <a:spcAft>
                <a:spcPts val="600"/>
              </a:spcAft>
              <a:tabLst>
                <a:tab pos="179326" algn="l"/>
              </a:tabLst>
              <a:defRPr/>
            </a:pPr>
            <a:r>
              <a:rPr lang="en-US" sz="1400" b="1" dirty="0">
                <a:solidFill>
                  <a:schemeClr val="tx1">
                    <a:lumMod val="75000"/>
                    <a:lumOff val="25000"/>
                  </a:schemeClr>
                </a:solidFill>
                <a:latin typeface="Open Sans" panose="020B0606030504020204"/>
              </a:rPr>
              <a:t>Client Success - Methodology</a:t>
            </a:r>
          </a:p>
          <a:p>
            <a:pPr marL="172978" marR="0" lvl="0" indent="-172978" algn="l" defTabSz="1087389" rtl="0" eaLnBrk="1" fontAlgn="auto" latinLnBrk="0" hangingPunct="1">
              <a:lnSpc>
                <a:spcPct val="100000"/>
              </a:lnSpc>
              <a:spcBef>
                <a:spcPts val="0"/>
              </a:spcBef>
              <a:spcAft>
                <a:spcPts val="600"/>
              </a:spcAft>
              <a:buClr>
                <a:srgbClr val="F3901D"/>
              </a:buClr>
              <a:buSzTx/>
              <a:buFont typeface="Arial" panose="020B0604020202020204" pitchFamily="34" charset="0"/>
              <a:buChar char="•"/>
              <a:tabLst/>
              <a:defRPr/>
            </a:pPr>
            <a:r>
              <a:rPr lang="en-GB" sz="1400" dirty="0">
                <a:solidFill>
                  <a:schemeClr val="tx1">
                    <a:lumMod val="75000"/>
                    <a:lumOff val="25000"/>
                  </a:schemeClr>
                </a:solidFill>
                <a:latin typeface="Open Sans" panose="020B0606030504020204"/>
              </a:rPr>
              <a:t>PMO to drive through efficient governance</a:t>
            </a:r>
          </a:p>
          <a:p>
            <a:pPr marL="172978" marR="0" lvl="0" indent="-172978" algn="l" defTabSz="1087389" rtl="0" eaLnBrk="1" fontAlgn="auto" latinLnBrk="0" hangingPunct="1">
              <a:lnSpc>
                <a:spcPct val="100000"/>
              </a:lnSpc>
              <a:spcBef>
                <a:spcPts val="0"/>
              </a:spcBef>
              <a:spcAft>
                <a:spcPts val="600"/>
              </a:spcAft>
              <a:buClr>
                <a:srgbClr val="F3901D"/>
              </a:buClr>
              <a:buSzTx/>
              <a:buFont typeface="Arial" panose="020B0604020202020204" pitchFamily="34" charset="0"/>
              <a:buChar char="•"/>
              <a:tabLst/>
              <a:defRPr/>
            </a:pPr>
            <a:r>
              <a:rPr lang="en-GB" sz="1400" dirty="0">
                <a:solidFill>
                  <a:schemeClr val="tx1">
                    <a:lumMod val="75000"/>
                    <a:lumOff val="25000"/>
                  </a:schemeClr>
                </a:solidFill>
                <a:latin typeface="Open Sans" panose="020B0606030504020204"/>
              </a:rPr>
              <a:t>Productivity &amp; quality focus</a:t>
            </a:r>
          </a:p>
          <a:p>
            <a:pPr marL="172978" lvl="0" indent="-172978" defTabSz="1087389">
              <a:spcAft>
                <a:spcPts val="600"/>
              </a:spcAft>
              <a:buClr>
                <a:srgbClr val="F3901D"/>
              </a:buClr>
              <a:buFont typeface="Arial" panose="020B0604020202020204" pitchFamily="34" charset="0"/>
              <a:buChar char="•"/>
              <a:defRPr/>
            </a:pPr>
            <a:r>
              <a:rPr lang="en-GB" sz="1400" dirty="0">
                <a:solidFill>
                  <a:schemeClr val="tx1">
                    <a:lumMod val="75000"/>
                    <a:lumOff val="25000"/>
                  </a:schemeClr>
                </a:solidFill>
                <a:latin typeface="Open Sans" panose="020B0606030504020204"/>
              </a:rPr>
              <a:t>Onsite – Offshore Model</a:t>
            </a:r>
          </a:p>
          <a:p>
            <a:pPr marL="172978" lvl="0" indent="-172978" defTabSz="1087389">
              <a:spcAft>
                <a:spcPts val="600"/>
              </a:spcAft>
              <a:buClr>
                <a:srgbClr val="F3901D"/>
              </a:buClr>
              <a:buFont typeface="Arial" panose="020B0604020202020204" pitchFamily="34" charset="0"/>
              <a:buChar char="•"/>
              <a:defRPr/>
            </a:pPr>
            <a:r>
              <a:rPr lang="en-GB" sz="1400" dirty="0">
                <a:solidFill>
                  <a:schemeClr val="tx1">
                    <a:lumMod val="75000"/>
                    <a:lumOff val="25000"/>
                  </a:schemeClr>
                </a:solidFill>
                <a:latin typeface="Open Sans" panose="020B0606030504020204"/>
              </a:rPr>
              <a:t>Database Migration Option (DMO) Methodology</a:t>
            </a:r>
          </a:p>
          <a:p>
            <a:pPr marL="172978" marR="0" lvl="0" indent="-172978" algn="l" defTabSz="1087389" rtl="0" eaLnBrk="1" fontAlgn="auto" latinLnBrk="0" hangingPunct="1">
              <a:lnSpc>
                <a:spcPct val="100000"/>
              </a:lnSpc>
              <a:spcBef>
                <a:spcPts val="0"/>
              </a:spcBef>
              <a:spcAft>
                <a:spcPts val="600"/>
              </a:spcAft>
              <a:buClr>
                <a:srgbClr val="F3901D"/>
              </a:buClr>
              <a:buSzTx/>
              <a:buFont typeface="Arial" panose="020B0604020202020204" pitchFamily="34" charset="0"/>
              <a:buChar char="•"/>
              <a:tabLst/>
              <a:defRPr/>
            </a:pPr>
            <a:r>
              <a:rPr lang="en-GB" sz="1400" dirty="0">
                <a:solidFill>
                  <a:schemeClr val="tx1">
                    <a:lumMod val="75000"/>
                    <a:lumOff val="25000"/>
                  </a:schemeClr>
                </a:solidFill>
                <a:latin typeface="Open Sans" panose="020B0606030504020204"/>
              </a:rPr>
              <a:t>Institutionalize knowledge</a:t>
            </a:r>
          </a:p>
        </p:txBody>
      </p:sp>
      <p:sp>
        <p:nvSpPr>
          <p:cNvPr id="37" name="Rectangle 36">
            <a:extLst>
              <a:ext uri="{FF2B5EF4-FFF2-40B4-BE49-F238E27FC236}">
                <a16:creationId xmlns:a16="http://schemas.microsoft.com/office/drawing/2014/main" id="{4971E122-2474-F24A-8CD6-B5D77B541F14}"/>
              </a:ext>
            </a:extLst>
          </p:cNvPr>
          <p:cNvSpPr/>
          <p:nvPr/>
        </p:nvSpPr>
        <p:spPr>
          <a:xfrm>
            <a:off x="7357014" y="2406518"/>
            <a:ext cx="2263940" cy="3216265"/>
          </a:xfrm>
          <a:prstGeom prst="rect">
            <a:avLst/>
          </a:prstGeom>
        </p:spPr>
        <p:txBody>
          <a:bodyPr wrap="square">
            <a:spAutoFit/>
          </a:bodyPr>
          <a:lstStyle/>
          <a:p>
            <a:pPr marR="0" lvl="0" indent="0" algn="ctr" defTabSz="1087389" fontAlgn="auto">
              <a:lnSpc>
                <a:spcPct val="100000"/>
              </a:lnSpc>
              <a:spcBef>
                <a:spcPts val="0"/>
              </a:spcBef>
              <a:spcAft>
                <a:spcPts val="600"/>
              </a:spcAft>
              <a:buClrTx/>
              <a:buSzTx/>
              <a:buFontTx/>
              <a:buNone/>
              <a:tabLst>
                <a:tab pos="179326" algn="l"/>
              </a:tabLst>
              <a:defRPr/>
            </a:pPr>
            <a:r>
              <a:rPr lang="en-US" sz="1400" b="1" dirty="0">
                <a:solidFill>
                  <a:schemeClr val="tx1">
                    <a:lumMod val="75000"/>
                    <a:lumOff val="25000"/>
                  </a:schemeClr>
                </a:solidFill>
                <a:latin typeface="Open Sans" panose="020B0606030504020204"/>
              </a:rPr>
              <a:t>Resource Capability</a:t>
            </a:r>
          </a:p>
          <a:p>
            <a:pPr marL="172978" indent="-172978" defTabSz="1087389">
              <a:spcAft>
                <a:spcPts val="600"/>
              </a:spcAft>
              <a:buClr>
                <a:srgbClr val="F3901D"/>
              </a:buClr>
              <a:buFont typeface="Arial" panose="020B0604020202020204" pitchFamily="34" charset="0"/>
              <a:buChar char="•"/>
              <a:defRPr/>
            </a:pPr>
            <a:r>
              <a:rPr lang="en-US" sz="1400" dirty="0">
                <a:solidFill>
                  <a:schemeClr val="tx1">
                    <a:lumMod val="75000"/>
                    <a:lumOff val="25000"/>
                  </a:schemeClr>
                </a:solidFill>
                <a:latin typeface="Open Sans" panose="020B0606030504020204"/>
              </a:rPr>
              <a:t>Project Manager</a:t>
            </a:r>
          </a:p>
          <a:p>
            <a:pPr marL="172978" indent="-172978" defTabSz="1087389">
              <a:spcAft>
                <a:spcPts val="600"/>
              </a:spcAft>
              <a:buClr>
                <a:srgbClr val="F3901D"/>
              </a:buClr>
              <a:buFont typeface="Arial" panose="020B0604020202020204" pitchFamily="34" charset="0"/>
              <a:buChar char="•"/>
              <a:defRPr/>
            </a:pPr>
            <a:r>
              <a:rPr lang="en-US" sz="1400" dirty="0">
                <a:solidFill>
                  <a:schemeClr val="tx1">
                    <a:lumMod val="75000"/>
                    <a:lumOff val="25000"/>
                  </a:schemeClr>
                </a:solidFill>
                <a:latin typeface="Open Sans" panose="020B0606030504020204"/>
              </a:rPr>
              <a:t>Cross Functional SMEs</a:t>
            </a:r>
          </a:p>
          <a:p>
            <a:pPr marL="172978" indent="-172978" defTabSz="1087389">
              <a:spcAft>
                <a:spcPts val="600"/>
              </a:spcAft>
              <a:buClr>
                <a:srgbClr val="F3901D"/>
              </a:buClr>
              <a:buFont typeface="Arial" panose="020B0604020202020204" pitchFamily="34" charset="0"/>
              <a:buChar char="•"/>
              <a:defRPr/>
            </a:pPr>
            <a:r>
              <a:rPr lang="en-US" sz="1400" dirty="0">
                <a:solidFill>
                  <a:schemeClr val="tx1">
                    <a:lumMod val="75000"/>
                    <a:lumOff val="25000"/>
                  </a:schemeClr>
                </a:solidFill>
                <a:latin typeface="Open Sans" panose="020B0606030504020204"/>
              </a:rPr>
              <a:t>Technical SME</a:t>
            </a:r>
          </a:p>
          <a:p>
            <a:pPr marL="172978" indent="-172978" defTabSz="1087389">
              <a:spcAft>
                <a:spcPts val="600"/>
              </a:spcAft>
              <a:buClr>
                <a:srgbClr val="F3901D"/>
              </a:buClr>
              <a:buFont typeface="Arial" panose="020B0604020202020204" pitchFamily="34" charset="0"/>
              <a:buChar char="•"/>
              <a:defRPr/>
            </a:pPr>
            <a:r>
              <a:rPr lang="en-US" sz="1400" dirty="0">
                <a:solidFill>
                  <a:schemeClr val="tx1">
                    <a:lumMod val="75000"/>
                    <a:lumOff val="25000"/>
                  </a:schemeClr>
                </a:solidFill>
                <a:latin typeface="Open Sans" panose="020B0606030504020204"/>
              </a:rPr>
              <a:t>Data conversion &amp; </a:t>
            </a:r>
            <a:br>
              <a:rPr lang="en-US" sz="1400" dirty="0">
                <a:solidFill>
                  <a:schemeClr val="tx1">
                    <a:lumMod val="75000"/>
                    <a:lumOff val="25000"/>
                  </a:schemeClr>
                </a:solidFill>
                <a:latin typeface="Open Sans" panose="020B0606030504020204"/>
              </a:rPr>
            </a:br>
            <a:r>
              <a:rPr lang="en-US" sz="1400" dirty="0">
                <a:solidFill>
                  <a:schemeClr val="tx1">
                    <a:lumMod val="75000"/>
                    <a:lumOff val="25000"/>
                  </a:schemeClr>
                </a:solidFill>
                <a:latin typeface="Open Sans" panose="020B0606030504020204"/>
              </a:rPr>
              <a:t>testing </a:t>
            </a:r>
            <a:r>
              <a:rPr lang="en-US" sz="1400" dirty="0" err="1">
                <a:solidFill>
                  <a:schemeClr val="tx1">
                    <a:lumMod val="75000"/>
                    <a:lumOff val="25000"/>
                  </a:schemeClr>
                </a:solidFill>
                <a:latin typeface="Open Sans" panose="020B0606030504020204"/>
              </a:rPr>
              <a:t>CoE</a:t>
            </a:r>
            <a:endParaRPr lang="en-US" sz="1400" dirty="0">
              <a:solidFill>
                <a:schemeClr val="tx1">
                  <a:lumMod val="75000"/>
                  <a:lumOff val="25000"/>
                </a:schemeClr>
              </a:solidFill>
              <a:latin typeface="Open Sans" panose="020B0606030504020204"/>
            </a:endParaRPr>
          </a:p>
          <a:p>
            <a:pPr marL="172978" indent="-172978" defTabSz="1087389">
              <a:spcAft>
                <a:spcPts val="600"/>
              </a:spcAft>
              <a:buClr>
                <a:srgbClr val="F3901D"/>
              </a:buClr>
              <a:buFont typeface="Arial" panose="020B0604020202020204" pitchFamily="34" charset="0"/>
              <a:buChar char="•"/>
              <a:defRPr/>
            </a:pPr>
            <a:r>
              <a:rPr lang="en-US" sz="1400" dirty="0">
                <a:solidFill>
                  <a:schemeClr val="tx1">
                    <a:lumMod val="75000"/>
                    <a:lumOff val="25000"/>
                  </a:schemeClr>
                </a:solidFill>
                <a:latin typeface="Open Sans" panose="020B0606030504020204"/>
              </a:rPr>
              <a:t>SWAT team to support </a:t>
            </a:r>
            <a:br>
              <a:rPr lang="en-US" sz="1400" dirty="0">
                <a:solidFill>
                  <a:schemeClr val="tx1">
                    <a:lumMod val="75000"/>
                    <a:lumOff val="25000"/>
                  </a:schemeClr>
                </a:solidFill>
                <a:latin typeface="Open Sans" panose="020B0606030504020204"/>
              </a:rPr>
            </a:br>
            <a:r>
              <a:rPr lang="en-US" sz="1400" dirty="0">
                <a:solidFill>
                  <a:schemeClr val="tx1">
                    <a:lumMod val="75000"/>
                    <a:lumOff val="25000"/>
                  </a:schemeClr>
                </a:solidFill>
                <a:latin typeface="Open Sans" panose="020B0606030504020204"/>
              </a:rPr>
              <a:t>e-Down</a:t>
            </a:r>
          </a:p>
          <a:p>
            <a:pPr marL="172978" indent="-172978" defTabSz="1087389">
              <a:spcAft>
                <a:spcPts val="600"/>
              </a:spcAft>
              <a:buClr>
                <a:srgbClr val="F3901D"/>
              </a:buClr>
              <a:buFont typeface="Arial" panose="020B0604020202020204" pitchFamily="34" charset="0"/>
              <a:buChar char="•"/>
              <a:defRPr/>
            </a:pPr>
            <a:r>
              <a:rPr lang="en-US" sz="1400" dirty="0">
                <a:solidFill>
                  <a:schemeClr val="tx1">
                    <a:lumMod val="75000"/>
                    <a:lumOff val="25000"/>
                  </a:schemeClr>
                </a:solidFill>
                <a:latin typeface="Open Sans" panose="020B0606030504020204"/>
              </a:rPr>
              <a:t>Management team for Governance.</a:t>
            </a:r>
          </a:p>
          <a:p>
            <a:pPr marL="172978" indent="-172978" defTabSz="1087389">
              <a:spcAft>
                <a:spcPts val="600"/>
              </a:spcAft>
              <a:buClr>
                <a:srgbClr val="F3901D"/>
              </a:buClr>
              <a:buFont typeface="Arial" panose="020B0604020202020204" pitchFamily="34" charset="0"/>
              <a:buChar char="•"/>
              <a:defRPr/>
            </a:pPr>
            <a:r>
              <a:rPr lang="en-US" sz="1400" dirty="0">
                <a:solidFill>
                  <a:schemeClr val="tx1">
                    <a:lumMod val="75000"/>
                    <a:lumOff val="25000"/>
                  </a:schemeClr>
                </a:solidFill>
                <a:latin typeface="Open Sans" panose="020B0606030504020204"/>
              </a:rPr>
              <a:t>End user functional support and training</a:t>
            </a:r>
          </a:p>
        </p:txBody>
      </p:sp>
      <p:sp>
        <p:nvSpPr>
          <p:cNvPr id="38" name="Rectangle 37">
            <a:extLst>
              <a:ext uri="{FF2B5EF4-FFF2-40B4-BE49-F238E27FC236}">
                <a16:creationId xmlns:a16="http://schemas.microsoft.com/office/drawing/2014/main" id="{BD73A60B-6629-7740-96A2-74DDB74D466B}"/>
              </a:ext>
            </a:extLst>
          </p:cNvPr>
          <p:cNvSpPr/>
          <p:nvPr/>
        </p:nvSpPr>
        <p:spPr>
          <a:xfrm>
            <a:off x="9749797" y="2373817"/>
            <a:ext cx="2176302" cy="3277820"/>
          </a:xfrm>
          <a:prstGeom prst="rect">
            <a:avLst/>
          </a:prstGeom>
        </p:spPr>
        <p:txBody>
          <a:bodyPr wrap="square">
            <a:spAutoFit/>
          </a:bodyPr>
          <a:lstStyle/>
          <a:p>
            <a:pPr algn="ctr" defTabSz="1087389">
              <a:spcAft>
                <a:spcPts val="600"/>
              </a:spcAft>
              <a:tabLst>
                <a:tab pos="179326" algn="l"/>
              </a:tabLst>
              <a:defRPr/>
            </a:pPr>
            <a:r>
              <a:rPr lang="en-US" sz="1400" b="1" dirty="0">
                <a:solidFill>
                  <a:schemeClr val="tx1">
                    <a:lumMod val="75000"/>
                    <a:lumOff val="25000"/>
                  </a:schemeClr>
                </a:solidFill>
                <a:latin typeface="Open Sans" panose="020B0606030504020204"/>
              </a:rPr>
              <a:t>Availability</a:t>
            </a:r>
          </a:p>
          <a:p>
            <a:pPr marL="172978" marR="0" lvl="0" indent="-172978" defTabSz="1087389" fontAlgn="auto">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latin typeface="Open Sans" panose="020B0606030504020204"/>
              </a:rPr>
              <a:t>Fixed budget/timeline implementation and testing</a:t>
            </a:r>
          </a:p>
          <a:p>
            <a:pPr marL="172978" marR="0" lvl="0" indent="-172978" defTabSz="1087389" fontAlgn="auto">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latin typeface="Open Sans" panose="020B0606030504020204"/>
              </a:rPr>
              <a:t>Total duration is</a:t>
            </a:r>
            <a:r>
              <a:rPr lang="en-US" sz="1400" dirty="0">
                <a:solidFill>
                  <a:schemeClr val="tx1">
                    <a:lumMod val="75000"/>
                    <a:lumOff val="25000"/>
                  </a:schemeClr>
                </a:solidFill>
                <a:highlight>
                  <a:srgbClr val="FFFF00"/>
                </a:highlight>
                <a:latin typeface="Open Sans" panose="020B0606030504020204"/>
              </a:rPr>
              <a:t> 8 </a:t>
            </a:r>
            <a:r>
              <a:rPr lang="en-US" sz="1400" dirty="0">
                <a:solidFill>
                  <a:schemeClr val="tx1">
                    <a:lumMod val="75000"/>
                    <a:lumOff val="25000"/>
                  </a:schemeClr>
                </a:solidFill>
                <a:latin typeface="Open Sans" panose="020B0606030504020204"/>
              </a:rPr>
              <a:t>months</a:t>
            </a:r>
          </a:p>
          <a:p>
            <a:pPr marL="172978" marR="0" lvl="0" indent="-172978" defTabSz="1087389" fontAlgn="auto">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highlight>
                  <a:srgbClr val="FFFF00"/>
                </a:highlight>
                <a:latin typeface="Open Sans" panose="020B0606030504020204"/>
              </a:rPr>
              <a:t>12</a:t>
            </a:r>
            <a:r>
              <a:rPr lang="en-US" sz="1400" dirty="0">
                <a:solidFill>
                  <a:schemeClr val="tx1">
                    <a:lumMod val="75000"/>
                    <a:lumOff val="25000"/>
                  </a:schemeClr>
                </a:solidFill>
                <a:latin typeface="Open Sans" panose="020B0606030504020204"/>
              </a:rPr>
              <a:t> weeks for Sandbox conversion</a:t>
            </a:r>
          </a:p>
          <a:p>
            <a:pPr marL="172978" marR="0" lvl="0" indent="-172978" defTabSz="1087389" fontAlgn="auto">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latin typeface="Open Sans" panose="020B0606030504020204"/>
              </a:rPr>
              <a:t>T&amp;M SoW</a:t>
            </a:r>
          </a:p>
          <a:p>
            <a:pPr marL="172978" marR="0" lvl="1" indent="-172978" defTabSz="1087389" fontAlgn="auto">
              <a:lnSpc>
                <a:spcPct val="100000"/>
              </a:lnSpc>
              <a:spcBef>
                <a:spcPts val="0"/>
              </a:spcBef>
              <a:spcAft>
                <a:spcPts val="600"/>
              </a:spcAft>
              <a:buClr>
                <a:srgbClr val="F3901D"/>
              </a:buClr>
              <a:buSzTx/>
              <a:buFont typeface="Arial" panose="020B0604020202020204" pitchFamily="34" charset="0"/>
              <a:buChar char="•"/>
              <a:tabLst/>
              <a:defRPr/>
            </a:pPr>
            <a:r>
              <a:rPr lang="en-US" sz="1400" dirty="0">
                <a:solidFill>
                  <a:schemeClr val="tx1">
                    <a:lumMod val="75000"/>
                    <a:lumOff val="25000"/>
                  </a:schemeClr>
                </a:solidFill>
                <a:highlight>
                  <a:srgbClr val="FFFF00"/>
                </a:highlight>
                <a:latin typeface="Open Sans" panose="020B0606030504020204"/>
              </a:rPr>
              <a:t>20 </a:t>
            </a:r>
            <a:r>
              <a:rPr lang="en-US" sz="1400" dirty="0">
                <a:solidFill>
                  <a:schemeClr val="tx1">
                    <a:lumMod val="75000"/>
                    <a:lumOff val="25000"/>
                  </a:schemeClr>
                </a:solidFill>
                <a:latin typeface="Open Sans" panose="020B0606030504020204"/>
              </a:rPr>
              <a:t>weeks for SAP S/4 HANA conversion </a:t>
            </a:r>
            <a:r>
              <a:rPr lang="en-IN" sz="1400" dirty="0">
                <a:solidFill>
                  <a:schemeClr val="tx1">
                    <a:lumMod val="75000"/>
                    <a:lumOff val="25000"/>
                  </a:schemeClr>
                </a:solidFill>
                <a:latin typeface="Open Sans" panose="020B0606030504020204"/>
              </a:rPr>
              <a:t>	</a:t>
            </a:r>
            <a:br>
              <a:rPr kumimoji="0" lang="en-IN" sz="1400" b="0" i="0" u="none" strike="noStrike" kern="0" cap="none" spc="0" normalizeH="0" baseline="0" noProof="0" dirty="0">
                <a:ln>
                  <a:noFill/>
                </a:ln>
                <a:solidFill>
                  <a:schemeClr val="tx1">
                    <a:lumMod val="75000"/>
                    <a:lumOff val="25000"/>
                  </a:schemeClr>
                </a:solidFill>
                <a:effectLst/>
                <a:uLnTx/>
                <a:uFillTx/>
                <a:latin typeface="Open Sans" panose="020B0606030504020204"/>
              </a:rPr>
            </a:br>
            <a:endParaRPr kumimoji="0" lang="en-US" sz="1400" b="0" i="0" u="none" strike="noStrike" kern="0" cap="none" spc="0" normalizeH="0" baseline="0" noProof="0" dirty="0">
              <a:ln>
                <a:noFill/>
              </a:ln>
              <a:solidFill>
                <a:schemeClr val="tx1">
                  <a:lumMod val="75000"/>
                  <a:lumOff val="25000"/>
                </a:schemeClr>
              </a:solidFill>
              <a:effectLst/>
              <a:uLnTx/>
              <a:uFillTx/>
              <a:latin typeface="Open Sans" panose="020B0606030504020204"/>
            </a:endParaRPr>
          </a:p>
        </p:txBody>
      </p:sp>
      <p:sp>
        <p:nvSpPr>
          <p:cNvPr id="39" name="Oval 38">
            <a:extLst>
              <a:ext uri="{FF2B5EF4-FFF2-40B4-BE49-F238E27FC236}">
                <a16:creationId xmlns:a16="http://schemas.microsoft.com/office/drawing/2014/main" id="{87978D51-EB96-2943-BFC8-5963E9204DF0}"/>
              </a:ext>
            </a:extLst>
          </p:cNvPr>
          <p:cNvSpPr/>
          <p:nvPr/>
        </p:nvSpPr>
        <p:spPr>
          <a:xfrm>
            <a:off x="546238" y="1301557"/>
            <a:ext cx="1590525" cy="876086"/>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93" rtl="0" eaLnBrk="1" fontAlgn="auto" latinLnBrk="0" hangingPunct="1">
              <a:lnSpc>
                <a:spcPct val="100000"/>
              </a:lnSpc>
              <a:spcBef>
                <a:spcPts val="0"/>
              </a:spcBef>
              <a:spcAft>
                <a:spcPts val="0"/>
              </a:spcAft>
              <a:buClrTx/>
              <a:buSzTx/>
              <a:buFontTx/>
              <a:buNone/>
              <a:tabLst/>
              <a:defRPr/>
            </a:pPr>
            <a:r>
              <a:rPr lang="en-IN" sz="1200" b="1" dirty="0">
                <a:solidFill>
                  <a:schemeClr val="bg1"/>
                </a:solidFill>
                <a:latin typeface="Open Sans" panose="020B0606030504020204"/>
              </a:rPr>
              <a:t>WHAT?</a:t>
            </a:r>
          </a:p>
        </p:txBody>
      </p:sp>
      <p:sp>
        <p:nvSpPr>
          <p:cNvPr id="40" name="Oval 39">
            <a:extLst>
              <a:ext uri="{FF2B5EF4-FFF2-40B4-BE49-F238E27FC236}">
                <a16:creationId xmlns:a16="http://schemas.microsoft.com/office/drawing/2014/main" id="{56794575-F1AA-FE40-B133-0FF07EDF899F}"/>
              </a:ext>
            </a:extLst>
          </p:cNvPr>
          <p:cNvSpPr/>
          <p:nvPr/>
        </p:nvSpPr>
        <p:spPr>
          <a:xfrm>
            <a:off x="10048344" y="1257490"/>
            <a:ext cx="1590525" cy="876086"/>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defRPr/>
            </a:pPr>
            <a:r>
              <a:rPr lang="en-IN" sz="1200" b="1" dirty="0">
                <a:solidFill>
                  <a:schemeClr val="bg1"/>
                </a:solidFill>
                <a:latin typeface="Open Sans" panose="020B0606030504020204"/>
              </a:rPr>
              <a:t>WHEN?</a:t>
            </a:r>
          </a:p>
        </p:txBody>
      </p:sp>
      <p:sp>
        <p:nvSpPr>
          <p:cNvPr id="41" name="Oval 40">
            <a:extLst>
              <a:ext uri="{FF2B5EF4-FFF2-40B4-BE49-F238E27FC236}">
                <a16:creationId xmlns:a16="http://schemas.microsoft.com/office/drawing/2014/main" id="{2AC93616-3B52-8640-8C4F-B25EF06084C7}"/>
              </a:ext>
            </a:extLst>
          </p:cNvPr>
          <p:cNvSpPr/>
          <p:nvPr/>
        </p:nvSpPr>
        <p:spPr>
          <a:xfrm>
            <a:off x="5344806" y="1301558"/>
            <a:ext cx="1590525" cy="876086"/>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defRPr/>
            </a:pPr>
            <a:r>
              <a:rPr lang="en-IN" sz="1200" b="1" dirty="0">
                <a:solidFill>
                  <a:schemeClr val="bg1"/>
                </a:solidFill>
                <a:latin typeface="Open Sans" panose="020B0606030504020204"/>
              </a:rPr>
              <a:t>HOW?</a:t>
            </a:r>
          </a:p>
        </p:txBody>
      </p:sp>
      <p:sp>
        <p:nvSpPr>
          <p:cNvPr id="42" name="Oval 41">
            <a:extLst>
              <a:ext uri="{FF2B5EF4-FFF2-40B4-BE49-F238E27FC236}">
                <a16:creationId xmlns:a16="http://schemas.microsoft.com/office/drawing/2014/main" id="{18393936-8970-0D45-8028-F5574F4DFE26}"/>
              </a:ext>
            </a:extLst>
          </p:cNvPr>
          <p:cNvSpPr/>
          <p:nvPr/>
        </p:nvSpPr>
        <p:spPr>
          <a:xfrm>
            <a:off x="7661756" y="1301558"/>
            <a:ext cx="1590525" cy="876086"/>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R="0" lvl="0" indent="0" algn="ctr" defTabSz="609493" fontAlgn="auto">
              <a:lnSpc>
                <a:spcPct val="100000"/>
              </a:lnSpc>
              <a:spcBef>
                <a:spcPts val="0"/>
              </a:spcBef>
              <a:spcAft>
                <a:spcPts val="0"/>
              </a:spcAft>
              <a:buClrTx/>
              <a:buSzTx/>
              <a:buFontTx/>
              <a:buNone/>
              <a:tabLst/>
              <a:defRPr/>
            </a:pPr>
            <a:r>
              <a:rPr lang="en-IN" sz="1200" b="1" dirty="0">
                <a:solidFill>
                  <a:schemeClr val="bg1"/>
                </a:solidFill>
                <a:latin typeface="Open Sans" panose="020B0606030504020204"/>
              </a:rPr>
              <a:t>WHO?</a:t>
            </a:r>
          </a:p>
        </p:txBody>
      </p:sp>
      <p:sp>
        <p:nvSpPr>
          <p:cNvPr id="43" name="Oval 42">
            <a:extLst>
              <a:ext uri="{FF2B5EF4-FFF2-40B4-BE49-F238E27FC236}">
                <a16:creationId xmlns:a16="http://schemas.microsoft.com/office/drawing/2014/main" id="{4AAA62B6-63FC-734D-B3EC-451BD7694FFA}"/>
              </a:ext>
            </a:extLst>
          </p:cNvPr>
          <p:cNvSpPr/>
          <p:nvPr/>
        </p:nvSpPr>
        <p:spPr>
          <a:xfrm>
            <a:off x="2949327" y="1301556"/>
            <a:ext cx="1590525" cy="876086"/>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defRPr/>
            </a:pPr>
            <a:r>
              <a:rPr lang="en-IN" sz="1200" b="1" dirty="0">
                <a:solidFill>
                  <a:schemeClr val="bg1"/>
                </a:solidFill>
                <a:latin typeface="Open Sans" panose="020B0606030504020204"/>
              </a:rPr>
              <a:t>WHERE?</a:t>
            </a:r>
          </a:p>
        </p:txBody>
      </p:sp>
    </p:spTree>
    <p:extLst>
      <p:ext uri="{BB962C8B-B14F-4D97-AF65-F5344CB8AC3E}">
        <p14:creationId xmlns:p14="http://schemas.microsoft.com/office/powerpoint/2010/main" val="198236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E0DB7D79-4F0F-4D1F-A5C8-BD57F4A02962}"/>
              </a:ext>
            </a:extLst>
          </p:cNvPr>
          <p:cNvSpPr/>
          <p:nvPr/>
        </p:nvSpPr>
        <p:spPr>
          <a:xfrm>
            <a:off x="689528" y="922654"/>
            <a:ext cx="9838641" cy="5012691"/>
          </a:xfrm>
          <a:prstGeom prst="roundRect">
            <a:avLst>
              <a:gd name="adj" fmla="val 7431"/>
            </a:avLst>
          </a:prstGeom>
          <a:solidFill>
            <a:schemeClr val="bg1"/>
          </a:solidFill>
          <a:ln>
            <a:noFill/>
          </a:ln>
          <a:effectLst>
            <a:outerShdw blurRad="457200" dist="266700" dir="10740000" sx="97000" sy="97000" algn="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Copy of ECC PRD instance to Sandbox</a:t>
            </a:r>
          </a:p>
        </p:txBody>
      </p:sp>
      <p:sp>
        <p:nvSpPr>
          <p:cNvPr id="10" name="Rectangle 9">
            <a:extLst>
              <a:ext uri="{FF2B5EF4-FFF2-40B4-BE49-F238E27FC236}">
                <a16:creationId xmlns:a16="http://schemas.microsoft.com/office/drawing/2014/main" id="{7A107536-4BC2-45DE-A0E6-297580D7BB99}"/>
              </a:ext>
            </a:extLst>
          </p:cNvPr>
          <p:cNvSpPr/>
          <p:nvPr/>
        </p:nvSpPr>
        <p:spPr>
          <a:xfrm>
            <a:off x="835741" y="1317771"/>
            <a:ext cx="9546216" cy="1815882"/>
          </a:xfrm>
          <a:prstGeom prst="rect">
            <a:avLst/>
          </a:prstGeom>
          <a:ln>
            <a:solidFill>
              <a:schemeClr val="bg1"/>
            </a:solidFill>
          </a:ln>
        </p:spPr>
        <p:txBody>
          <a:bodyPr wrap="square">
            <a:spAutoFit/>
          </a:bodyPr>
          <a:lstStyle/>
          <a:p>
            <a:pPr>
              <a:defRPr/>
            </a:pPr>
            <a:r>
              <a:rPr lang="en-US" sz="1400" dirty="0">
                <a:solidFill>
                  <a:schemeClr val="tx1">
                    <a:lumMod val="65000"/>
                    <a:lumOff val="35000"/>
                  </a:schemeClr>
                </a:solidFill>
                <a:latin typeface="Open Sans" panose="020B0606030504020204"/>
                <a:cs typeface="Segoe UI" panose="020B0502040204020203" pitchFamily="34" charset="0"/>
              </a:rPr>
              <a:t> </a:t>
            </a: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a:defRPr/>
            </a:pPr>
            <a:endParaRPr lang="en-US" sz="1400" dirty="0">
              <a:solidFill>
                <a:schemeClr val="tx1">
                  <a:lumMod val="65000"/>
                  <a:lumOff val="35000"/>
                </a:schemeClr>
              </a:solidFill>
              <a:latin typeface="Open Sans" panose="020B0606030504020204"/>
              <a:cs typeface="Segoe UI" panose="020B0502040204020203" pitchFamily="34" charset="0"/>
            </a:endParaRPr>
          </a:p>
        </p:txBody>
      </p:sp>
      <p:sp>
        <p:nvSpPr>
          <p:cNvPr id="11" name="Title 1">
            <a:extLst>
              <a:ext uri="{FF2B5EF4-FFF2-40B4-BE49-F238E27FC236}">
                <a16:creationId xmlns:a16="http://schemas.microsoft.com/office/drawing/2014/main" id="{855C545E-5AAA-4EFC-B31F-F110E86B98C0}"/>
              </a:ext>
            </a:extLst>
          </p:cNvPr>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dirty="0"/>
              <a:t>Potential Risk and Mitigation</a:t>
            </a:r>
            <a:endParaRPr lang="en-IN" dirty="0">
              <a:solidFill>
                <a:srgbClr val="002060"/>
              </a:solidFill>
            </a:endParaRPr>
          </a:p>
        </p:txBody>
      </p:sp>
      <p:graphicFrame>
        <p:nvGraphicFramePr>
          <p:cNvPr id="2" name="Table 2">
            <a:extLst>
              <a:ext uri="{FF2B5EF4-FFF2-40B4-BE49-F238E27FC236}">
                <a16:creationId xmlns:a16="http://schemas.microsoft.com/office/drawing/2014/main" id="{AE21303C-2D58-466F-88B8-675350257826}"/>
              </a:ext>
            </a:extLst>
          </p:cNvPr>
          <p:cNvGraphicFramePr>
            <a:graphicFrameLocks noGrp="1"/>
          </p:cNvGraphicFramePr>
          <p:nvPr>
            <p:extLst>
              <p:ext uri="{D42A27DB-BD31-4B8C-83A1-F6EECF244321}">
                <p14:modId xmlns:p14="http://schemas.microsoft.com/office/powerpoint/2010/main" val="136626467"/>
              </p:ext>
            </p:extLst>
          </p:nvPr>
        </p:nvGraphicFramePr>
        <p:xfrm>
          <a:off x="534572" y="922656"/>
          <a:ext cx="11338560" cy="5881155"/>
        </p:xfrm>
        <a:graphic>
          <a:graphicData uri="http://schemas.openxmlformats.org/drawingml/2006/table">
            <a:tbl>
              <a:tblPr firstRow="1" bandRow="1">
                <a:tableStyleId>{5C22544A-7EE6-4342-B048-85BDC9FD1C3A}</a:tableStyleId>
              </a:tblPr>
              <a:tblGrid>
                <a:gridCol w="3779520">
                  <a:extLst>
                    <a:ext uri="{9D8B030D-6E8A-4147-A177-3AD203B41FA5}">
                      <a16:colId xmlns:a16="http://schemas.microsoft.com/office/drawing/2014/main" val="1532758094"/>
                    </a:ext>
                  </a:extLst>
                </a:gridCol>
                <a:gridCol w="3779520">
                  <a:extLst>
                    <a:ext uri="{9D8B030D-6E8A-4147-A177-3AD203B41FA5}">
                      <a16:colId xmlns:a16="http://schemas.microsoft.com/office/drawing/2014/main" val="3857316216"/>
                    </a:ext>
                  </a:extLst>
                </a:gridCol>
                <a:gridCol w="3779520">
                  <a:extLst>
                    <a:ext uri="{9D8B030D-6E8A-4147-A177-3AD203B41FA5}">
                      <a16:colId xmlns:a16="http://schemas.microsoft.com/office/drawing/2014/main" val="2784071805"/>
                    </a:ext>
                  </a:extLst>
                </a:gridCol>
              </a:tblGrid>
              <a:tr h="348401">
                <a:tc>
                  <a:txBody>
                    <a:bodyPr/>
                    <a:lstStyle/>
                    <a:p>
                      <a:pPr algn="ctr"/>
                      <a:r>
                        <a:rPr lang="en-IN" dirty="0"/>
                        <a:t>Context</a:t>
                      </a:r>
                    </a:p>
                  </a:txBody>
                  <a:tcPr/>
                </a:tc>
                <a:tc>
                  <a:txBody>
                    <a:bodyPr/>
                    <a:lstStyle/>
                    <a:p>
                      <a:pPr algn="ctr"/>
                      <a:r>
                        <a:rPr lang="en-IN" dirty="0"/>
                        <a:t>Risks</a:t>
                      </a:r>
                    </a:p>
                  </a:txBody>
                  <a:tcPr/>
                </a:tc>
                <a:tc>
                  <a:txBody>
                    <a:bodyPr/>
                    <a:lstStyle/>
                    <a:p>
                      <a:pPr algn="ctr"/>
                      <a:r>
                        <a:rPr lang="en-IN" dirty="0"/>
                        <a:t>Mitigation</a:t>
                      </a:r>
                    </a:p>
                  </a:txBody>
                  <a:tcPr/>
                </a:tc>
                <a:extLst>
                  <a:ext uri="{0D108BD9-81ED-4DB2-BD59-A6C34878D82A}">
                    <a16:rowId xmlns:a16="http://schemas.microsoft.com/office/drawing/2014/main" val="3285547223"/>
                  </a:ext>
                </a:extLst>
              </a:tr>
              <a:tr h="2119441">
                <a:tc>
                  <a:txBody>
                    <a:bodyPr/>
                    <a:lstStyle/>
                    <a:p>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Limited Business Downtime Window</a:t>
                      </a:r>
                    </a:p>
                  </a:txBody>
                  <a:tcPr/>
                </a:tc>
                <a:tc>
                  <a:txBody>
                    <a:bodyPr/>
                    <a:lstStyle/>
                    <a:p>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Extended  Business Downtime</a:t>
                      </a:r>
                    </a:p>
                  </a:txBody>
                  <a:tcPr/>
                </a:tc>
                <a:tc>
                  <a:txBody>
                    <a:bodyPr/>
                    <a:lstStyle/>
                    <a:p>
                      <a:pPr marL="285750" indent="-285750">
                        <a:buClr>
                          <a:srgbClr val="EA901D"/>
                        </a:buClr>
                        <a:buFont typeface="Wingdings" panose="05000000000000000000" pitchFamily="2" charset="2"/>
                        <a:buChar char="§"/>
                      </a:pPr>
                      <a:r>
                        <a:rPr lang="en-US" sz="1400" kern="1200" dirty="0">
                          <a:solidFill>
                            <a:schemeClr val="tx1">
                              <a:lumMod val="65000"/>
                              <a:lumOff val="35000"/>
                            </a:schemeClr>
                          </a:solidFill>
                          <a:latin typeface="Open Sans" panose="020B0606030504020204"/>
                          <a:ea typeface="+mn-ea"/>
                          <a:cs typeface="Segoe UI" panose="020B0502040204020203" pitchFamily="34" charset="0"/>
                        </a:rPr>
                        <a:t>Multiple dry runs with copy of PRD to optimize • Estimate the preprocessing time (uptime) and business downtime in the dry-runs and refine approach </a:t>
                      </a:r>
                    </a:p>
                    <a:p>
                      <a:pPr marL="285750" indent="-285750">
                        <a:buClr>
                          <a:srgbClr val="EA901D"/>
                        </a:buClr>
                        <a:buFont typeface="Wingdings" panose="05000000000000000000" pitchFamily="2" charset="2"/>
                        <a:buChar char="§"/>
                      </a:pPr>
                      <a:r>
                        <a:rPr lang="en-US" sz="1400" kern="1200" dirty="0">
                          <a:solidFill>
                            <a:schemeClr val="tx1">
                              <a:lumMod val="65000"/>
                              <a:lumOff val="35000"/>
                            </a:schemeClr>
                          </a:solidFill>
                          <a:latin typeface="Open Sans" panose="020B0606030504020204"/>
                          <a:ea typeface="+mn-ea"/>
                          <a:cs typeface="Segoe UI" panose="020B0502040204020203" pitchFamily="34" charset="0"/>
                        </a:rPr>
                        <a:t>Clear milestones during Cutover </a:t>
                      </a:r>
                    </a:p>
                    <a:p>
                      <a:pPr marL="285750" indent="-285750">
                        <a:buClr>
                          <a:srgbClr val="EA901D"/>
                        </a:buClr>
                        <a:buFont typeface="Wingdings" panose="05000000000000000000" pitchFamily="2" charset="2"/>
                        <a:buChar char="§"/>
                      </a:pPr>
                      <a:r>
                        <a:rPr lang="en-US" sz="1400" kern="1200" dirty="0">
                          <a:solidFill>
                            <a:schemeClr val="tx1">
                              <a:lumMod val="65000"/>
                              <a:lumOff val="35000"/>
                            </a:schemeClr>
                          </a:solidFill>
                          <a:latin typeface="Open Sans" panose="020B0606030504020204"/>
                          <a:ea typeface="+mn-ea"/>
                          <a:cs typeface="Segoe UI" panose="020B0502040204020203" pitchFamily="34" charset="0"/>
                        </a:rPr>
                        <a:t>Go-No Go decision points</a:t>
                      </a:r>
                    </a:p>
                    <a:p>
                      <a:pPr marL="285750" indent="-285750">
                        <a:buClr>
                          <a:srgbClr val="EA901D"/>
                        </a:buClr>
                        <a:buFont typeface="Wingdings" panose="05000000000000000000" pitchFamily="2" charset="2"/>
                        <a:buChar char="§"/>
                      </a:pPr>
                      <a:r>
                        <a:rPr lang="en-US" sz="1400" kern="1200" dirty="0">
                          <a:solidFill>
                            <a:schemeClr val="tx1">
                              <a:lumMod val="65000"/>
                              <a:lumOff val="35000"/>
                            </a:schemeClr>
                          </a:solidFill>
                          <a:latin typeface="Open Sans" panose="020B0606030504020204"/>
                          <a:ea typeface="+mn-ea"/>
                          <a:cs typeface="Segoe UI" panose="020B0502040204020203" pitchFamily="34" charset="0"/>
                        </a:rPr>
                        <a:t>Escalation with SAP / HW vendor for issues </a:t>
                      </a:r>
                    </a:p>
                    <a:p>
                      <a:pPr marL="285750" indent="-285750">
                        <a:buClr>
                          <a:srgbClr val="EA901D"/>
                        </a:buClr>
                        <a:buFont typeface="Wingdings" panose="05000000000000000000" pitchFamily="2" charset="2"/>
                        <a:buChar char="§"/>
                      </a:pPr>
                      <a:r>
                        <a:rPr lang="en-US" sz="1400" kern="1200" dirty="0">
                          <a:solidFill>
                            <a:schemeClr val="tx1">
                              <a:lumMod val="65000"/>
                              <a:lumOff val="35000"/>
                            </a:schemeClr>
                          </a:solidFill>
                          <a:latin typeface="Open Sans" panose="020B0606030504020204"/>
                          <a:ea typeface="+mn-ea"/>
                          <a:cs typeface="Segoe UI" panose="020B0502040204020203" pitchFamily="34" charset="0"/>
                        </a:rPr>
                        <a:t>Possibility of business downtime to start earlier during cutover.</a:t>
                      </a:r>
                      <a:endParaRPr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extLst>
                  <a:ext uri="{0D108BD9-81ED-4DB2-BD59-A6C34878D82A}">
                    <a16:rowId xmlns:a16="http://schemas.microsoft.com/office/drawing/2014/main" val="767920611"/>
                  </a:ext>
                </a:extLst>
              </a:tr>
              <a:tr h="1712973">
                <a:tc>
                  <a:txBody>
                    <a:bodyPr/>
                    <a:lstStyle/>
                    <a:p>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Production Break Fix Transports</a:t>
                      </a:r>
                    </a:p>
                    <a:p>
                      <a:endParaRPr lang="en-IN" dirty="0"/>
                    </a:p>
                  </a:txBody>
                  <a:tcPr/>
                </a:tc>
                <a:tc>
                  <a:txBody>
                    <a:bodyPr/>
                    <a:lstStyle/>
                    <a:p>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Version of objects in DEV &amp; QAS not in-sync with version in PRD (after S/4) conversion</a:t>
                      </a:r>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lstStyle/>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Stringent Change control process</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Production fixes are reviewed for applicability to S/4 and manually redone in S/4 Project stream and moved forward</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Tight Integration between the S/4 Project team and Production Support team</a:t>
                      </a:r>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extLst>
                  <a:ext uri="{0D108BD9-81ED-4DB2-BD59-A6C34878D82A}">
                    <a16:rowId xmlns:a16="http://schemas.microsoft.com/office/drawing/2014/main" val="3845296754"/>
                  </a:ext>
                </a:extLst>
              </a:tr>
              <a:tr h="1103271">
                <a:tc>
                  <a:txBody>
                    <a:bodyPr/>
                    <a:lstStyle/>
                    <a:p>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Other Projects in Production Support Stream</a:t>
                      </a:r>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lstStyle/>
                    <a:p>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Unstable environment for the conversion</a:t>
                      </a:r>
                    </a:p>
                  </a:txBody>
                  <a:tcPr/>
                </a:tc>
                <a:tc>
                  <a:txBody>
                    <a:bodyPr/>
                    <a:lstStyle/>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Change release windows will be fixed prior to project start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Before DEV conversion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Before QAS conversion</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Production freeze</a:t>
                      </a:r>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extLst>
                  <a:ext uri="{0D108BD9-81ED-4DB2-BD59-A6C34878D82A}">
                    <a16:rowId xmlns:a16="http://schemas.microsoft.com/office/drawing/2014/main" val="1121234135"/>
                  </a:ext>
                </a:extLst>
              </a:tr>
              <a:tr h="419142">
                <a:tc>
                  <a:txBody>
                    <a:bodyPr/>
                    <a:lstStyle/>
                    <a:p>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lstStyle/>
                    <a:p>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lstStyle/>
                    <a:p>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extLst>
                  <a:ext uri="{0D108BD9-81ED-4DB2-BD59-A6C34878D82A}">
                    <a16:rowId xmlns:a16="http://schemas.microsoft.com/office/drawing/2014/main" val="2795211898"/>
                  </a:ext>
                </a:extLst>
              </a:tr>
            </a:tbl>
          </a:graphicData>
        </a:graphic>
      </p:graphicFrame>
    </p:spTree>
    <p:extLst>
      <p:ext uri="{BB962C8B-B14F-4D97-AF65-F5344CB8AC3E}">
        <p14:creationId xmlns:p14="http://schemas.microsoft.com/office/powerpoint/2010/main" val="1877184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E0DB7D79-4F0F-4D1F-A5C8-BD57F4A02962}"/>
              </a:ext>
            </a:extLst>
          </p:cNvPr>
          <p:cNvSpPr/>
          <p:nvPr/>
        </p:nvSpPr>
        <p:spPr>
          <a:xfrm>
            <a:off x="689528" y="922654"/>
            <a:ext cx="9838641" cy="5012691"/>
          </a:xfrm>
          <a:prstGeom prst="roundRect">
            <a:avLst>
              <a:gd name="adj" fmla="val 7431"/>
            </a:avLst>
          </a:prstGeom>
          <a:solidFill>
            <a:schemeClr val="bg1"/>
          </a:solidFill>
          <a:ln>
            <a:noFill/>
          </a:ln>
          <a:effectLst>
            <a:outerShdw blurRad="457200" dist="266700" dir="10740000" sx="97000" sy="97000" algn="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Copy of ECC PRD instance to Sandbox</a:t>
            </a:r>
          </a:p>
        </p:txBody>
      </p:sp>
      <p:sp>
        <p:nvSpPr>
          <p:cNvPr id="10" name="Rectangle 9">
            <a:extLst>
              <a:ext uri="{FF2B5EF4-FFF2-40B4-BE49-F238E27FC236}">
                <a16:creationId xmlns:a16="http://schemas.microsoft.com/office/drawing/2014/main" id="{7A107536-4BC2-45DE-A0E6-297580D7BB99}"/>
              </a:ext>
            </a:extLst>
          </p:cNvPr>
          <p:cNvSpPr/>
          <p:nvPr/>
        </p:nvSpPr>
        <p:spPr>
          <a:xfrm>
            <a:off x="835741" y="1317771"/>
            <a:ext cx="9546216" cy="1815882"/>
          </a:xfrm>
          <a:prstGeom prst="rect">
            <a:avLst/>
          </a:prstGeom>
          <a:ln>
            <a:solidFill>
              <a:schemeClr val="bg1"/>
            </a:solidFill>
          </a:ln>
        </p:spPr>
        <p:txBody>
          <a:bodyPr wrap="square">
            <a:spAutoFit/>
          </a:bodyPr>
          <a:lstStyle/>
          <a:p>
            <a:pPr>
              <a:defRPr/>
            </a:pPr>
            <a:r>
              <a:rPr lang="en-US" sz="1400" dirty="0">
                <a:solidFill>
                  <a:schemeClr val="tx1">
                    <a:lumMod val="65000"/>
                    <a:lumOff val="35000"/>
                  </a:schemeClr>
                </a:solidFill>
                <a:latin typeface="Open Sans" panose="020B0606030504020204"/>
                <a:cs typeface="Segoe UI" panose="020B0502040204020203" pitchFamily="34" charset="0"/>
              </a:rPr>
              <a:t> </a:t>
            </a: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a:defRPr/>
            </a:pPr>
            <a:endParaRPr lang="en-US" sz="1400" dirty="0">
              <a:solidFill>
                <a:schemeClr val="tx1">
                  <a:lumMod val="65000"/>
                  <a:lumOff val="35000"/>
                </a:schemeClr>
              </a:solidFill>
              <a:latin typeface="Open Sans" panose="020B0606030504020204"/>
              <a:cs typeface="Segoe UI" panose="020B0502040204020203" pitchFamily="34" charset="0"/>
            </a:endParaRPr>
          </a:p>
        </p:txBody>
      </p:sp>
      <p:sp>
        <p:nvSpPr>
          <p:cNvPr id="11" name="Title 1">
            <a:extLst>
              <a:ext uri="{FF2B5EF4-FFF2-40B4-BE49-F238E27FC236}">
                <a16:creationId xmlns:a16="http://schemas.microsoft.com/office/drawing/2014/main" id="{855C545E-5AAA-4EFC-B31F-F110E86B98C0}"/>
              </a:ext>
            </a:extLst>
          </p:cNvPr>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dirty="0"/>
              <a:t>Roles and Responsibilities</a:t>
            </a:r>
            <a:endParaRPr lang="en-IN" dirty="0">
              <a:solidFill>
                <a:srgbClr val="002060"/>
              </a:solidFill>
            </a:endParaRPr>
          </a:p>
        </p:txBody>
      </p:sp>
      <p:graphicFrame>
        <p:nvGraphicFramePr>
          <p:cNvPr id="3" name="Table 3">
            <a:extLst>
              <a:ext uri="{FF2B5EF4-FFF2-40B4-BE49-F238E27FC236}">
                <a16:creationId xmlns:a16="http://schemas.microsoft.com/office/drawing/2014/main" id="{4D63E0B0-4C35-4190-809E-3509130A6A65}"/>
              </a:ext>
            </a:extLst>
          </p:cNvPr>
          <p:cNvGraphicFramePr>
            <a:graphicFrameLocks noGrp="1"/>
          </p:cNvGraphicFramePr>
          <p:nvPr>
            <p:extLst>
              <p:ext uri="{D42A27DB-BD31-4B8C-83A1-F6EECF244321}">
                <p14:modId xmlns:p14="http://schemas.microsoft.com/office/powerpoint/2010/main" val="1714760865"/>
              </p:ext>
            </p:extLst>
          </p:nvPr>
        </p:nvGraphicFramePr>
        <p:xfrm>
          <a:off x="981953" y="1113561"/>
          <a:ext cx="10374306" cy="5620174"/>
        </p:xfrm>
        <a:graphic>
          <a:graphicData uri="http://schemas.openxmlformats.org/drawingml/2006/table">
            <a:tbl>
              <a:tblPr firstRow="1" bandRow="1">
                <a:tableStyleId>{5C22544A-7EE6-4342-B048-85BDC9FD1C3A}</a:tableStyleId>
              </a:tblPr>
              <a:tblGrid>
                <a:gridCol w="2849623">
                  <a:extLst>
                    <a:ext uri="{9D8B030D-6E8A-4147-A177-3AD203B41FA5}">
                      <a16:colId xmlns:a16="http://schemas.microsoft.com/office/drawing/2014/main" val="468710087"/>
                    </a:ext>
                  </a:extLst>
                </a:gridCol>
                <a:gridCol w="7524683">
                  <a:extLst>
                    <a:ext uri="{9D8B030D-6E8A-4147-A177-3AD203B41FA5}">
                      <a16:colId xmlns:a16="http://schemas.microsoft.com/office/drawing/2014/main" val="3379639291"/>
                    </a:ext>
                  </a:extLst>
                </a:gridCol>
              </a:tblGrid>
              <a:tr h="560494">
                <a:tc>
                  <a:txBody>
                    <a:bodyPr/>
                    <a:lstStyle/>
                    <a:p>
                      <a:pPr algn="ctr"/>
                      <a:r>
                        <a:rPr lang="en-IN" dirty="0"/>
                        <a:t>Roles</a:t>
                      </a:r>
                    </a:p>
                  </a:txBody>
                  <a:tcPr/>
                </a:tc>
                <a:tc>
                  <a:txBody>
                    <a:bodyPr/>
                    <a:lstStyle/>
                    <a:p>
                      <a:pPr algn="ctr"/>
                      <a:r>
                        <a:rPr lang="en-IN" dirty="0"/>
                        <a:t>Responsibilities</a:t>
                      </a:r>
                    </a:p>
                  </a:txBody>
                  <a:tcPr/>
                </a:tc>
                <a:extLst>
                  <a:ext uri="{0D108BD9-81ED-4DB2-BD59-A6C34878D82A}">
                    <a16:rowId xmlns:a16="http://schemas.microsoft.com/office/drawing/2014/main" val="1575550706"/>
                  </a:ext>
                </a:extLst>
              </a:tr>
              <a:tr h="1106667">
                <a:tc>
                  <a:txBody>
                    <a:bodyPr/>
                    <a:lstStyle/>
                    <a:p>
                      <a:r>
                        <a:rPr lang="en-IN" dirty="0"/>
                        <a:t>Project Manager (Team Leader)</a:t>
                      </a:r>
                    </a:p>
                  </a:txBody>
                  <a:tcPr/>
                </a:tc>
                <a:tc>
                  <a:txBody>
                    <a:bodyPr/>
                    <a:lstStyle/>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Project planning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Person primarily responsible for driving the project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Responsible for the technical solution and architecture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Status reporting of the project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Manages project risk and track to closure</a:t>
                      </a:r>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extLst>
                  <a:ext uri="{0D108BD9-81ED-4DB2-BD59-A6C34878D82A}">
                    <a16:rowId xmlns:a16="http://schemas.microsoft.com/office/drawing/2014/main" val="2783380946"/>
                  </a:ext>
                </a:extLst>
              </a:tr>
              <a:tr h="1106667">
                <a:tc>
                  <a:txBody>
                    <a:bodyPr/>
                    <a:lstStyle/>
                    <a:p>
                      <a:r>
                        <a:rPr lang="en-IN" dirty="0"/>
                        <a:t>SAP Functional Consultant</a:t>
                      </a:r>
                    </a:p>
                  </a:txBody>
                  <a:tcPr/>
                </a:tc>
                <a:tc>
                  <a:txBody>
                    <a:bodyPr/>
                    <a:lstStyle/>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Drives business requirement understanding, specification and analysis</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Extensively tests all the Finance processes end to end post the system conversion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Carries out all the functional testing for Operational Reporting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Carries out all the functional testing for reporting for Business Planning and consolidation</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Support in UAT</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Provides functional Early Life Support</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Tests the application to ensure proper functionality.</a:t>
                      </a:r>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extLst>
                  <a:ext uri="{0D108BD9-81ED-4DB2-BD59-A6C34878D82A}">
                    <a16:rowId xmlns:a16="http://schemas.microsoft.com/office/drawing/2014/main" val="4024958969"/>
                  </a:ext>
                </a:extLst>
              </a:tr>
              <a:tr h="1106667">
                <a:tc>
                  <a:txBody>
                    <a:bodyPr/>
                    <a:lstStyle/>
                    <a:p>
                      <a:r>
                        <a:rPr lang="en-IN" dirty="0"/>
                        <a:t>Basis Consultant</a:t>
                      </a:r>
                    </a:p>
                  </a:txBody>
                  <a:tcPr/>
                </a:tc>
                <a:tc>
                  <a:txBody>
                    <a:bodyPr/>
                    <a:lstStyle/>
                    <a:p>
                      <a:pPr marL="285750" indent="-285750">
                        <a:buClr>
                          <a:srgbClr val="EA901D"/>
                        </a:buClr>
                        <a:buFont typeface="Wingdings" panose="05000000000000000000" pitchFamily="2" charset="2"/>
                        <a:buChar char="§"/>
                      </a:pPr>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Installs SAP database </a:t>
                      </a:r>
                    </a:p>
                    <a:p>
                      <a:pPr marL="285750" indent="-285750">
                        <a:buClr>
                          <a:srgbClr val="EA901D"/>
                        </a:buClr>
                        <a:buFont typeface="Wingdings" panose="05000000000000000000" pitchFamily="2" charset="2"/>
                        <a:buChar char="§"/>
                      </a:pPr>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Plans for backup and recovery of database information </a:t>
                      </a:r>
                    </a:p>
                    <a:p>
                      <a:pPr marL="285750" indent="-285750">
                        <a:buClr>
                          <a:srgbClr val="EA901D"/>
                        </a:buClr>
                        <a:buFont typeface="Wingdings" panose="05000000000000000000" pitchFamily="2" charset="2"/>
                        <a:buChar char="§"/>
                      </a:pPr>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Optimizes the performance of the database </a:t>
                      </a:r>
                    </a:p>
                    <a:p>
                      <a:pPr marL="285750" indent="-285750">
                        <a:buClr>
                          <a:srgbClr val="EA901D"/>
                        </a:buClr>
                        <a:buFont typeface="Wingdings" panose="05000000000000000000" pitchFamily="2" charset="2"/>
                        <a:buChar char="§"/>
                      </a:pPr>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Ensures database level information security </a:t>
                      </a:r>
                    </a:p>
                    <a:p>
                      <a:pPr marL="285750" indent="-285750">
                        <a:buClr>
                          <a:srgbClr val="EA901D"/>
                        </a:buClr>
                        <a:buFont typeface="Wingdings" panose="05000000000000000000" pitchFamily="2" charset="2"/>
                        <a:buChar char="§"/>
                      </a:pPr>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Troubleshoots the errors </a:t>
                      </a:r>
                    </a:p>
                    <a:p>
                      <a:pPr marL="285750" indent="-285750">
                        <a:buClr>
                          <a:srgbClr val="EA901D"/>
                        </a:buClr>
                        <a:buFont typeface="Wingdings" panose="05000000000000000000" pitchFamily="2" charset="2"/>
                        <a:buChar char="§"/>
                      </a:pPr>
                      <a:r>
                        <a:rPr kumimoji="0" lang="en-IN" sz="1400" kern="1200" dirty="0">
                          <a:solidFill>
                            <a:schemeClr val="tx1">
                              <a:lumMod val="65000"/>
                              <a:lumOff val="35000"/>
                            </a:schemeClr>
                          </a:solidFill>
                          <a:latin typeface="Open Sans" panose="020B0606030504020204"/>
                          <a:ea typeface="+mn-ea"/>
                          <a:cs typeface="Segoe UI" panose="020B0502040204020203" pitchFamily="34" charset="0"/>
                        </a:rPr>
                        <a:t>Controls user access to the database</a:t>
                      </a:r>
                    </a:p>
                  </a:txBody>
                  <a:tcPr/>
                </a:tc>
                <a:extLst>
                  <a:ext uri="{0D108BD9-81ED-4DB2-BD59-A6C34878D82A}">
                    <a16:rowId xmlns:a16="http://schemas.microsoft.com/office/drawing/2014/main" val="2962866612"/>
                  </a:ext>
                </a:extLst>
              </a:tr>
              <a:tr h="121929">
                <a:tc>
                  <a:txBody>
                    <a:bodyPr/>
                    <a:lstStyle/>
                    <a:p>
                      <a:r>
                        <a:rPr lang="en-IN" dirty="0"/>
                        <a:t>ABAP Consultant</a:t>
                      </a:r>
                    </a:p>
                    <a:p>
                      <a:endParaRPr lang="en-IN" dirty="0"/>
                    </a:p>
                  </a:txBody>
                  <a:tcPr/>
                </a:tc>
                <a:tc>
                  <a:txBody>
                    <a:bodyPr/>
                    <a:lstStyle/>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Develops ABAP code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Carries out the code changes required for adopting custom code into S/4 HANA </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Tests the application to ensure proper functionality</a:t>
                      </a:r>
                    </a:p>
                    <a:p>
                      <a:pPr marL="285750" indent="-285750">
                        <a:buClr>
                          <a:srgbClr val="EA901D"/>
                        </a:buClr>
                        <a:buFont typeface="Wingdings" panose="05000000000000000000" pitchFamily="2" charset="2"/>
                        <a:buChar char="§"/>
                      </a:pPr>
                      <a:r>
                        <a:rPr kumimoji="0" lang="en-US" sz="1400" kern="1200" dirty="0">
                          <a:solidFill>
                            <a:schemeClr val="tx1">
                              <a:lumMod val="65000"/>
                              <a:lumOff val="35000"/>
                            </a:schemeClr>
                          </a:solidFill>
                          <a:latin typeface="Open Sans" panose="020B0606030504020204"/>
                          <a:ea typeface="+mn-ea"/>
                          <a:cs typeface="Segoe UI" panose="020B0502040204020203" pitchFamily="34" charset="0"/>
                        </a:rPr>
                        <a:t>Works with the Basis consultant in the setup of SAP FIORI UI</a:t>
                      </a:r>
                      <a:endParaRPr kumimoji="0" lang="en-IN" sz="1400" kern="1200" dirty="0">
                        <a:solidFill>
                          <a:schemeClr val="tx1">
                            <a:lumMod val="65000"/>
                            <a:lumOff val="35000"/>
                          </a:schemeClr>
                        </a:solidFill>
                        <a:latin typeface="Open Sans" panose="020B0606030504020204"/>
                        <a:ea typeface="+mn-ea"/>
                        <a:cs typeface="Segoe UI" panose="020B0502040204020203" pitchFamily="34" charset="0"/>
                      </a:endParaRPr>
                    </a:p>
                  </a:txBody>
                  <a:tcPr/>
                </a:tc>
                <a:extLst>
                  <a:ext uri="{0D108BD9-81ED-4DB2-BD59-A6C34878D82A}">
                    <a16:rowId xmlns:a16="http://schemas.microsoft.com/office/drawing/2014/main" val="3423360603"/>
                  </a:ext>
                </a:extLst>
              </a:tr>
            </a:tbl>
          </a:graphicData>
        </a:graphic>
      </p:graphicFrame>
    </p:spTree>
    <p:extLst>
      <p:ext uri="{BB962C8B-B14F-4D97-AF65-F5344CB8AC3E}">
        <p14:creationId xmlns:p14="http://schemas.microsoft.com/office/powerpoint/2010/main" val="2377974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DB21-E39A-46F5-8EF4-500869B2F25C}"/>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altLang="en-US" dirty="0">
                <a:solidFill>
                  <a:srgbClr val="002060"/>
                </a:solidFill>
              </a:rPr>
              <a:t>Contact Us</a:t>
            </a:r>
            <a:endParaRPr lang="en-IN" dirty="0">
              <a:solidFill>
                <a:srgbClr val="002060"/>
              </a:solidFill>
            </a:endParaRPr>
          </a:p>
        </p:txBody>
      </p:sp>
      <p:sp>
        <p:nvSpPr>
          <p:cNvPr id="4" name="object 11">
            <a:extLst>
              <a:ext uri="{FF2B5EF4-FFF2-40B4-BE49-F238E27FC236}">
                <a16:creationId xmlns:a16="http://schemas.microsoft.com/office/drawing/2014/main" id="{ECF57038-3439-4DDD-A616-B43BF44D672D}"/>
              </a:ext>
            </a:extLst>
          </p:cNvPr>
          <p:cNvSpPr txBox="1"/>
          <p:nvPr/>
        </p:nvSpPr>
        <p:spPr>
          <a:xfrm>
            <a:off x="803542" y="1266647"/>
            <a:ext cx="3420981" cy="1923504"/>
          </a:xfrm>
          <a:prstGeom prst="rect">
            <a:avLst/>
          </a:prstGeom>
        </p:spPr>
        <p:txBody>
          <a:bodyPr wrap="square" lIns="0" tIns="0" rIns="0" bIns="0" rtlCol="0">
            <a:noAutofit/>
          </a:bodyPr>
          <a:lstStyle/>
          <a:p>
            <a:pPr marL="12700" marR="18973">
              <a:lnSpc>
                <a:spcPts val="1120"/>
              </a:lnSpc>
              <a:spcBef>
                <a:spcPts val="55"/>
              </a:spcBef>
            </a:pPr>
            <a:endParaRPr lang="en-US" b="1" spc="0" dirty="0">
              <a:solidFill>
                <a:schemeClr val="tx1">
                  <a:lumMod val="65000"/>
                  <a:lumOff val="35000"/>
                </a:schemeClr>
              </a:solidFill>
              <a:latin typeface="Open Sans" panose="020B0606030504020204"/>
              <a:cs typeface="Arial"/>
            </a:endParaRPr>
          </a:p>
          <a:p>
            <a:pPr marL="12700" marR="18973">
              <a:lnSpc>
                <a:spcPts val="1120"/>
              </a:lnSpc>
              <a:spcBef>
                <a:spcPts val="55"/>
              </a:spcBef>
            </a:pPr>
            <a:r>
              <a:rPr lang="en-US" b="1" spc="0" dirty="0">
                <a:solidFill>
                  <a:schemeClr val="tx1">
                    <a:lumMod val="65000"/>
                    <a:lumOff val="35000"/>
                  </a:schemeClr>
                </a:solidFill>
                <a:latin typeface="Open Sans" panose="020B0606030504020204"/>
                <a:cs typeface="Arial"/>
              </a:rPr>
              <a:t>USA </a:t>
            </a:r>
            <a:r>
              <a:rPr b="1" spc="4" dirty="0">
                <a:solidFill>
                  <a:schemeClr val="tx1">
                    <a:lumMod val="65000"/>
                    <a:lumOff val="35000"/>
                  </a:schemeClr>
                </a:solidFill>
                <a:latin typeface="Open Sans" panose="020B0606030504020204"/>
                <a:cs typeface="Arial"/>
              </a:rPr>
              <a:t>(</a:t>
            </a:r>
            <a:r>
              <a:rPr lang="da-DK" b="1" spc="4" dirty="0">
                <a:solidFill>
                  <a:schemeClr val="tx1">
                    <a:lumMod val="65000"/>
                    <a:lumOff val="35000"/>
                  </a:schemeClr>
                </a:solidFill>
                <a:latin typeface="Open Sans" panose="020B0606030504020204"/>
                <a:cs typeface="Arial"/>
              </a:rPr>
              <a:t>Global </a:t>
            </a:r>
            <a:r>
              <a:rPr b="1" spc="0" dirty="0">
                <a:solidFill>
                  <a:schemeClr val="tx1">
                    <a:lumMod val="65000"/>
                    <a:lumOff val="35000"/>
                  </a:schemeClr>
                </a:solidFill>
                <a:latin typeface="Open Sans" panose="020B0606030504020204"/>
                <a:cs typeface="Arial"/>
              </a:rPr>
              <a:t>Head</a:t>
            </a:r>
            <a:r>
              <a:rPr lang="en-US" b="1" spc="0" dirty="0">
                <a:solidFill>
                  <a:schemeClr val="tx1">
                    <a:lumMod val="65000"/>
                    <a:lumOff val="35000"/>
                  </a:schemeClr>
                </a:solidFill>
                <a:latin typeface="Open Sans" panose="020B0606030504020204"/>
                <a:cs typeface="Arial"/>
              </a:rPr>
              <a:t> </a:t>
            </a:r>
            <a:r>
              <a:rPr lang="en-US" b="1" dirty="0">
                <a:solidFill>
                  <a:schemeClr val="tx1">
                    <a:lumMod val="65000"/>
                    <a:lumOff val="35000"/>
                  </a:schemeClr>
                </a:solidFill>
                <a:latin typeface="Open Sans" panose="020B0606030504020204"/>
                <a:cs typeface="Arial"/>
              </a:rPr>
              <a:t>O</a:t>
            </a:r>
            <a:r>
              <a:rPr lang="en-US" b="1" spc="0" dirty="0">
                <a:solidFill>
                  <a:schemeClr val="tx1">
                    <a:lumMod val="65000"/>
                    <a:lumOff val="35000"/>
                  </a:schemeClr>
                </a:solidFill>
                <a:latin typeface="Open Sans" panose="020B0606030504020204"/>
                <a:cs typeface="Arial"/>
              </a:rPr>
              <a:t>ffice</a:t>
            </a:r>
            <a:r>
              <a:rPr b="1" spc="0" dirty="0">
                <a:solidFill>
                  <a:schemeClr val="tx1">
                    <a:lumMod val="65000"/>
                    <a:lumOff val="35000"/>
                  </a:schemeClr>
                </a:solidFill>
                <a:latin typeface="Open Sans" panose="020B0606030504020204"/>
                <a:cs typeface="Arial"/>
              </a:rPr>
              <a:t>)</a:t>
            </a:r>
            <a:endParaRPr dirty="0">
              <a:solidFill>
                <a:schemeClr val="tx1">
                  <a:lumMod val="65000"/>
                  <a:lumOff val="35000"/>
                </a:schemeClr>
              </a:solidFill>
              <a:latin typeface="Open Sans" panose="020B0606030504020204"/>
              <a:cs typeface="Arial"/>
            </a:endParaRPr>
          </a:p>
          <a:p>
            <a:pPr marL="12700">
              <a:lnSpc>
                <a:spcPct val="95825"/>
              </a:lnSpc>
            </a:pPr>
            <a:endParaRPr lang="en-US" spc="4" dirty="0">
              <a:solidFill>
                <a:schemeClr val="tx1">
                  <a:lumMod val="65000"/>
                  <a:lumOff val="35000"/>
                </a:schemeClr>
              </a:solidFill>
              <a:latin typeface="Open Sans" panose="020B0606030504020204"/>
              <a:cs typeface="Arial"/>
            </a:endParaRPr>
          </a:p>
          <a:p>
            <a:pPr marL="12700">
              <a:lnSpc>
                <a:spcPct val="95825"/>
              </a:lnSpc>
            </a:pPr>
            <a:r>
              <a:rPr lang="en-US" sz="1600" spc="4" dirty="0">
                <a:solidFill>
                  <a:schemeClr val="tx1">
                    <a:lumMod val="65000"/>
                    <a:lumOff val="35000"/>
                  </a:schemeClr>
                </a:solidFill>
                <a:latin typeface="Open Sans" panose="020B0606030504020204"/>
                <a:cs typeface="Arial"/>
              </a:rPr>
              <a:t>8521 Six Forks Rd., Suite 108,</a:t>
            </a:r>
            <a:endParaRPr sz="1600" dirty="0">
              <a:solidFill>
                <a:schemeClr val="tx1">
                  <a:lumMod val="65000"/>
                  <a:lumOff val="35000"/>
                </a:schemeClr>
              </a:solidFill>
              <a:latin typeface="Open Sans" panose="020B0606030504020204"/>
              <a:cs typeface="Arial"/>
            </a:endParaRPr>
          </a:p>
          <a:p>
            <a:pPr marL="12700" marR="18973">
              <a:lnSpc>
                <a:spcPct val="95825"/>
              </a:lnSpc>
              <a:spcBef>
                <a:spcPts val="50"/>
              </a:spcBef>
            </a:pPr>
            <a:r>
              <a:rPr lang="en-US" sz="1600" dirty="0">
                <a:solidFill>
                  <a:schemeClr val="tx1">
                    <a:lumMod val="65000"/>
                    <a:lumOff val="35000"/>
                  </a:schemeClr>
                </a:solidFill>
                <a:latin typeface="Open Sans" panose="020B0606030504020204"/>
                <a:cs typeface="Arial"/>
              </a:rPr>
              <a:t>Raleigh</a:t>
            </a:r>
            <a:r>
              <a:rPr sz="1600" spc="0" dirty="0">
                <a:solidFill>
                  <a:schemeClr val="tx1">
                    <a:lumMod val="65000"/>
                    <a:lumOff val="35000"/>
                  </a:schemeClr>
                </a:solidFill>
                <a:latin typeface="Open Sans" panose="020B0606030504020204"/>
                <a:cs typeface="Arial"/>
              </a:rPr>
              <a:t>,</a:t>
            </a:r>
            <a:r>
              <a:rPr sz="1600" spc="-38" dirty="0">
                <a:solidFill>
                  <a:schemeClr val="tx1">
                    <a:lumMod val="65000"/>
                    <a:lumOff val="35000"/>
                  </a:schemeClr>
                </a:solidFill>
                <a:latin typeface="Open Sans" panose="020B0606030504020204"/>
                <a:cs typeface="Arial"/>
              </a:rPr>
              <a:t> </a:t>
            </a:r>
            <a:r>
              <a:rPr sz="1600" spc="0" dirty="0">
                <a:solidFill>
                  <a:schemeClr val="tx1">
                    <a:lumMod val="65000"/>
                    <a:lumOff val="35000"/>
                  </a:schemeClr>
                </a:solidFill>
                <a:latin typeface="Open Sans" panose="020B0606030504020204"/>
                <a:cs typeface="Arial"/>
              </a:rPr>
              <a:t>N</a:t>
            </a:r>
            <a:r>
              <a:rPr lang="en-US" sz="1600" spc="0" dirty="0">
                <a:solidFill>
                  <a:schemeClr val="tx1">
                    <a:lumMod val="65000"/>
                    <a:lumOff val="35000"/>
                  </a:schemeClr>
                </a:solidFill>
                <a:latin typeface="Open Sans" panose="020B0606030504020204"/>
                <a:cs typeface="Arial"/>
              </a:rPr>
              <a:t>orth Carolina -</a:t>
            </a:r>
            <a:r>
              <a:rPr sz="1600" spc="-8" dirty="0">
                <a:solidFill>
                  <a:schemeClr val="tx1">
                    <a:lumMod val="65000"/>
                    <a:lumOff val="35000"/>
                  </a:schemeClr>
                </a:solidFill>
                <a:latin typeface="Open Sans" panose="020B0606030504020204"/>
                <a:cs typeface="Arial"/>
              </a:rPr>
              <a:t> </a:t>
            </a:r>
            <a:r>
              <a:rPr lang="en-US" sz="1600" spc="-8" dirty="0">
                <a:solidFill>
                  <a:schemeClr val="tx1">
                    <a:lumMod val="65000"/>
                    <a:lumOff val="35000"/>
                  </a:schemeClr>
                </a:solidFill>
                <a:latin typeface="Open Sans" panose="020B0606030504020204"/>
                <a:cs typeface="Arial"/>
              </a:rPr>
              <a:t>27615</a:t>
            </a:r>
            <a:endParaRPr sz="1600" dirty="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14" dirty="0">
                <a:solidFill>
                  <a:schemeClr val="tx1">
                    <a:lumMod val="65000"/>
                    <a:lumOff val="35000"/>
                  </a:schemeClr>
                </a:solidFill>
                <a:latin typeface="Open Sans" panose="020B0606030504020204"/>
                <a:cs typeface="Arial"/>
              </a:rPr>
              <a:t>T</a:t>
            </a:r>
            <a:r>
              <a:rPr sz="1600" spc="-4" dirty="0">
                <a:solidFill>
                  <a:schemeClr val="tx1">
                    <a:lumMod val="65000"/>
                    <a:lumOff val="35000"/>
                  </a:schemeClr>
                </a:solidFill>
                <a:latin typeface="Open Sans" panose="020B0606030504020204"/>
                <a:cs typeface="Arial"/>
              </a:rPr>
              <a:t>el</a:t>
            </a:r>
            <a:r>
              <a:rPr sz="1600" spc="0" dirty="0">
                <a:solidFill>
                  <a:schemeClr val="tx1">
                    <a:lumMod val="65000"/>
                    <a:lumOff val="35000"/>
                  </a:schemeClr>
                </a:solidFill>
                <a:latin typeface="Open Sans" panose="020B0606030504020204"/>
                <a:cs typeface="Arial"/>
              </a:rPr>
              <a:t>:</a:t>
            </a:r>
            <a:r>
              <a:rPr sz="1600" spc="-22" dirty="0">
                <a:solidFill>
                  <a:schemeClr val="tx1">
                    <a:lumMod val="65000"/>
                    <a:lumOff val="35000"/>
                  </a:schemeClr>
                </a:solidFill>
                <a:latin typeface="Open Sans" panose="020B0606030504020204"/>
                <a:cs typeface="Arial"/>
              </a:rPr>
              <a:t> </a:t>
            </a:r>
            <a:r>
              <a:rPr sz="1600" spc="-4" dirty="0">
                <a:solidFill>
                  <a:schemeClr val="tx1">
                    <a:lumMod val="65000"/>
                    <a:lumOff val="35000"/>
                  </a:schemeClr>
                </a:solidFill>
                <a:latin typeface="Open Sans" panose="020B0606030504020204"/>
                <a:cs typeface="Arial"/>
              </a:rPr>
              <a:t>+</a:t>
            </a:r>
            <a:r>
              <a:rPr sz="1600" spc="0" dirty="0">
                <a:solidFill>
                  <a:schemeClr val="tx1">
                    <a:lumMod val="65000"/>
                    <a:lumOff val="35000"/>
                  </a:schemeClr>
                </a:solidFill>
                <a:latin typeface="Open Sans" panose="020B0606030504020204"/>
                <a:cs typeface="Arial"/>
              </a:rPr>
              <a:t>1</a:t>
            </a:r>
            <a:r>
              <a:rPr sz="1600" spc="4" dirty="0">
                <a:solidFill>
                  <a:schemeClr val="tx1">
                    <a:lumMod val="65000"/>
                    <a:lumOff val="35000"/>
                  </a:schemeClr>
                </a:solidFill>
                <a:latin typeface="Open Sans" panose="020B0606030504020204"/>
                <a:cs typeface="Arial"/>
              </a:rPr>
              <a:t> </a:t>
            </a:r>
            <a:r>
              <a:rPr lang="en-US" sz="1600" spc="-4" dirty="0">
                <a:solidFill>
                  <a:schemeClr val="tx1">
                    <a:lumMod val="65000"/>
                    <a:lumOff val="35000"/>
                  </a:schemeClr>
                </a:solidFill>
                <a:latin typeface="Open Sans" panose="020B0606030504020204"/>
                <a:cs typeface="Arial"/>
              </a:rPr>
              <a:t>919</a:t>
            </a:r>
            <a:r>
              <a:rPr sz="1600" spc="-16" dirty="0">
                <a:solidFill>
                  <a:schemeClr val="tx1">
                    <a:lumMod val="65000"/>
                    <a:lumOff val="35000"/>
                  </a:schemeClr>
                </a:solidFill>
                <a:latin typeface="Open Sans" panose="020B0606030504020204"/>
                <a:cs typeface="Arial"/>
              </a:rPr>
              <a:t> </a:t>
            </a:r>
            <a:r>
              <a:rPr lang="en-US" sz="1600" spc="-4" dirty="0">
                <a:solidFill>
                  <a:schemeClr val="tx1">
                    <a:lumMod val="65000"/>
                    <a:lumOff val="35000"/>
                  </a:schemeClr>
                </a:solidFill>
                <a:latin typeface="Open Sans" panose="020B0606030504020204"/>
                <a:cs typeface="Arial"/>
              </a:rPr>
              <a:t>335</a:t>
            </a:r>
            <a:r>
              <a:rPr sz="1600" spc="-31" dirty="0">
                <a:solidFill>
                  <a:schemeClr val="tx1">
                    <a:lumMod val="65000"/>
                    <a:lumOff val="35000"/>
                  </a:schemeClr>
                </a:solidFill>
                <a:latin typeface="Open Sans" panose="020B0606030504020204"/>
                <a:cs typeface="Arial"/>
              </a:rPr>
              <a:t> </a:t>
            </a:r>
            <a:r>
              <a:rPr sz="1600" spc="-4" dirty="0">
                <a:solidFill>
                  <a:schemeClr val="tx1">
                    <a:lumMod val="65000"/>
                    <a:lumOff val="35000"/>
                  </a:schemeClr>
                </a:solidFill>
                <a:latin typeface="Open Sans" panose="020B0606030504020204"/>
                <a:cs typeface="Arial"/>
              </a:rPr>
              <a:t>55</a:t>
            </a:r>
            <a:r>
              <a:rPr lang="en-US" sz="1600" spc="-4" dirty="0">
                <a:solidFill>
                  <a:schemeClr val="tx1">
                    <a:lumMod val="65000"/>
                    <a:lumOff val="35000"/>
                  </a:schemeClr>
                </a:solidFill>
                <a:latin typeface="Open Sans" panose="020B0606030504020204"/>
                <a:cs typeface="Arial"/>
              </a:rPr>
              <a:t>11</a:t>
            </a:r>
            <a:endParaRPr sz="1600" dirty="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4" dirty="0">
                <a:solidFill>
                  <a:schemeClr val="tx1">
                    <a:lumMod val="65000"/>
                    <a:lumOff val="35000"/>
                  </a:schemeClr>
                </a:solidFill>
                <a:latin typeface="Open Sans" panose="020B0606030504020204"/>
                <a:cs typeface="Arial"/>
              </a:rPr>
              <a:t>E</a:t>
            </a:r>
            <a:r>
              <a:rPr sz="1600" spc="4" dirty="0">
                <a:solidFill>
                  <a:schemeClr val="tx1">
                    <a:lumMod val="65000"/>
                    <a:lumOff val="35000"/>
                  </a:schemeClr>
                </a:solidFill>
                <a:latin typeface="Open Sans" panose="020B0606030504020204"/>
                <a:cs typeface="Arial"/>
              </a:rPr>
              <a:t>-</a:t>
            </a:r>
            <a:r>
              <a:rPr sz="1600" spc="19" dirty="0">
                <a:solidFill>
                  <a:schemeClr val="tx1">
                    <a:lumMod val="65000"/>
                    <a:lumOff val="35000"/>
                  </a:schemeClr>
                </a:solidFill>
                <a:latin typeface="Open Sans" panose="020B0606030504020204"/>
                <a:cs typeface="Arial"/>
              </a:rPr>
              <a:t>m</a:t>
            </a:r>
            <a:r>
              <a:rPr sz="1600" spc="0" dirty="0">
                <a:solidFill>
                  <a:schemeClr val="tx1">
                    <a:lumMod val="65000"/>
                    <a:lumOff val="35000"/>
                  </a:schemeClr>
                </a:solidFill>
                <a:latin typeface="Open Sans" panose="020B0606030504020204"/>
                <a:cs typeface="Arial"/>
              </a:rPr>
              <a:t>a</a:t>
            </a:r>
            <a:r>
              <a:rPr sz="1600" spc="-4" dirty="0">
                <a:solidFill>
                  <a:schemeClr val="tx1">
                    <a:lumMod val="65000"/>
                    <a:lumOff val="35000"/>
                  </a:schemeClr>
                </a:solidFill>
                <a:latin typeface="Open Sans" panose="020B0606030504020204"/>
                <a:cs typeface="Arial"/>
              </a:rPr>
              <a:t>il</a:t>
            </a:r>
            <a:r>
              <a:rPr sz="1600" spc="0" dirty="0">
                <a:solidFill>
                  <a:schemeClr val="tx1">
                    <a:lumMod val="65000"/>
                    <a:lumOff val="35000"/>
                  </a:schemeClr>
                </a:solidFill>
                <a:latin typeface="Open Sans" panose="020B0606030504020204"/>
                <a:cs typeface="Arial"/>
              </a:rPr>
              <a:t>:</a:t>
            </a:r>
            <a:r>
              <a:rPr sz="1600" spc="-31" dirty="0">
                <a:solidFill>
                  <a:schemeClr val="tx1">
                    <a:lumMod val="65000"/>
                    <a:lumOff val="35000"/>
                  </a:schemeClr>
                </a:solidFill>
                <a:latin typeface="Open Sans" panose="020B0606030504020204"/>
                <a:cs typeface="Arial"/>
              </a:rPr>
              <a:t> </a:t>
            </a:r>
            <a:r>
              <a:rPr sz="1600" u="sng" spc="-4"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i</a:t>
            </a:r>
            <a:r>
              <a:rPr sz="1600" u="sng" spc="0"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n</a:t>
            </a:r>
            <a:r>
              <a:rPr sz="1600" u="sng" spc="9"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f</a:t>
            </a:r>
            <a:r>
              <a:rPr sz="1600" u="sng" spc="0"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o</a:t>
            </a:r>
            <a:r>
              <a:rPr sz="1600" u="sng" spc="-4"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a:t>
            </a:r>
            <a:r>
              <a:rPr lang="en-US" sz="1600" u="sng" spc="-4"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promantusinc</a:t>
            </a:r>
            <a:r>
              <a:rPr sz="1600" u="sng" spc="0"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a:t>
            </a:r>
            <a:r>
              <a:rPr sz="1600" u="sng" spc="4"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c</a:t>
            </a:r>
            <a:r>
              <a:rPr sz="1600" u="sng" spc="0"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om</a:t>
            </a:r>
            <a:endParaRPr dirty="0">
              <a:solidFill>
                <a:schemeClr val="tx1">
                  <a:lumMod val="65000"/>
                  <a:lumOff val="35000"/>
                </a:schemeClr>
              </a:solidFill>
              <a:latin typeface="Open Sans" panose="020B0606030504020204"/>
              <a:cs typeface="Arial"/>
            </a:endParaRPr>
          </a:p>
        </p:txBody>
      </p:sp>
      <p:sp>
        <p:nvSpPr>
          <p:cNvPr id="5" name="object 11">
            <a:extLst>
              <a:ext uri="{FF2B5EF4-FFF2-40B4-BE49-F238E27FC236}">
                <a16:creationId xmlns:a16="http://schemas.microsoft.com/office/drawing/2014/main" id="{4EFE184A-5A04-471B-AFB0-DB60C15C82A7}"/>
              </a:ext>
            </a:extLst>
          </p:cNvPr>
          <p:cNvSpPr txBox="1"/>
          <p:nvPr/>
        </p:nvSpPr>
        <p:spPr>
          <a:xfrm>
            <a:off x="4458785" y="1266736"/>
            <a:ext cx="3274429" cy="1933664"/>
          </a:xfrm>
          <a:prstGeom prst="rect">
            <a:avLst/>
          </a:prstGeom>
        </p:spPr>
        <p:txBody>
          <a:bodyPr wrap="square" lIns="0" tIns="0" rIns="0" bIns="0" rtlCol="0">
            <a:noAutofit/>
          </a:bodyPr>
          <a:lstStyle/>
          <a:p>
            <a:pPr marL="12700" marR="18973">
              <a:lnSpc>
                <a:spcPts val="1120"/>
              </a:lnSpc>
              <a:spcBef>
                <a:spcPts val="55"/>
              </a:spcBef>
            </a:pPr>
            <a:endParaRPr lang="en-US" b="1" spc="0" dirty="0">
              <a:solidFill>
                <a:schemeClr val="tx1">
                  <a:lumMod val="65000"/>
                  <a:lumOff val="35000"/>
                </a:schemeClr>
              </a:solidFill>
              <a:latin typeface="Open Sans" panose="020B0606030504020204"/>
              <a:cs typeface="Arial"/>
            </a:endParaRPr>
          </a:p>
          <a:p>
            <a:pPr marL="12700" marR="18973">
              <a:lnSpc>
                <a:spcPts val="1120"/>
              </a:lnSpc>
              <a:spcBef>
                <a:spcPts val="55"/>
              </a:spcBef>
            </a:pPr>
            <a:r>
              <a:rPr lang="en-US" b="1" dirty="0">
                <a:solidFill>
                  <a:schemeClr val="tx1">
                    <a:lumMod val="65000"/>
                    <a:lumOff val="35000"/>
                  </a:schemeClr>
                </a:solidFill>
                <a:latin typeface="Open Sans" panose="020B0606030504020204"/>
                <a:cs typeface="Arial"/>
              </a:rPr>
              <a:t>Europe Head Office</a:t>
            </a:r>
            <a:endParaRPr dirty="0">
              <a:solidFill>
                <a:schemeClr val="tx1">
                  <a:lumMod val="65000"/>
                  <a:lumOff val="35000"/>
                </a:schemeClr>
              </a:solidFill>
              <a:latin typeface="Open Sans" panose="020B0606030504020204"/>
              <a:cs typeface="Arial"/>
            </a:endParaRPr>
          </a:p>
          <a:p>
            <a:pPr marL="12700">
              <a:lnSpc>
                <a:spcPct val="95825"/>
              </a:lnSpc>
            </a:pPr>
            <a:endParaRPr lang="en-US" spc="4" dirty="0">
              <a:solidFill>
                <a:schemeClr val="tx1">
                  <a:lumMod val="65000"/>
                  <a:lumOff val="35000"/>
                </a:schemeClr>
              </a:solidFill>
              <a:latin typeface="Open Sans" panose="020B0606030504020204"/>
              <a:cs typeface="Arial"/>
            </a:endParaRPr>
          </a:p>
          <a:p>
            <a:pPr marL="12700">
              <a:lnSpc>
                <a:spcPct val="95825"/>
              </a:lnSpc>
            </a:pPr>
            <a:r>
              <a:rPr lang="en-US" sz="1600" spc="4" dirty="0" err="1">
                <a:solidFill>
                  <a:schemeClr val="tx1">
                    <a:lumMod val="65000"/>
                    <a:lumOff val="35000"/>
                  </a:schemeClr>
                </a:solidFill>
                <a:latin typeface="Open Sans" panose="020B0606030504020204"/>
                <a:cs typeface="Arial"/>
              </a:rPr>
              <a:t>Strandvejen</a:t>
            </a:r>
            <a:r>
              <a:rPr lang="en-US" sz="1600" spc="4" dirty="0">
                <a:solidFill>
                  <a:schemeClr val="tx1">
                    <a:lumMod val="65000"/>
                    <a:lumOff val="35000"/>
                  </a:schemeClr>
                </a:solidFill>
                <a:latin typeface="Open Sans" panose="020B0606030504020204"/>
                <a:cs typeface="Arial"/>
              </a:rPr>
              <a:t> 125, DK-2900 </a:t>
            </a:r>
            <a:r>
              <a:rPr lang="en-US" sz="1600" spc="4" dirty="0" err="1">
                <a:solidFill>
                  <a:schemeClr val="tx1">
                    <a:lumMod val="65000"/>
                    <a:lumOff val="35000"/>
                  </a:schemeClr>
                </a:solidFill>
                <a:latin typeface="Open Sans" panose="020B0606030504020204"/>
                <a:cs typeface="Arial"/>
              </a:rPr>
              <a:t>Hellerup</a:t>
            </a:r>
            <a:endParaRPr sz="1600" dirty="0">
              <a:solidFill>
                <a:schemeClr val="tx1">
                  <a:lumMod val="65000"/>
                  <a:lumOff val="35000"/>
                </a:schemeClr>
              </a:solidFill>
              <a:latin typeface="Open Sans" panose="020B0606030504020204"/>
              <a:cs typeface="Arial"/>
            </a:endParaRPr>
          </a:p>
          <a:p>
            <a:pPr marL="12700" marR="18973">
              <a:lnSpc>
                <a:spcPct val="95825"/>
              </a:lnSpc>
              <a:spcBef>
                <a:spcPts val="50"/>
              </a:spcBef>
            </a:pPr>
            <a:r>
              <a:rPr lang="en-US" sz="1600" dirty="0">
                <a:solidFill>
                  <a:schemeClr val="tx1">
                    <a:lumMod val="65000"/>
                    <a:lumOff val="35000"/>
                  </a:schemeClr>
                </a:solidFill>
                <a:latin typeface="Open Sans" panose="020B0606030504020204"/>
                <a:cs typeface="Arial"/>
              </a:rPr>
              <a:t>Copenhagen, Denmark</a:t>
            </a:r>
            <a:endParaRPr sz="1600" dirty="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14" dirty="0">
                <a:solidFill>
                  <a:schemeClr val="tx1">
                    <a:lumMod val="65000"/>
                    <a:lumOff val="35000"/>
                  </a:schemeClr>
                </a:solidFill>
                <a:latin typeface="Open Sans" panose="020B0606030504020204"/>
                <a:cs typeface="Arial"/>
              </a:rPr>
              <a:t>T</a:t>
            </a:r>
            <a:r>
              <a:rPr sz="1600" spc="-4" dirty="0">
                <a:solidFill>
                  <a:schemeClr val="tx1">
                    <a:lumMod val="65000"/>
                    <a:lumOff val="35000"/>
                  </a:schemeClr>
                </a:solidFill>
                <a:latin typeface="Open Sans" panose="020B0606030504020204"/>
                <a:cs typeface="Arial"/>
              </a:rPr>
              <a:t>el</a:t>
            </a:r>
            <a:r>
              <a:rPr sz="1600" spc="0" dirty="0">
                <a:solidFill>
                  <a:schemeClr val="tx1">
                    <a:lumMod val="65000"/>
                    <a:lumOff val="35000"/>
                  </a:schemeClr>
                </a:solidFill>
                <a:latin typeface="Open Sans" panose="020B0606030504020204"/>
                <a:cs typeface="Arial"/>
              </a:rPr>
              <a:t>:</a:t>
            </a:r>
            <a:r>
              <a:rPr sz="1600" spc="-22" dirty="0">
                <a:solidFill>
                  <a:schemeClr val="tx1">
                    <a:lumMod val="65000"/>
                    <a:lumOff val="35000"/>
                  </a:schemeClr>
                </a:solidFill>
                <a:latin typeface="Open Sans" panose="020B0606030504020204"/>
                <a:cs typeface="Arial"/>
              </a:rPr>
              <a:t> </a:t>
            </a:r>
            <a:r>
              <a:rPr sz="1600" spc="-4" dirty="0">
                <a:solidFill>
                  <a:schemeClr val="tx1">
                    <a:lumMod val="65000"/>
                    <a:lumOff val="35000"/>
                  </a:schemeClr>
                </a:solidFill>
                <a:latin typeface="Open Sans" panose="020B0606030504020204"/>
                <a:cs typeface="Arial"/>
              </a:rPr>
              <a:t>+</a:t>
            </a:r>
            <a:r>
              <a:rPr lang="en-US" sz="1600" spc="-4" dirty="0">
                <a:solidFill>
                  <a:schemeClr val="tx1">
                    <a:lumMod val="65000"/>
                    <a:lumOff val="35000"/>
                  </a:schemeClr>
                </a:solidFill>
                <a:latin typeface="Open Sans" panose="020B0606030504020204"/>
                <a:cs typeface="Arial"/>
              </a:rPr>
              <a:t>45 2092 0370</a:t>
            </a:r>
            <a:endParaRPr sz="1600" dirty="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4" dirty="0">
                <a:solidFill>
                  <a:schemeClr val="tx1">
                    <a:lumMod val="65000"/>
                    <a:lumOff val="35000"/>
                  </a:schemeClr>
                </a:solidFill>
                <a:latin typeface="Open Sans" panose="020B0606030504020204"/>
                <a:cs typeface="Arial"/>
              </a:rPr>
              <a:t>E</a:t>
            </a:r>
            <a:r>
              <a:rPr sz="1600" spc="4" dirty="0">
                <a:solidFill>
                  <a:schemeClr val="tx1">
                    <a:lumMod val="65000"/>
                    <a:lumOff val="35000"/>
                  </a:schemeClr>
                </a:solidFill>
                <a:latin typeface="Open Sans" panose="020B0606030504020204"/>
                <a:cs typeface="Arial"/>
              </a:rPr>
              <a:t>-</a:t>
            </a:r>
            <a:r>
              <a:rPr sz="1600" spc="19" dirty="0">
                <a:solidFill>
                  <a:schemeClr val="tx1">
                    <a:lumMod val="65000"/>
                    <a:lumOff val="35000"/>
                  </a:schemeClr>
                </a:solidFill>
                <a:latin typeface="Open Sans" panose="020B0606030504020204"/>
                <a:cs typeface="Arial"/>
              </a:rPr>
              <a:t>m</a:t>
            </a:r>
            <a:r>
              <a:rPr sz="1600" spc="0" dirty="0">
                <a:solidFill>
                  <a:schemeClr val="tx1">
                    <a:lumMod val="65000"/>
                    <a:lumOff val="35000"/>
                  </a:schemeClr>
                </a:solidFill>
                <a:latin typeface="Open Sans" panose="020B0606030504020204"/>
                <a:cs typeface="Arial"/>
              </a:rPr>
              <a:t>a</a:t>
            </a:r>
            <a:r>
              <a:rPr sz="1600" spc="-4" dirty="0">
                <a:solidFill>
                  <a:schemeClr val="tx1">
                    <a:lumMod val="65000"/>
                    <a:lumOff val="35000"/>
                  </a:schemeClr>
                </a:solidFill>
                <a:latin typeface="Open Sans" panose="020B0606030504020204"/>
                <a:cs typeface="Arial"/>
              </a:rPr>
              <a:t>il</a:t>
            </a:r>
            <a:r>
              <a:rPr sz="1600" spc="0" dirty="0">
                <a:solidFill>
                  <a:schemeClr val="tx1">
                    <a:lumMod val="65000"/>
                    <a:lumOff val="35000"/>
                  </a:schemeClr>
                </a:solidFill>
                <a:latin typeface="Open Sans" panose="020B0606030504020204"/>
                <a:cs typeface="Arial"/>
              </a:rPr>
              <a:t>:</a:t>
            </a:r>
            <a:r>
              <a:rPr sz="1600" spc="-31" dirty="0">
                <a:solidFill>
                  <a:schemeClr val="tx1">
                    <a:lumMod val="65000"/>
                    <a:lumOff val="35000"/>
                  </a:schemeClr>
                </a:solidFill>
                <a:latin typeface="Open Sans" panose="020B0606030504020204"/>
                <a:cs typeface="Arial"/>
              </a:rPr>
              <a:t> </a:t>
            </a:r>
            <a:r>
              <a:rPr lang="en-US" sz="1600" u="sng" spc="-4" dirty="0">
                <a:solidFill>
                  <a:schemeClr val="tx1">
                    <a:lumMod val="65000"/>
                    <a:lumOff val="35000"/>
                  </a:schemeClr>
                </a:solidFill>
                <a:latin typeface="Open Sans" panose="020B0606030504020204"/>
                <a:cs typeface="Arial"/>
                <a:hlinkClick r:id="rId3">
                  <a:extLst>
                    <a:ext uri="{A12FA001-AC4F-418D-AE19-62706E023703}">
                      <ahyp:hlinkClr xmlns:ahyp="http://schemas.microsoft.com/office/drawing/2018/hyperlinkcolor" val="tx"/>
                    </a:ext>
                  </a:extLst>
                </a:hlinkClick>
              </a:rPr>
              <a:t>europe</a:t>
            </a:r>
            <a:r>
              <a:rPr sz="1600" u="sng" spc="-4" dirty="0">
                <a:solidFill>
                  <a:schemeClr val="tx1">
                    <a:lumMod val="65000"/>
                    <a:lumOff val="35000"/>
                  </a:schemeClr>
                </a:solidFill>
                <a:latin typeface="Open Sans" panose="020B0606030504020204"/>
                <a:cs typeface="Arial"/>
                <a:hlinkClick r:id="rId3">
                  <a:extLst>
                    <a:ext uri="{A12FA001-AC4F-418D-AE19-62706E023703}">
                      <ahyp:hlinkClr xmlns:ahyp="http://schemas.microsoft.com/office/drawing/2018/hyperlinkcolor" val="tx"/>
                    </a:ext>
                  </a:extLst>
                </a:hlinkClick>
              </a:rPr>
              <a:t>@</a:t>
            </a:r>
            <a:r>
              <a:rPr lang="en-US" sz="1600" u="sng" spc="-4" dirty="0">
                <a:solidFill>
                  <a:schemeClr val="tx1">
                    <a:lumMod val="65000"/>
                    <a:lumOff val="35000"/>
                  </a:schemeClr>
                </a:solidFill>
                <a:latin typeface="Open Sans" panose="020B0606030504020204"/>
                <a:cs typeface="Arial"/>
                <a:hlinkClick r:id="rId3">
                  <a:extLst>
                    <a:ext uri="{A12FA001-AC4F-418D-AE19-62706E023703}">
                      <ahyp:hlinkClr xmlns:ahyp="http://schemas.microsoft.com/office/drawing/2018/hyperlinkcolor" val="tx"/>
                    </a:ext>
                  </a:extLst>
                </a:hlinkClick>
              </a:rPr>
              <a:t>promantusinc</a:t>
            </a:r>
            <a:r>
              <a:rPr sz="1600" u="sng" spc="-4" dirty="0">
                <a:solidFill>
                  <a:schemeClr val="tx1">
                    <a:lumMod val="65000"/>
                    <a:lumOff val="35000"/>
                  </a:schemeClr>
                </a:solidFill>
                <a:latin typeface="Open Sans" panose="020B0606030504020204"/>
                <a:cs typeface="Arial"/>
                <a:hlinkClick r:id="rId3">
                  <a:extLst>
                    <a:ext uri="{A12FA001-AC4F-418D-AE19-62706E023703}">
                      <ahyp:hlinkClr xmlns:ahyp="http://schemas.microsoft.com/office/drawing/2018/hyperlinkcolor" val="tx"/>
                    </a:ext>
                  </a:extLst>
                </a:hlinkClick>
              </a:rPr>
              <a:t>.com</a:t>
            </a:r>
            <a:endParaRPr lang="en-US" sz="1600" u="sng" spc="-4" dirty="0">
              <a:solidFill>
                <a:schemeClr val="tx1">
                  <a:lumMod val="65000"/>
                  <a:lumOff val="35000"/>
                </a:schemeClr>
              </a:solidFill>
              <a:latin typeface="Open Sans" panose="020B0606030504020204"/>
              <a:cs typeface="Arial"/>
            </a:endParaRPr>
          </a:p>
          <a:p>
            <a:pPr marL="12700" marR="18973">
              <a:lnSpc>
                <a:spcPct val="95825"/>
              </a:lnSpc>
              <a:spcBef>
                <a:spcPts val="50"/>
              </a:spcBef>
            </a:pPr>
            <a:endParaRPr lang="en-US" spc="-4" dirty="0">
              <a:solidFill>
                <a:schemeClr val="tx1">
                  <a:lumMod val="65000"/>
                  <a:lumOff val="35000"/>
                </a:schemeClr>
              </a:solidFill>
              <a:latin typeface="Open Sans" panose="020B0606030504020204"/>
              <a:cs typeface="Arial"/>
            </a:endParaRPr>
          </a:p>
          <a:p>
            <a:pPr marL="12700" marR="18973">
              <a:lnSpc>
                <a:spcPct val="95825"/>
              </a:lnSpc>
              <a:spcBef>
                <a:spcPts val="50"/>
              </a:spcBef>
            </a:pPr>
            <a:endParaRPr lang="en-GB" spc="-4" dirty="0">
              <a:solidFill>
                <a:schemeClr val="tx1">
                  <a:lumMod val="65000"/>
                  <a:lumOff val="35000"/>
                </a:schemeClr>
              </a:solidFill>
              <a:latin typeface="Open Sans" panose="020B0606030504020204"/>
              <a:cs typeface="Arial"/>
            </a:endParaRPr>
          </a:p>
        </p:txBody>
      </p:sp>
      <p:sp>
        <p:nvSpPr>
          <p:cNvPr id="6" name="object 11">
            <a:extLst>
              <a:ext uri="{FF2B5EF4-FFF2-40B4-BE49-F238E27FC236}">
                <a16:creationId xmlns:a16="http://schemas.microsoft.com/office/drawing/2014/main" id="{D5182E3C-B21C-4E57-9505-ECF40ECDC04D}"/>
              </a:ext>
            </a:extLst>
          </p:cNvPr>
          <p:cNvSpPr txBox="1"/>
          <p:nvPr/>
        </p:nvSpPr>
        <p:spPr>
          <a:xfrm>
            <a:off x="8404135" y="1276896"/>
            <a:ext cx="3159215" cy="2152104"/>
          </a:xfrm>
          <a:prstGeom prst="rect">
            <a:avLst/>
          </a:prstGeom>
        </p:spPr>
        <p:txBody>
          <a:bodyPr wrap="square" lIns="0" tIns="0" rIns="0" bIns="0" rtlCol="0">
            <a:noAutofit/>
          </a:bodyPr>
          <a:lstStyle/>
          <a:p>
            <a:pPr marL="12700" marR="18973">
              <a:lnSpc>
                <a:spcPts val="1120"/>
              </a:lnSpc>
              <a:spcBef>
                <a:spcPts val="55"/>
              </a:spcBef>
            </a:pPr>
            <a:endParaRPr lang="en-US" b="1" spc="0" dirty="0">
              <a:solidFill>
                <a:schemeClr val="tx1">
                  <a:lumMod val="65000"/>
                  <a:lumOff val="35000"/>
                </a:schemeClr>
              </a:solidFill>
              <a:latin typeface="Open Sans" panose="020B0606030504020204"/>
              <a:cs typeface="Arial"/>
            </a:endParaRPr>
          </a:p>
          <a:p>
            <a:pPr marL="12700" marR="18973">
              <a:lnSpc>
                <a:spcPts val="1120"/>
              </a:lnSpc>
              <a:spcBef>
                <a:spcPts val="55"/>
              </a:spcBef>
            </a:pPr>
            <a:r>
              <a:rPr lang="en-US" b="1" spc="0" dirty="0">
                <a:solidFill>
                  <a:schemeClr val="tx1">
                    <a:lumMod val="65000"/>
                    <a:lumOff val="35000"/>
                  </a:schemeClr>
                </a:solidFill>
                <a:latin typeface="Open Sans" panose="020B0606030504020204"/>
                <a:cs typeface="Arial"/>
              </a:rPr>
              <a:t>India Global Delivery Center</a:t>
            </a:r>
            <a:endParaRPr dirty="0">
              <a:solidFill>
                <a:schemeClr val="tx1">
                  <a:lumMod val="65000"/>
                  <a:lumOff val="35000"/>
                </a:schemeClr>
              </a:solidFill>
              <a:latin typeface="Open Sans" panose="020B0606030504020204"/>
              <a:cs typeface="Arial"/>
            </a:endParaRPr>
          </a:p>
          <a:p>
            <a:pPr marL="12700">
              <a:lnSpc>
                <a:spcPct val="95825"/>
              </a:lnSpc>
            </a:pPr>
            <a:endParaRPr lang="en-US" spc="4" dirty="0">
              <a:solidFill>
                <a:schemeClr val="tx1">
                  <a:lumMod val="65000"/>
                  <a:lumOff val="35000"/>
                </a:schemeClr>
              </a:solidFill>
              <a:latin typeface="Open Sans" panose="020B0606030504020204"/>
              <a:cs typeface="Arial"/>
            </a:endParaRPr>
          </a:p>
          <a:p>
            <a:pPr marL="12700">
              <a:lnSpc>
                <a:spcPct val="95825"/>
              </a:lnSpc>
            </a:pPr>
            <a:r>
              <a:rPr lang="en-US" sz="1600" spc="4" dirty="0">
                <a:solidFill>
                  <a:schemeClr val="tx1">
                    <a:lumMod val="65000"/>
                    <a:lumOff val="35000"/>
                  </a:schemeClr>
                </a:solidFill>
                <a:latin typeface="Open Sans" panose="020B0606030504020204"/>
                <a:cs typeface="Arial"/>
              </a:rPr>
              <a:t>6</a:t>
            </a:r>
            <a:r>
              <a:rPr lang="en-US" sz="1600" spc="4" baseline="30000" dirty="0">
                <a:solidFill>
                  <a:schemeClr val="tx1">
                    <a:lumMod val="65000"/>
                    <a:lumOff val="35000"/>
                  </a:schemeClr>
                </a:solidFill>
                <a:latin typeface="Open Sans" panose="020B0606030504020204"/>
                <a:cs typeface="Arial"/>
              </a:rPr>
              <a:t>th</a:t>
            </a:r>
            <a:r>
              <a:rPr lang="en-US" sz="1600" spc="4" dirty="0">
                <a:solidFill>
                  <a:schemeClr val="tx1">
                    <a:lumMod val="65000"/>
                    <a:lumOff val="35000"/>
                  </a:schemeClr>
                </a:solidFill>
                <a:latin typeface="Open Sans" panose="020B0606030504020204"/>
                <a:cs typeface="Arial"/>
              </a:rPr>
              <a:t> Floor, Orchid Tech Space, STPI</a:t>
            </a:r>
            <a:endParaRPr sz="1600" dirty="0">
              <a:solidFill>
                <a:schemeClr val="tx1">
                  <a:lumMod val="65000"/>
                  <a:lumOff val="35000"/>
                </a:schemeClr>
              </a:solidFill>
              <a:latin typeface="Open Sans" panose="020B0606030504020204"/>
              <a:cs typeface="Arial"/>
            </a:endParaRPr>
          </a:p>
          <a:p>
            <a:pPr marL="12700" marR="18973">
              <a:lnSpc>
                <a:spcPct val="95825"/>
              </a:lnSpc>
              <a:spcBef>
                <a:spcPts val="50"/>
              </a:spcBef>
            </a:pPr>
            <a:r>
              <a:rPr lang="en-US" sz="1600" dirty="0">
                <a:solidFill>
                  <a:schemeClr val="tx1">
                    <a:lumMod val="65000"/>
                    <a:lumOff val="35000"/>
                  </a:schemeClr>
                </a:solidFill>
                <a:latin typeface="Open Sans" panose="020B0606030504020204"/>
                <a:cs typeface="Arial"/>
              </a:rPr>
              <a:t>Cyber Park, Bangalore, India</a:t>
            </a:r>
            <a:endParaRPr sz="1600" dirty="0">
              <a:solidFill>
                <a:schemeClr val="tx1">
                  <a:lumMod val="65000"/>
                  <a:lumOff val="35000"/>
                </a:schemeClr>
              </a:solidFill>
              <a:latin typeface="Open Sans" panose="020B0606030504020204"/>
              <a:cs typeface="Arial"/>
            </a:endParaRPr>
          </a:p>
          <a:p>
            <a:pPr marL="12700" marR="18973">
              <a:lnSpc>
                <a:spcPct val="95825"/>
              </a:lnSpc>
              <a:spcBef>
                <a:spcPts val="50"/>
              </a:spcBef>
              <a:spcAft>
                <a:spcPts val="0"/>
              </a:spcAft>
            </a:pPr>
            <a:r>
              <a:rPr sz="1600" spc="14" dirty="0">
                <a:solidFill>
                  <a:schemeClr val="tx1">
                    <a:lumMod val="65000"/>
                    <a:lumOff val="35000"/>
                  </a:schemeClr>
                </a:solidFill>
                <a:latin typeface="Open Sans" panose="020B0606030504020204"/>
                <a:cs typeface="Arial"/>
              </a:rPr>
              <a:t>T</a:t>
            </a:r>
            <a:r>
              <a:rPr sz="1600" spc="-4" dirty="0">
                <a:solidFill>
                  <a:schemeClr val="tx1">
                    <a:lumMod val="65000"/>
                    <a:lumOff val="35000"/>
                  </a:schemeClr>
                </a:solidFill>
                <a:latin typeface="Open Sans" panose="020B0606030504020204"/>
                <a:cs typeface="Arial"/>
              </a:rPr>
              <a:t>el</a:t>
            </a:r>
            <a:r>
              <a:rPr sz="1600" spc="0" dirty="0">
                <a:solidFill>
                  <a:schemeClr val="tx1">
                    <a:lumMod val="65000"/>
                    <a:lumOff val="35000"/>
                  </a:schemeClr>
                </a:solidFill>
                <a:latin typeface="Open Sans" panose="020B0606030504020204"/>
                <a:cs typeface="Arial"/>
              </a:rPr>
              <a:t>:</a:t>
            </a:r>
            <a:r>
              <a:rPr sz="1600" spc="-22" dirty="0">
                <a:solidFill>
                  <a:schemeClr val="tx1">
                    <a:lumMod val="65000"/>
                    <a:lumOff val="35000"/>
                  </a:schemeClr>
                </a:solidFill>
                <a:latin typeface="Open Sans" panose="020B0606030504020204"/>
                <a:cs typeface="Arial"/>
              </a:rPr>
              <a:t> </a:t>
            </a:r>
            <a:r>
              <a:rPr sz="1600" spc="-4" dirty="0">
                <a:solidFill>
                  <a:schemeClr val="tx1">
                    <a:lumMod val="65000"/>
                    <a:lumOff val="35000"/>
                  </a:schemeClr>
                </a:solidFill>
                <a:latin typeface="Open Sans" panose="020B0606030504020204"/>
                <a:cs typeface="Arial"/>
              </a:rPr>
              <a:t>+</a:t>
            </a:r>
            <a:r>
              <a:rPr lang="en-US" sz="1600" spc="-4" dirty="0">
                <a:solidFill>
                  <a:schemeClr val="tx1">
                    <a:lumMod val="65000"/>
                    <a:lumOff val="35000"/>
                  </a:schemeClr>
                </a:solidFill>
                <a:latin typeface="Open Sans" panose="020B0606030504020204"/>
                <a:cs typeface="Arial"/>
              </a:rPr>
              <a:t>9</a:t>
            </a:r>
            <a:r>
              <a:rPr sz="1600" spc="0" dirty="0">
                <a:solidFill>
                  <a:schemeClr val="tx1">
                    <a:lumMod val="65000"/>
                    <a:lumOff val="35000"/>
                  </a:schemeClr>
                </a:solidFill>
                <a:latin typeface="Open Sans" panose="020B0606030504020204"/>
                <a:cs typeface="Arial"/>
              </a:rPr>
              <a:t>1</a:t>
            </a:r>
            <a:r>
              <a:rPr sz="1600" spc="4" dirty="0">
                <a:solidFill>
                  <a:schemeClr val="tx1">
                    <a:lumMod val="65000"/>
                    <a:lumOff val="35000"/>
                  </a:schemeClr>
                </a:solidFill>
                <a:latin typeface="Open Sans" panose="020B0606030504020204"/>
                <a:cs typeface="Arial"/>
              </a:rPr>
              <a:t> </a:t>
            </a:r>
            <a:r>
              <a:rPr lang="en-US" sz="1600" spc="4" dirty="0">
                <a:solidFill>
                  <a:schemeClr val="tx1">
                    <a:lumMod val="65000"/>
                    <a:lumOff val="35000"/>
                  </a:schemeClr>
                </a:solidFill>
                <a:latin typeface="Open Sans" panose="020B0606030504020204"/>
                <a:cs typeface="Arial"/>
              </a:rPr>
              <a:t>80 66186186</a:t>
            </a:r>
            <a:endParaRPr sz="1600" dirty="0">
              <a:solidFill>
                <a:schemeClr val="tx1">
                  <a:lumMod val="65000"/>
                  <a:lumOff val="35000"/>
                </a:schemeClr>
              </a:solidFill>
              <a:latin typeface="Open Sans" panose="020B0606030504020204"/>
              <a:cs typeface="Arial"/>
            </a:endParaRPr>
          </a:p>
          <a:p>
            <a:pPr marL="12700" marR="18973">
              <a:lnSpc>
                <a:spcPct val="95825"/>
              </a:lnSpc>
              <a:spcBef>
                <a:spcPts val="50"/>
              </a:spcBef>
              <a:spcAft>
                <a:spcPts val="0"/>
              </a:spcAft>
            </a:pPr>
            <a:r>
              <a:rPr sz="1600" spc="-4" dirty="0">
                <a:solidFill>
                  <a:schemeClr val="tx1">
                    <a:lumMod val="65000"/>
                    <a:lumOff val="35000"/>
                  </a:schemeClr>
                </a:solidFill>
                <a:latin typeface="Open Sans" panose="020B0606030504020204"/>
                <a:cs typeface="Arial"/>
              </a:rPr>
              <a:t>E</a:t>
            </a:r>
            <a:r>
              <a:rPr sz="1600" spc="4" dirty="0">
                <a:solidFill>
                  <a:schemeClr val="tx1">
                    <a:lumMod val="65000"/>
                    <a:lumOff val="35000"/>
                  </a:schemeClr>
                </a:solidFill>
                <a:latin typeface="Open Sans" panose="020B0606030504020204"/>
                <a:cs typeface="Arial"/>
              </a:rPr>
              <a:t>-</a:t>
            </a:r>
            <a:r>
              <a:rPr sz="1600" spc="19" dirty="0">
                <a:solidFill>
                  <a:schemeClr val="tx1">
                    <a:lumMod val="65000"/>
                    <a:lumOff val="35000"/>
                  </a:schemeClr>
                </a:solidFill>
                <a:latin typeface="Open Sans" panose="020B0606030504020204"/>
                <a:cs typeface="Arial"/>
              </a:rPr>
              <a:t>m</a:t>
            </a:r>
            <a:r>
              <a:rPr sz="1600" spc="0" dirty="0">
                <a:solidFill>
                  <a:schemeClr val="tx1">
                    <a:lumMod val="65000"/>
                    <a:lumOff val="35000"/>
                  </a:schemeClr>
                </a:solidFill>
                <a:latin typeface="Open Sans" panose="020B0606030504020204"/>
                <a:cs typeface="Arial"/>
              </a:rPr>
              <a:t>a</a:t>
            </a:r>
            <a:r>
              <a:rPr sz="1600" spc="-4" dirty="0">
                <a:solidFill>
                  <a:schemeClr val="tx1">
                    <a:lumMod val="65000"/>
                    <a:lumOff val="35000"/>
                  </a:schemeClr>
                </a:solidFill>
                <a:latin typeface="Open Sans" panose="020B0606030504020204"/>
                <a:cs typeface="Arial"/>
              </a:rPr>
              <a:t>il</a:t>
            </a:r>
            <a:r>
              <a:rPr sz="1600" spc="0" dirty="0">
                <a:solidFill>
                  <a:schemeClr val="tx1">
                    <a:lumMod val="65000"/>
                    <a:lumOff val="35000"/>
                  </a:schemeClr>
                </a:solidFill>
                <a:latin typeface="Open Sans" panose="020B0606030504020204"/>
                <a:cs typeface="Arial"/>
              </a:rPr>
              <a:t>:</a:t>
            </a:r>
            <a:r>
              <a:rPr sz="1600" spc="-31" dirty="0">
                <a:solidFill>
                  <a:schemeClr val="tx1">
                    <a:lumMod val="65000"/>
                    <a:lumOff val="35000"/>
                  </a:schemeClr>
                </a:solidFill>
                <a:latin typeface="Open Sans" panose="020B0606030504020204"/>
                <a:cs typeface="Arial"/>
              </a:rPr>
              <a:t> </a:t>
            </a:r>
            <a:r>
              <a:rPr sz="1600" u="sng" spc="-4"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i</a:t>
            </a:r>
            <a:r>
              <a:rPr sz="1600" u="sng" spc="0"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n</a:t>
            </a:r>
            <a:r>
              <a:rPr sz="1600" u="sng" spc="9"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f</a:t>
            </a:r>
            <a:r>
              <a:rPr sz="1600" u="sng" spc="0"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o</a:t>
            </a:r>
            <a:r>
              <a:rPr sz="1600" u="sng" spc="-4"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a:t>
            </a:r>
            <a:r>
              <a:rPr lang="en-US" sz="1600" u="sng" spc="-4"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promantusinc</a:t>
            </a:r>
            <a:r>
              <a:rPr sz="1600" u="sng" spc="0"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a:t>
            </a:r>
            <a:r>
              <a:rPr sz="1600" u="sng" spc="4"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c</a:t>
            </a:r>
            <a:r>
              <a:rPr sz="1600" u="sng" spc="0" dirty="0">
                <a:solidFill>
                  <a:schemeClr val="tx1">
                    <a:lumMod val="65000"/>
                    <a:lumOff val="35000"/>
                  </a:schemeClr>
                </a:solidFill>
                <a:latin typeface="Open Sans" panose="020B0606030504020204"/>
                <a:cs typeface="Arial"/>
                <a:hlinkClick r:id="rId2">
                  <a:extLst>
                    <a:ext uri="{A12FA001-AC4F-418D-AE19-62706E023703}">
                      <ahyp:hlinkClr xmlns:ahyp="http://schemas.microsoft.com/office/drawing/2018/hyperlinkcolor" val="tx"/>
                    </a:ext>
                  </a:extLst>
                </a:hlinkClick>
              </a:rPr>
              <a:t>om</a:t>
            </a:r>
            <a:endParaRPr sz="1600" dirty="0">
              <a:solidFill>
                <a:schemeClr val="tx1">
                  <a:lumMod val="65000"/>
                  <a:lumOff val="35000"/>
                </a:schemeClr>
              </a:solidFill>
              <a:latin typeface="Open Sans" panose="020B0606030504020204"/>
              <a:cs typeface="Arial"/>
            </a:endParaRPr>
          </a:p>
        </p:txBody>
      </p:sp>
      <p:sp>
        <p:nvSpPr>
          <p:cNvPr id="7" name="object 2">
            <a:extLst>
              <a:ext uri="{FF2B5EF4-FFF2-40B4-BE49-F238E27FC236}">
                <a16:creationId xmlns:a16="http://schemas.microsoft.com/office/drawing/2014/main" id="{1B33798E-133F-4D84-9871-B96C0590A315}"/>
              </a:ext>
            </a:extLst>
          </p:cNvPr>
          <p:cNvSpPr txBox="1"/>
          <p:nvPr/>
        </p:nvSpPr>
        <p:spPr>
          <a:xfrm>
            <a:off x="500396" y="5510566"/>
            <a:ext cx="3635625" cy="564090"/>
          </a:xfrm>
          <a:prstGeom prst="rect">
            <a:avLst/>
          </a:prstGeom>
        </p:spPr>
        <p:txBody>
          <a:bodyPr wrap="square" lIns="0" tIns="0" rIns="0" bIns="0" rtlCol="0">
            <a:noAutofit/>
          </a:bodyPr>
          <a:lstStyle/>
          <a:p>
            <a:pPr marL="12700">
              <a:spcBef>
                <a:spcPts val="0"/>
              </a:spcBef>
            </a:pPr>
            <a:r>
              <a:rPr lang="en-US" spc="4" dirty="0">
                <a:solidFill>
                  <a:srgbClr val="3E3E3E"/>
                </a:solidFill>
                <a:cs typeface="Arial"/>
              </a:rPr>
              <a:t>Website: </a:t>
            </a:r>
            <a:r>
              <a:rPr lang="da-DK" spc="-104" baseline="2275" dirty="0">
                <a:cs typeface="Arial" panose="020B0604020202020204" pitchFamily="34" charset="0"/>
              </a:rPr>
              <a:t>	</a:t>
            </a:r>
            <a:br>
              <a:rPr lang="da-DK" spc="-104" baseline="2275" dirty="0">
                <a:cs typeface="Arial" panose="020B0604020202020204" pitchFamily="34" charset="0"/>
              </a:rPr>
            </a:br>
            <a:r>
              <a:rPr lang="en-US" u="sng" spc="-4" dirty="0">
                <a:solidFill>
                  <a:srgbClr val="2D5ACD"/>
                </a:solidFill>
                <a:cs typeface="Arial"/>
                <a:hlinkClick r:id="rId4">
                  <a:extLst>
                    <a:ext uri="{A12FA001-AC4F-418D-AE19-62706E023703}">
                      <ahyp:hlinkClr xmlns:ahyp="http://schemas.microsoft.com/office/drawing/2018/hyperlinkcolor" val="tx"/>
                    </a:ext>
                  </a:extLst>
                </a:hlinkClick>
              </a:rPr>
              <a:t>www.promantusinc.com</a:t>
            </a:r>
            <a:endParaRPr u="sng" spc="-4" dirty="0">
              <a:solidFill>
                <a:srgbClr val="2D5ACD"/>
              </a:solidFill>
              <a:cs typeface="Arial"/>
            </a:endParaRPr>
          </a:p>
        </p:txBody>
      </p:sp>
      <p:pic>
        <p:nvPicPr>
          <p:cNvPr id="8" name="Picture 2">
            <a:extLst>
              <a:ext uri="{FF2B5EF4-FFF2-40B4-BE49-F238E27FC236}">
                <a16:creationId xmlns:a16="http://schemas.microsoft.com/office/drawing/2014/main" id="{25F360AF-2FC0-4D09-9993-395F535642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66" y="4709177"/>
            <a:ext cx="1732266" cy="619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424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305A-6574-4D86-9334-CBC1469C671A}"/>
              </a:ext>
            </a:extLst>
          </p:cNvPr>
          <p:cNvSpPr>
            <a:spLocks noGrp="1"/>
          </p:cNvSpPr>
          <p:nvPr>
            <p:ph type="title"/>
          </p:nvPr>
        </p:nvSpPr>
        <p:spPr>
          <a:xfrm>
            <a:off x="679757"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solidFill>
                  <a:srgbClr val="002060"/>
                </a:solidFill>
              </a:rPr>
              <a:t>Promantus’ SAP Profile</a:t>
            </a:r>
            <a:endParaRPr lang="en-IN" dirty="0">
              <a:solidFill>
                <a:srgbClr val="002060"/>
              </a:solidFill>
            </a:endParaRPr>
          </a:p>
        </p:txBody>
      </p:sp>
      <p:sp>
        <p:nvSpPr>
          <p:cNvPr id="5" name="Rectangle 11">
            <a:extLst>
              <a:ext uri="{FF2B5EF4-FFF2-40B4-BE49-F238E27FC236}">
                <a16:creationId xmlns:a16="http://schemas.microsoft.com/office/drawing/2014/main" id="{2DCF1134-D844-4622-B198-B29F8B9E66CB}"/>
              </a:ext>
            </a:extLst>
          </p:cNvPr>
          <p:cNvSpPr>
            <a:spLocks noChangeArrowheads="1"/>
          </p:cNvSpPr>
          <p:nvPr/>
        </p:nvSpPr>
        <p:spPr bwMode="auto">
          <a:xfrm>
            <a:off x="0" y="5848076"/>
            <a:ext cx="12192000" cy="523220"/>
          </a:xfrm>
          <a:prstGeom prst="rect">
            <a:avLst/>
          </a:prstGeom>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altLang="en-US" sz="1400" i="1" u="none" strike="noStrike" kern="1200" cap="none" spc="0" normalizeH="0" baseline="0" noProof="0" dirty="0">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rPr>
              <a:t>“Promantus as systems integrator also offers </a:t>
            </a:r>
            <a:r>
              <a:rPr lang="en-IN" altLang="en-US" sz="1400" i="1" dirty="0">
                <a:solidFill>
                  <a:schemeClr val="bg1"/>
                </a:solidFill>
                <a:latin typeface="Open Sans" panose="020B0606030504020204"/>
                <a:ea typeface="Open Sans" panose="020B0606030504020204" pitchFamily="34" charset="0"/>
                <a:cs typeface="Open Sans" panose="020B0606030504020204" pitchFamily="34" charset="0"/>
              </a:rPr>
              <a:t>customers</a:t>
            </a:r>
            <a:r>
              <a:rPr kumimoji="0" lang="en-IN" altLang="en-US" sz="1400" i="1" u="none" strike="noStrike" kern="1200" cap="none" spc="0" normalizeH="0" baseline="0" noProof="0" dirty="0">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rPr>
              <a:t> the ability to secure a seamless integration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altLang="en-US" sz="1400" i="1" u="none" strike="noStrike" kern="1200" cap="none" spc="0" normalizeH="0" baseline="0" noProof="0" dirty="0">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rPr>
              <a:t>with their SAP ERP system and other disparate applications“</a:t>
            </a:r>
          </a:p>
        </p:txBody>
      </p:sp>
      <p:sp>
        <p:nvSpPr>
          <p:cNvPr id="7" name="Rounded Rectangle 3">
            <a:extLst>
              <a:ext uri="{FF2B5EF4-FFF2-40B4-BE49-F238E27FC236}">
                <a16:creationId xmlns:a16="http://schemas.microsoft.com/office/drawing/2014/main" id="{E5AA9887-0DB8-42F1-A2B0-FF1AC6091D3B}"/>
              </a:ext>
            </a:extLst>
          </p:cNvPr>
          <p:cNvSpPr/>
          <p:nvPr/>
        </p:nvSpPr>
        <p:spPr>
          <a:xfrm>
            <a:off x="6492128" y="1078119"/>
            <a:ext cx="5299822" cy="4612231"/>
          </a:xfrm>
          <a:prstGeom prst="roundRect">
            <a:avLst>
              <a:gd name="adj" fmla="val 7431"/>
            </a:avLst>
          </a:prstGeom>
          <a:solidFill>
            <a:schemeClr val="bg1"/>
          </a:solidFill>
          <a:ln>
            <a:noFill/>
          </a:ln>
          <a:effectLst>
            <a:outerShdw blurRad="457200" dist="266700" dir="10740000" sx="97000" sy="97000" algn="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a:endParaRPr>
          </a:p>
        </p:txBody>
      </p:sp>
      <p:sp>
        <p:nvSpPr>
          <p:cNvPr id="8" name="Rectangle 7">
            <a:extLst>
              <a:ext uri="{FF2B5EF4-FFF2-40B4-BE49-F238E27FC236}">
                <a16:creationId xmlns:a16="http://schemas.microsoft.com/office/drawing/2014/main" id="{9F074C41-4536-44B7-A9DD-500CAF59540C}"/>
              </a:ext>
            </a:extLst>
          </p:cNvPr>
          <p:cNvSpPr/>
          <p:nvPr/>
        </p:nvSpPr>
        <p:spPr>
          <a:xfrm>
            <a:off x="6773645" y="1476020"/>
            <a:ext cx="4736789" cy="3816429"/>
          </a:xfrm>
          <a:prstGeom prst="rect">
            <a:avLst/>
          </a:prstGeom>
          <a:effectLst>
            <a:outerShdw blurRad="63500" sx="102000" sy="102000" algn="ctr" rotWithShape="0">
              <a:prstClr val="black">
                <a:alpha val="40000"/>
              </a:prstClr>
            </a:outerShdw>
          </a:effectLst>
        </p:spPr>
        <p:txBody>
          <a:bodyPr wrap="square">
            <a:spAutoFit/>
          </a:bodyPr>
          <a:lstStyle/>
          <a:p>
            <a:pPr marL="285750" marR="0" lvl="0" indent="-285750" algn="l" defTabSz="457200" rtl="0" eaLnBrk="1" fontAlgn="auto" latinLnBrk="0" hangingPunct="1">
              <a:spcBef>
                <a:spcPts val="0"/>
              </a:spcBef>
              <a:spcAft>
                <a:spcPts val="600"/>
              </a:spcAft>
              <a:buClr>
                <a:schemeClr val="accent2"/>
              </a:buClr>
              <a:buSzTx/>
              <a:buFont typeface="Arial" panose="020B0604020202020204" pitchFamily="34" charset="0"/>
              <a:buChar char="•"/>
              <a:tabLst/>
              <a:defRPr/>
            </a:pPr>
            <a:r>
              <a:rPr kumimoji="0" lang="en-IN" sz="12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10+ HANA Projects</a:t>
            </a:r>
          </a:p>
          <a:p>
            <a:pPr marL="285750" marR="0" lvl="0" indent="-285750" algn="l" defTabSz="457200" rtl="0" eaLnBrk="1" fontAlgn="auto" latinLnBrk="0" hangingPunct="1">
              <a:spcBef>
                <a:spcPts val="0"/>
              </a:spcBef>
              <a:spcAft>
                <a:spcPts val="600"/>
              </a:spcAft>
              <a:buClr>
                <a:schemeClr val="accent2"/>
              </a:buClr>
              <a:buSzTx/>
              <a:buFont typeface="Arial" panose="020B0604020202020204" pitchFamily="34" charset="0"/>
              <a:buChar char="•"/>
              <a:tabLst/>
              <a:defRPr/>
            </a:pPr>
            <a:r>
              <a:rPr kumimoji="0" lang="en-IN" sz="12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150+ FIORI apps for 10</a:t>
            </a:r>
            <a:r>
              <a:rPr lang="en-IN"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a:t>
            </a:r>
            <a:r>
              <a:rPr kumimoji="0" lang="en-IN" sz="12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 customers</a:t>
            </a:r>
          </a:p>
          <a:p>
            <a:pPr marL="285750" marR="0" lvl="0" indent="-285750" algn="l" defTabSz="457200" rtl="0" eaLnBrk="1" fontAlgn="auto" latinLnBrk="0" hangingPunct="1">
              <a:spcBef>
                <a:spcPts val="0"/>
              </a:spcBef>
              <a:spcAft>
                <a:spcPts val="600"/>
              </a:spcAft>
              <a:buClr>
                <a:schemeClr val="accent2"/>
              </a:buClr>
              <a:buSzTx/>
              <a:buFont typeface="Arial" panose="020B0604020202020204" pitchFamily="34" charset="0"/>
              <a:buChar char="•"/>
              <a:tabLst/>
              <a:defRPr/>
            </a:pPr>
            <a:r>
              <a:rPr kumimoji="0" lang="en-IN" sz="12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Proof of concept programs for customers to </a:t>
            </a:r>
            <a:br>
              <a:rPr kumimoji="0" lang="en-IN" sz="12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br>
            <a:r>
              <a:rPr kumimoji="0" lang="en-IN" sz="12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experiment HANA </a:t>
            </a:r>
          </a:p>
          <a:p>
            <a:pPr marL="285750" marR="0" lvl="0" indent="-285750" algn="l" defTabSz="457200" rtl="0" eaLnBrk="1" fontAlgn="auto" latinLnBrk="0" hangingPunct="1">
              <a:spcBef>
                <a:spcPts val="0"/>
              </a:spcBef>
              <a:spcAft>
                <a:spcPts val="600"/>
              </a:spcAft>
              <a:buClr>
                <a:schemeClr val="accent2"/>
              </a:buClr>
              <a:buSzTx/>
              <a:buFont typeface="Arial" panose="020B0604020202020204" pitchFamily="34" charset="0"/>
              <a:buChar char="•"/>
              <a:tabLst/>
              <a:defRPr/>
            </a:pPr>
            <a:endParaRPr lang="en-IN"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750" lvl="0" indent="-285750" defTabSz="457200">
              <a:spcAft>
                <a:spcPts val="600"/>
              </a:spcAft>
              <a:buClr>
                <a:schemeClr val="accent2"/>
              </a:buClr>
              <a:buFont typeface="Arial" panose="020B0604020202020204" pitchFamily="34" charset="0"/>
              <a:buChar char="•"/>
              <a:defRPr/>
            </a:pPr>
            <a:r>
              <a:rPr lang="en-IN"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50+ HANA certified consultants</a:t>
            </a:r>
          </a:p>
          <a:p>
            <a:pPr marL="285750" lvl="0" indent="-285750" defTabSz="457200">
              <a:spcAft>
                <a:spcPts val="600"/>
              </a:spcAft>
              <a:buClr>
                <a:schemeClr val="accent2"/>
              </a:buClr>
              <a:buFont typeface="Arial" panose="020B0604020202020204" pitchFamily="34" charset="0"/>
              <a:buChar char="•"/>
              <a:defRPr/>
            </a:pPr>
            <a:r>
              <a:rPr lang="en-IN"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HANA innovation labs for PoC’s, demo’s, internal development &amp; training</a:t>
            </a:r>
          </a:p>
          <a:p>
            <a:pPr marL="285750" lvl="0" indent="-285750" defTabSz="457200">
              <a:spcAft>
                <a:spcPts val="600"/>
              </a:spcAft>
              <a:buClr>
                <a:schemeClr val="accent2"/>
              </a:buClr>
              <a:buFont typeface="Arial" panose="020B0604020202020204" pitchFamily="34" charset="0"/>
              <a:buChar char="•"/>
              <a:defRPr/>
            </a:pPr>
            <a:r>
              <a:rPr lang="en-IN"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Partner solution for full migration to S/4HANA</a:t>
            </a:r>
          </a:p>
          <a:p>
            <a:pPr marL="285750" lvl="0" indent="-285750" defTabSz="457200">
              <a:spcAft>
                <a:spcPts val="600"/>
              </a:spcAft>
              <a:buClr>
                <a:schemeClr val="accent2"/>
              </a:buClr>
              <a:buFont typeface="Arial" panose="020B0604020202020204" pitchFamily="34" charset="0"/>
              <a:buChar char="•"/>
              <a:defRPr/>
            </a:pPr>
            <a:endParaRPr lang="en-IN"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750" lvl="0" indent="-285750" defTabSz="457200">
              <a:spcAft>
                <a:spcPts val="600"/>
              </a:spcAft>
              <a:buClr>
                <a:schemeClr val="accent2"/>
              </a:buClr>
              <a:buFont typeface="Arial" panose="020B0604020202020204" pitchFamily="34" charset="0"/>
              <a:buChar char="•"/>
              <a:defRPr/>
            </a:pPr>
            <a:r>
              <a:rPr lang="en-GB" altLang="en-US"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SAP Silver Partner</a:t>
            </a:r>
            <a:endParaRPr lang="en-US" altLang="en-US"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750" lvl="0" indent="-285750" defTabSz="457200">
              <a:spcAft>
                <a:spcPts val="600"/>
              </a:spcAft>
              <a:buClr>
                <a:schemeClr val="accent2"/>
              </a:buClr>
              <a:buFont typeface="Arial" panose="020B0604020202020204" pitchFamily="34" charset="0"/>
              <a:buChar char="•"/>
              <a:defRPr/>
            </a:pPr>
            <a:r>
              <a:rPr lang="da-DK"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Promantus is highly specialized in Treasury Management, also having a co-selling and implementation partnership </a:t>
            </a:r>
            <a:br>
              <a:rPr lang="da-DK"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br>
            <a:r>
              <a:rPr lang="da-DK"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with Kyriba for North America and for Northern Europe </a:t>
            </a:r>
          </a:p>
          <a:p>
            <a:pPr marL="285750" lvl="0" indent="-285750" defTabSz="457200">
              <a:spcAft>
                <a:spcPts val="600"/>
              </a:spcAft>
              <a:buClr>
                <a:schemeClr val="accent2"/>
              </a:buClr>
              <a:buFont typeface="Arial" panose="020B0604020202020204" pitchFamily="34" charset="0"/>
              <a:buChar char="•"/>
              <a:defRPr/>
            </a:pPr>
            <a:r>
              <a:rPr lang="en-GB" altLang="en-US"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Expertise in SAP S/4HANA migration, EWM, TM, FSCM, Central finance, SuccessFactors, APO, IBP, GRC and FPSL (Analyzer)</a:t>
            </a:r>
            <a:endParaRPr lang="en-IN" sz="1200" kern="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cxnSp>
        <p:nvCxnSpPr>
          <p:cNvPr id="11" name="Straight Connector 10">
            <a:extLst>
              <a:ext uri="{FF2B5EF4-FFF2-40B4-BE49-F238E27FC236}">
                <a16:creationId xmlns:a16="http://schemas.microsoft.com/office/drawing/2014/main" id="{D257D506-5897-4E4C-BCAC-12B2F66F554D}"/>
              </a:ext>
            </a:extLst>
          </p:cNvPr>
          <p:cNvCxnSpPr>
            <a:cxnSpLocks/>
          </p:cNvCxnSpPr>
          <p:nvPr/>
        </p:nvCxnSpPr>
        <p:spPr>
          <a:xfrm>
            <a:off x="6838116" y="2518947"/>
            <a:ext cx="4500000" cy="0"/>
          </a:xfrm>
          <a:prstGeom prst="line">
            <a:avLst/>
          </a:prstGeom>
          <a:ln>
            <a:solidFill>
              <a:schemeClr val="tx1">
                <a:alpha val="53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9EBDB7D-0D76-466B-827D-024A80639573}"/>
              </a:ext>
            </a:extLst>
          </p:cNvPr>
          <p:cNvCxnSpPr>
            <a:cxnSpLocks/>
          </p:cNvCxnSpPr>
          <p:nvPr/>
        </p:nvCxnSpPr>
        <p:spPr>
          <a:xfrm>
            <a:off x="6838116" y="3739132"/>
            <a:ext cx="4500000" cy="0"/>
          </a:xfrm>
          <a:prstGeom prst="line">
            <a:avLst/>
          </a:prstGeom>
          <a:ln>
            <a:solidFill>
              <a:schemeClr val="tx1">
                <a:alpha val="53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9F8755D-5ADF-46B3-9B31-5D447C296A45}"/>
              </a:ext>
            </a:extLst>
          </p:cNvPr>
          <p:cNvGrpSpPr/>
          <p:nvPr/>
        </p:nvGrpSpPr>
        <p:grpSpPr>
          <a:xfrm>
            <a:off x="731139" y="1124224"/>
            <a:ext cx="5739039" cy="4408401"/>
            <a:chOff x="463437" y="1143804"/>
            <a:chExt cx="6382105" cy="4927665"/>
          </a:xfrm>
        </p:grpSpPr>
        <p:sp>
          <p:nvSpPr>
            <p:cNvPr id="14" name="Rectangle 13">
              <a:extLst>
                <a:ext uri="{FF2B5EF4-FFF2-40B4-BE49-F238E27FC236}">
                  <a16:creationId xmlns:a16="http://schemas.microsoft.com/office/drawing/2014/main" id="{004F01D9-3441-47D1-81B5-CB9E1BE77B02}"/>
                </a:ext>
              </a:extLst>
            </p:cNvPr>
            <p:cNvSpPr/>
            <p:nvPr/>
          </p:nvSpPr>
          <p:spPr>
            <a:xfrm>
              <a:off x="5042142" y="1903284"/>
              <a:ext cx="1803400" cy="516044"/>
            </a:xfrm>
            <a:prstGeom prst="rect">
              <a:avLst/>
            </a:prstGeom>
          </p:spPr>
          <p:txBody>
            <a:bodyPr>
              <a:spAutoFit/>
            </a:bodyPr>
            <a:lstStyle/>
            <a:p>
              <a:pPr marL="0" marR="0" lvl="0" indent="0" algn="l" defTabSz="914309" rtl="0" eaLnBrk="1" fontAlgn="auto" latinLnBrk="0" hangingPunct="1">
                <a:lnSpc>
                  <a:spcPct val="100000"/>
                </a:lnSpc>
                <a:spcBef>
                  <a:spcPct val="50000"/>
                </a:spcBef>
                <a:spcAft>
                  <a:spcPts val="0"/>
                </a:spcAft>
                <a:buClrTx/>
                <a:buSzTx/>
                <a:buFontTx/>
                <a:buNone/>
                <a:tabLst/>
                <a:defRPr/>
              </a:pPr>
              <a:r>
                <a:rPr kumimoji="0" lang="en-US" sz="1200" b="1"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Application Management</a:t>
              </a:r>
            </a:p>
          </p:txBody>
        </p:sp>
        <p:pic>
          <p:nvPicPr>
            <p:cNvPr id="15" name="Picture 2" descr="E:\Projects\promantus\23-05-2020\chart6.png">
              <a:extLst>
                <a:ext uri="{FF2B5EF4-FFF2-40B4-BE49-F238E27FC236}">
                  <a16:creationId xmlns:a16="http://schemas.microsoft.com/office/drawing/2014/main" id="{8F8427A0-E998-4218-B265-572AAD608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993" y="1350177"/>
              <a:ext cx="4264025"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6CD34112-7426-48F3-B3C8-0AE31BEEA086}"/>
                </a:ext>
              </a:extLst>
            </p:cNvPr>
            <p:cNvSpPr/>
            <p:nvPr/>
          </p:nvSpPr>
          <p:spPr>
            <a:xfrm>
              <a:off x="5336381" y="4637892"/>
              <a:ext cx="1371603" cy="928880"/>
            </a:xfrm>
            <a:prstGeom prst="rect">
              <a:avLst/>
            </a:prstGeom>
          </p:spPr>
          <p:txBody>
            <a:bodyPr wrap="square">
              <a:spAutoFit/>
            </a:bodyPr>
            <a:lstStyle/>
            <a:p>
              <a:pPr marL="0" marR="0" lvl="0" indent="0" algn="l" defTabSz="914309" rtl="0" eaLnBrk="1" fontAlgn="auto" latinLnBrk="0" hangingPunct="1">
                <a:lnSpc>
                  <a:spcPct val="100000"/>
                </a:lnSpc>
                <a:spcBef>
                  <a:spcPct val="50000"/>
                </a:spcBef>
                <a:spcAft>
                  <a:spcPts val="0"/>
                </a:spcAft>
                <a:buClrTx/>
                <a:buSzTx/>
                <a:buFontTx/>
                <a:buNone/>
                <a:tabLst/>
                <a:defRPr/>
              </a:pPr>
              <a:r>
                <a:rPr kumimoji="0" lang="en-US" sz="1200" b="1"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Application  Development and Integration</a:t>
              </a:r>
            </a:p>
          </p:txBody>
        </p:sp>
        <p:sp>
          <p:nvSpPr>
            <p:cNvPr id="17" name="Rectangle 16">
              <a:extLst>
                <a:ext uri="{FF2B5EF4-FFF2-40B4-BE49-F238E27FC236}">
                  <a16:creationId xmlns:a16="http://schemas.microsoft.com/office/drawing/2014/main" id="{BD8E1F1B-22F5-4FC2-92D1-6DC136FFCD09}"/>
                </a:ext>
              </a:extLst>
            </p:cNvPr>
            <p:cNvSpPr/>
            <p:nvPr/>
          </p:nvSpPr>
          <p:spPr>
            <a:xfrm>
              <a:off x="2370020" y="5761842"/>
              <a:ext cx="2055084" cy="309627"/>
            </a:xfrm>
            <a:prstGeom prst="rect">
              <a:avLst/>
            </a:prstGeom>
          </p:spPr>
          <p:txBody>
            <a:bodyPr wrap="none">
              <a:spAutoFit/>
            </a:bodyPr>
            <a:lstStyle/>
            <a:p>
              <a:pPr marL="0" marR="0" lvl="0" indent="0" algn="l" defTabSz="914309" rtl="0" eaLnBrk="1" fontAlgn="auto" latinLnBrk="0" hangingPunct="1">
                <a:lnSpc>
                  <a:spcPct val="100000"/>
                </a:lnSpc>
                <a:spcBef>
                  <a:spcPct val="50000"/>
                </a:spcBef>
                <a:spcAft>
                  <a:spcPts val="0"/>
                </a:spcAft>
                <a:buClrTx/>
                <a:buSzTx/>
                <a:buFontTx/>
                <a:buNone/>
                <a:tabLst/>
                <a:defRPr/>
              </a:pPr>
              <a:r>
                <a:rPr kumimoji="0" lang="en-US" sz="1200" b="1"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Application Operations</a:t>
              </a:r>
            </a:p>
          </p:txBody>
        </p:sp>
        <p:sp>
          <p:nvSpPr>
            <p:cNvPr id="18" name="Rectangle 17">
              <a:extLst>
                <a:ext uri="{FF2B5EF4-FFF2-40B4-BE49-F238E27FC236}">
                  <a16:creationId xmlns:a16="http://schemas.microsoft.com/office/drawing/2014/main" id="{5F9EE1F2-D101-495E-8AEF-20505F93B769}"/>
                </a:ext>
              </a:extLst>
            </p:cNvPr>
            <p:cNvSpPr/>
            <p:nvPr/>
          </p:nvSpPr>
          <p:spPr>
            <a:xfrm>
              <a:off x="705641" y="4539467"/>
              <a:ext cx="790362" cy="309627"/>
            </a:xfrm>
            <a:prstGeom prst="rect">
              <a:avLst/>
            </a:prstGeom>
          </p:spPr>
          <p:txBody>
            <a:bodyPr wrap="none">
              <a:spAutoFit/>
            </a:bodyPr>
            <a:lstStyle/>
            <a:p>
              <a:pPr marL="0" marR="0" lvl="0" indent="0" algn="l" defTabSz="914309" rtl="0" eaLnBrk="1" fontAlgn="auto" latinLnBrk="0" hangingPunct="1">
                <a:lnSpc>
                  <a:spcPct val="100000"/>
                </a:lnSpc>
                <a:spcBef>
                  <a:spcPct val="50000"/>
                </a:spcBef>
                <a:spcAft>
                  <a:spcPts val="0"/>
                </a:spcAft>
                <a:buClrTx/>
                <a:buSzTx/>
                <a:buFontTx/>
                <a:buNone/>
                <a:tabLst/>
                <a:defRPr/>
              </a:pPr>
              <a:r>
                <a:rPr kumimoji="0" lang="en-US" sz="1200" b="1"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Testing</a:t>
              </a:r>
            </a:p>
          </p:txBody>
        </p:sp>
        <p:sp>
          <p:nvSpPr>
            <p:cNvPr id="19" name="Rectangle 18">
              <a:extLst>
                <a:ext uri="{FF2B5EF4-FFF2-40B4-BE49-F238E27FC236}">
                  <a16:creationId xmlns:a16="http://schemas.microsoft.com/office/drawing/2014/main" id="{FF807354-52C3-46E2-938D-C14E84FB17CE}"/>
                </a:ext>
              </a:extLst>
            </p:cNvPr>
            <p:cNvSpPr/>
            <p:nvPr/>
          </p:nvSpPr>
          <p:spPr>
            <a:xfrm>
              <a:off x="463437" y="1869306"/>
              <a:ext cx="1960793" cy="516044"/>
            </a:xfrm>
            <a:prstGeom prst="rect">
              <a:avLst/>
            </a:prstGeom>
          </p:spPr>
          <p:txBody>
            <a:bodyPr wrap="square">
              <a:spAutoFit/>
            </a:bodyPr>
            <a:lstStyle/>
            <a:p>
              <a:pPr marL="0" marR="0" lvl="0" indent="0" algn="l" defTabSz="914309" rtl="0" eaLnBrk="1" fontAlgn="auto" latinLnBrk="0" hangingPunct="1">
                <a:lnSpc>
                  <a:spcPct val="100000"/>
                </a:lnSpc>
                <a:spcBef>
                  <a:spcPct val="50000"/>
                </a:spcBef>
                <a:spcAft>
                  <a:spcPts val="0"/>
                </a:spcAft>
                <a:buClrTx/>
                <a:buSzTx/>
                <a:buFontTx/>
                <a:buNone/>
                <a:tabLst/>
                <a:defRPr/>
              </a:pPr>
              <a:r>
                <a:rPr kumimoji="0" lang="en-IN" sz="1200" b="1"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Migration &amp; Transformation</a:t>
              </a:r>
              <a:endParaRPr kumimoji="0" lang="en-US" sz="1200" b="1"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8E8B58C9-8D7F-4A36-9138-5CC9CB6B3919}"/>
                </a:ext>
              </a:extLst>
            </p:cNvPr>
            <p:cNvSpPr/>
            <p:nvPr/>
          </p:nvSpPr>
          <p:spPr>
            <a:xfrm>
              <a:off x="2606287" y="1143804"/>
              <a:ext cx="1488263" cy="309627"/>
            </a:xfrm>
            <a:prstGeom prst="rect">
              <a:avLst/>
            </a:prstGeom>
          </p:spPr>
          <p:txBody>
            <a:bodyPr wrap="none">
              <a:spAutoFit/>
            </a:bodyPr>
            <a:lstStyle/>
            <a:p>
              <a:pPr marL="0" marR="0" lvl="0" indent="0" algn="ctr" defTabSz="914309" rtl="0" eaLnBrk="1" fontAlgn="auto" latinLnBrk="0" hangingPunct="1">
                <a:lnSpc>
                  <a:spcPct val="100000"/>
                </a:lnSpc>
                <a:spcBef>
                  <a:spcPct val="50000"/>
                </a:spcBef>
                <a:spcAft>
                  <a:spcPts val="0"/>
                </a:spcAft>
                <a:buClrTx/>
                <a:buSzTx/>
                <a:buFontTx/>
                <a:buNone/>
                <a:tabLst/>
                <a:defRPr/>
              </a:pPr>
              <a:r>
                <a:rPr kumimoji="0" lang="en-US" sz="1200" b="1"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Implementation</a:t>
              </a:r>
            </a:p>
          </p:txBody>
        </p:sp>
        <p:sp>
          <p:nvSpPr>
            <p:cNvPr id="21" name="Oval 20">
              <a:extLst>
                <a:ext uri="{FF2B5EF4-FFF2-40B4-BE49-F238E27FC236}">
                  <a16:creationId xmlns:a16="http://schemas.microsoft.com/office/drawing/2014/main" id="{94A8B24C-7C12-4E67-8641-78258A6023A0}"/>
                </a:ext>
              </a:extLst>
            </p:cNvPr>
            <p:cNvSpPr/>
            <p:nvPr/>
          </p:nvSpPr>
          <p:spPr>
            <a:xfrm>
              <a:off x="2950052" y="3160308"/>
              <a:ext cx="829468" cy="829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pic>
          <p:nvPicPr>
            <p:cNvPr id="22" name="Graphic 21">
              <a:extLst>
                <a:ext uri="{FF2B5EF4-FFF2-40B4-BE49-F238E27FC236}">
                  <a16:creationId xmlns:a16="http://schemas.microsoft.com/office/drawing/2014/main" id="{13FDFD5C-BCD5-4F8F-8FDE-51B0F7D8DF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08482" y="3302792"/>
              <a:ext cx="536926" cy="536926"/>
            </a:xfrm>
            <a:prstGeom prst="rect">
              <a:avLst/>
            </a:prstGeom>
          </p:spPr>
        </p:pic>
      </p:grpSp>
    </p:spTree>
    <p:extLst>
      <p:ext uri="{BB962C8B-B14F-4D97-AF65-F5344CB8AC3E}">
        <p14:creationId xmlns:p14="http://schemas.microsoft.com/office/powerpoint/2010/main" val="227315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F9E0-76BB-4445-88BF-37B39C39DBA1}"/>
              </a:ext>
            </a:extLst>
          </p:cNvPr>
          <p:cNvSpPr>
            <a:spLocks noGrp="1"/>
          </p:cNvSpPr>
          <p:nvPr>
            <p:ph type="title"/>
          </p:nvPr>
        </p:nvSpPr>
        <p:spPr>
          <a:xfrm>
            <a:off x="681902" y="140314"/>
            <a:ext cx="9309817"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solidFill>
                  <a:srgbClr val="002060"/>
                </a:solidFill>
              </a:rPr>
              <a:t>Enabling the Cost Transformation</a:t>
            </a:r>
            <a:endParaRPr lang="en-IN" dirty="0">
              <a:solidFill>
                <a:srgbClr val="002060"/>
              </a:solidFill>
            </a:endParaRPr>
          </a:p>
        </p:txBody>
      </p:sp>
      <p:pic>
        <p:nvPicPr>
          <p:cNvPr id="4" name="Content Placeholder 3">
            <a:extLst>
              <a:ext uri="{FF2B5EF4-FFF2-40B4-BE49-F238E27FC236}">
                <a16:creationId xmlns:a16="http://schemas.microsoft.com/office/drawing/2014/main" id="{3EDFEB1B-CAEA-407D-827C-981337FCA80C}"/>
              </a:ext>
            </a:extLst>
          </p:cNvPr>
          <p:cNvPicPr>
            <a:picLocks noGrp="1" noChangeAspect="1"/>
          </p:cNvPicPr>
          <p:nvPr>
            <p:ph sz="quarter" idx="1"/>
          </p:nvPr>
        </p:nvPicPr>
        <p:blipFill>
          <a:blip r:embed="rId2"/>
          <a:stretch>
            <a:fillRect/>
          </a:stretch>
        </p:blipFill>
        <p:spPr>
          <a:xfrm>
            <a:off x="108155" y="1408471"/>
            <a:ext cx="11987767" cy="4982804"/>
          </a:xfrm>
          <a:prstGeom prst="round2DiagRect">
            <a:avLst>
              <a:gd name="adj1" fmla="val 16667"/>
              <a:gd name="adj2" fmla="val 0"/>
            </a:avLst>
          </a:prstGeom>
          <a:solidFill>
            <a:schemeClr val="tx1"/>
          </a:solidFill>
          <a:ln w="88900" cap="sq">
            <a:solidFill>
              <a:srgbClr val="FFFFFF"/>
            </a:solidFill>
            <a:miter lim="800000"/>
          </a:ln>
          <a:effectLst>
            <a:outerShdw blurRad="254000" algn="tl" rotWithShape="0">
              <a:srgbClr val="000000">
                <a:alpha val="43000"/>
              </a:srgbClr>
            </a:outerShdw>
          </a:effectLst>
        </p:spPr>
      </p:pic>
      <p:sp>
        <p:nvSpPr>
          <p:cNvPr id="5" name="Rectangle 4">
            <a:extLst>
              <a:ext uri="{FF2B5EF4-FFF2-40B4-BE49-F238E27FC236}">
                <a16:creationId xmlns:a16="http://schemas.microsoft.com/office/drawing/2014/main" id="{205FBD80-58DA-4207-BDA0-7461C972B0F2}"/>
              </a:ext>
            </a:extLst>
          </p:cNvPr>
          <p:cNvSpPr/>
          <p:nvPr/>
        </p:nvSpPr>
        <p:spPr>
          <a:xfrm>
            <a:off x="4563707" y="3477755"/>
            <a:ext cx="2994381" cy="203757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6" name="Rectangle 5">
            <a:extLst>
              <a:ext uri="{FF2B5EF4-FFF2-40B4-BE49-F238E27FC236}">
                <a16:creationId xmlns:a16="http://schemas.microsoft.com/office/drawing/2014/main" id="{63CDB77A-0D00-45A0-83E9-83FF261126A9}"/>
              </a:ext>
            </a:extLst>
          </p:cNvPr>
          <p:cNvSpPr/>
          <p:nvPr/>
        </p:nvSpPr>
        <p:spPr>
          <a:xfrm>
            <a:off x="662238" y="1899514"/>
            <a:ext cx="3251199" cy="4048015"/>
          </a:xfrm>
          <a:prstGeom prst="rect">
            <a:avLst/>
          </a:prstGeom>
          <a:solidFill>
            <a:schemeClr val="bg1"/>
          </a:solidFill>
          <a:ln>
            <a:noFill/>
          </a:ln>
          <a:effectLst>
            <a:outerShdw blurRad="406400" dir="2700000" sx="105000" sy="10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7" name="Rectangle 6">
            <a:extLst>
              <a:ext uri="{FF2B5EF4-FFF2-40B4-BE49-F238E27FC236}">
                <a16:creationId xmlns:a16="http://schemas.microsoft.com/office/drawing/2014/main" id="{4AB3918D-FCE4-4EF2-B2D7-82EC98601854}"/>
              </a:ext>
            </a:extLst>
          </p:cNvPr>
          <p:cNvSpPr/>
          <p:nvPr/>
        </p:nvSpPr>
        <p:spPr>
          <a:xfrm>
            <a:off x="8281068" y="1901934"/>
            <a:ext cx="3251200" cy="4048016"/>
          </a:xfrm>
          <a:prstGeom prst="rect">
            <a:avLst/>
          </a:prstGeom>
          <a:solidFill>
            <a:schemeClr val="bg1"/>
          </a:solidFill>
          <a:ln>
            <a:noFill/>
          </a:ln>
          <a:effectLst>
            <a:outerShdw blurRad="406400" dir="2700000" sx="105000" sy="105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8" name="Rectangle 7">
            <a:extLst>
              <a:ext uri="{FF2B5EF4-FFF2-40B4-BE49-F238E27FC236}">
                <a16:creationId xmlns:a16="http://schemas.microsoft.com/office/drawing/2014/main" id="{4C95E0BB-498B-40EE-AB8B-D9432C7A1A8C}"/>
              </a:ext>
            </a:extLst>
          </p:cNvPr>
          <p:cNvSpPr/>
          <p:nvPr/>
        </p:nvSpPr>
        <p:spPr>
          <a:xfrm>
            <a:off x="713083" y="1948608"/>
            <a:ext cx="3136014" cy="11457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9" name="Rectangle 8">
            <a:extLst>
              <a:ext uri="{FF2B5EF4-FFF2-40B4-BE49-F238E27FC236}">
                <a16:creationId xmlns:a16="http://schemas.microsoft.com/office/drawing/2014/main" id="{0AF88F92-BC56-4DB1-86CC-C8CE8F512D48}"/>
              </a:ext>
            </a:extLst>
          </p:cNvPr>
          <p:cNvSpPr/>
          <p:nvPr/>
        </p:nvSpPr>
        <p:spPr>
          <a:xfrm>
            <a:off x="1287870" y="1477446"/>
            <a:ext cx="198644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CURRENT STATE</a:t>
            </a:r>
            <a:endParaRPr kumimoji="0" lang="en-IN" sz="18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endParaRPr>
          </a:p>
        </p:txBody>
      </p:sp>
      <p:sp>
        <p:nvSpPr>
          <p:cNvPr id="10" name="Rectangle 9">
            <a:extLst>
              <a:ext uri="{FF2B5EF4-FFF2-40B4-BE49-F238E27FC236}">
                <a16:creationId xmlns:a16="http://schemas.microsoft.com/office/drawing/2014/main" id="{E19EA6E6-6635-4062-9A7C-4F8267464D16}"/>
              </a:ext>
            </a:extLst>
          </p:cNvPr>
          <p:cNvSpPr/>
          <p:nvPr/>
        </p:nvSpPr>
        <p:spPr>
          <a:xfrm>
            <a:off x="8973795" y="1467921"/>
            <a:ext cx="187423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DESIRED STATE</a:t>
            </a:r>
            <a:endParaRPr kumimoji="0" lang="en-IN" sz="18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endParaRPr>
          </a:p>
        </p:txBody>
      </p:sp>
      <p:sp>
        <p:nvSpPr>
          <p:cNvPr id="11" name="Rectangle 10">
            <a:extLst>
              <a:ext uri="{FF2B5EF4-FFF2-40B4-BE49-F238E27FC236}">
                <a16:creationId xmlns:a16="http://schemas.microsoft.com/office/drawing/2014/main" id="{1E046692-94F0-4972-B210-B3E2E3F15564}"/>
              </a:ext>
            </a:extLst>
          </p:cNvPr>
          <p:cNvSpPr/>
          <p:nvPr/>
        </p:nvSpPr>
        <p:spPr>
          <a:xfrm>
            <a:off x="1931512" y="2218534"/>
            <a:ext cx="1638590"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rPr>
              <a:t>Drive Business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rPr>
              <a:t>Innovation</a:t>
            </a:r>
            <a:endParaRPr kumimoji="0" lang="en-IN"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endParaRPr>
          </a:p>
        </p:txBody>
      </p:sp>
      <p:sp>
        <p:nvSpPr>
          <p:cNvPr id="12" name="Rectangle 11">
            <a:extLst>
              <a:ext uri="{FF2B5EF4-FFF2-40B4-BE49-F238E27FC236}">
                <a16:creationId xmlns:a16="http://schemas.microsoft.com/office/drawing/2014/main" id="{3D2A5446-48CD-4271-9C32-383FF10F0E3E}"/>
              </a:ext>
            </a:extLst>
          </p:cNvPr>
          <p:cNvSpPr/>
          <p:nvPr/>
        </p:nvSpPr>
        <p:spPr>
          <a:xfrm>
            <a:off x="8342903" y="1942379"/>
            <a:ext cx="3136014" cy="9022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3" name="Rectangle 12">
            <a:extLst>
              <a:ext uri="{FF2B5EF4-FFF2-40B4-BE49-F238E27FC236}">
                <a16:creationId xmlns:a16="http://schemas.microsoft.com/office/drawing/2014/main" id="{BD8F0FCF-723D-4B06-84C8-52BC234993D6}"/>
              </a:ext>
            </a:extLst>
          </p:cNvPr>
          <p:cNvSpPr/>
          <p:nvPr/>
        </p:nvSpPr>
        <p:spPr>
          <a:xfrm>
            <a:off x="9030843" y="2198341"/>
            <a:ext cx="173156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rPr>
              <a:t>Cost Reduction</a:t>
            </a:r>
            <a:endParaRPr kumimoji="0" lang="en-IN"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endParaRPr>
          </a:p>
        </p:txBody>
      </p:sp>
      <p:sp>
        <p:nvSpPr>
          <p:cNvPr id="14" name="Rectangle 13">
            <a:extLst>
              <a:ext uri="{FF2B5EF4-FFF2-40B4-BE49-F238E27FC236}">
                <a16:creationId xmlns:a16="http://schemas.microsoft.com/office/drawing/2014/main" id="{5C8770B2-B9C9-41E5-8C98-28666214448F}"/>
              </a:ext>
            </a:extLst>
          </p:cNvPr>
          <p:cNvSpPr/>
          <p:nvPr/>
        </p:nvSpPr>
        <p:spPr>
          <a:xfrm>
            <a:off x="8342903" y="2817409"/>
            <a:ext cx="3136014" cy="11497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5" name="Rectangle 14">
            <a:extLst>
              <a:ext uri="{FF2B5EF4-FFF2-40B4-BE49-F238E27FC236}">
                <a16:creationId xmlns:a16="http://schemas.microsoft.com/office/drawing/2014/main" id="{59578E86-C1CB-4A87-9E29-FBD18114B7B8}"/>
              </a:ext>
            </a:extLst>
          </p:cNvPr>
          <p:cNvSpPr/>
          <p:nvPr/>
        </p:nvSpPr>
        <p:spPr>
          <a:xfrm>
            <a:off x="9091614" y="3082752"/>
            <a:ext cx="1638590"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rPr>
              <a:t>Drive Business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rPr>
              <a:t>Innovation</a:t>
            </a:r>
            <a:endParaRPr kumimoji="0" lang="en-IN"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endParaRPr>
          </a:p>
        </p:txBody>
      </p:sp>
      <p:sp>
        <p:nvSpPr>
          <p:cNvPr id="16" name="Rectangle 15">
            <a:extLst>
              <a:ext uri="{FF2B5EF4-FFF2-40B4-BE49-F238E27FC236}">
                <a16:creationId xmlns:a16="http://schemas.microsoft.com/office/drawing/2014/main" id="{725F70D5-07E9-4FE8-84E2-54FD3D72C59E}"/>
              </a:ext>
            </a:extLst>
          </p:cNvPr>
          <p:cNvSpPr/>
          <p:nvPr/>
        </p:nvSpPr>
        <p:spPr>
          <a:xfrm>
            <a:off x="8342903" y="3967163"/>
            <a:ext cx="3136014" cy="101244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7" name="Rectangle 16">
            <a:extLst>
              <a:ext uri="{FF2B5EF4-FFF2-40B4-BE49-F238E27FC236}">
                <a16:creationId xmlns:a16="http://schemas.microsoft.com/office/drawing/2014/main" id="{785F008B-9067-4500-9465-0A5C3C1C9647}"/>
              </a:ext>
            </a:extLst>
          </p:cNvPr>
          <p:cNvSpPr/>
          <p:nvPr/>
        </p:nvSpPr>
        <p:spPr>
          <a:xfrm>
            <a:off x="9030843" y="5474941"/>
            <a:ext cx="173156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rPr>
              <a:t>Cost Reduction</a:t>
            </a:r>
            <a:endParaRPr kumimoji="0" lang="en-IN"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endParaRPr>
          </a:p>
        </p:txBody>
      </p:sp>
      <p:sp>
        <p:nvSpPr>
          <p:cNvPr id="18" name="Rectangle 17">
            <a:extLst>
              <a:ext uri="{FF2B5EF4-FFF2-40B4-BE49-F238E27FC236}">
                <a16:creationId xmlns:a16="http://schemas.microsoft.com/office/drawing/2014/main" id="{EA25B00D-7D64-4479-A571-D0157F8BAA07}"/>
              </a:ext>
            </a:extLst>
          </p:cNvPr>
          <p:cNvSpPr/>
          <p:nvPr/>
        </p:nvSpPr>
        <p:spPr>
          <a:xfrm>
            <a:off x="8342903" y="4969366"/>
            <a:ext cx="3136014" cy="92660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9" name="Rectangle 18">
            <a:extLst>
              <a:ext uri="{FF2B5EF4-FFF2-40B4-BE49-F238E27FC236}">
                <a16:creationId xmlns:a16="http://schemas.microsoft.com/office/drawing/2014/main" id="{047247D8-524B-47B8-A3C5-A4E809896603}"/>
              </a:ext>
            </a:extLst>
          </p:cNvPr>
          <p:cNvSpPr/>
          <p:nvPr/>
        </p:nvSpPr>
        <p:spPr>
          <a:xfrm>
            <a:off x="8682848" y="4225752"/>
            <a:ext cx="2456122"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rPr>
              <a:t>Digital Transformation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rPr>
              <a:t>Projects</a:t>
            </a:r>
            <a:endParaRPr kumimoji="0" lang="en-IN" sz="1800" b="0" i="0" u="none" strike="noStrike" kern="0" cap="none" spc="0" normalizeH="0" baseline="0" noProof="0" dirty="0">
              <a:ln>
                <a:noFill/>
              </a:ln>
              <a:solidFill>
                <a:srgbClr val="FFFFFF"/>
              </a:solidFill>
              <a:effectLst/>
              <a:uLnTx/>
              <a:uFillTx/>
              <a:latin typeface="Open Sans" panose="020B0606030504020204"/>
              <a:cs typeface="Calibri" panose="020F0502020204030204" pitchFamily="34" charset="0"/>
            </a:endParaRPr>
          </a:p>
        </p:txBody>
      </p:sp>
      <p:sp>
        <p:nvSpPr>
          <p:cNvPr id="20" name="Rectangle 19">
            <a:extLst>
              <a:ext uri="{FF2B5EF4-FFF2-40B4-BE49-F238E27FC236}">
                <a16:creationId xmlns:a16="http://schemas.microsoft.com/office/drawing/2014/main" id="{6C638C7A-42CA-4BC5-A7AD-8FA4DC029690}"/>
              </a:ext>
            </a:extLst>
          </p:cNvPr>
          <p:cNvSpPr/>
          <p:nvPr/>
        </p:nvSpPr>
        <p:spPr>
          <a:xfrm>
            <a:off x="8762202" y="5269082"/>
            <a:ext cx="229742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Open Sans" panose="020B0606030504020204"/>
                <a:cs typeface="Calibri" panose="020F0502020204030204" pitchFamily="34" charset="0"/>
              </a:rPr>
              <a:t>”Keep the Lights On”</a:t>
            </a:r>
            <a:endParaRPr kumimoji="0" lang="en-IN" sz="1800" b="0" i="0" u="none" strike="noStrike" kern="0" cap="none" spc="0" normalizeH="0" baseline="0" noProof="0" dirty="0">
              <a:ln>
                <a:noFill/>
              </a:ln>
              <a:solidFill>
                <a:srgbClr val="000000"/>
              </a:solidFill>
              <a:effectLst/>
              <a:uLnTx/>
              <a:uFillTx/>
              <a:latin typeface="Open Sans" panose="020B0606030504020204"/>
              <a:cs typeface="Calibri" panose="020F0502020204030204" pitchFamily="34" charset="0"/>
            </a:endParaRPr>
          </a:p>
        </p:txBody>
      </p:sp>
      <p:sp>
        <p:nvSpPr>
          <p:cNvPr id="21" name="Rectangle 20">
            <a:extLst>
              <a:ext uri="{FF2B5EF4-FFF2-40B4-BE49-F238E27FC236}">
                <a16:creationId xmlns:a16="http://schemas.microsoft.com/office/drawing/2014/main" id="{5B803258-AE9D-4DE4-B5A3-D219A3F1EF66}"/>
              </a:ext>
            </a:extLst>
          </p:cNvPr>
          <p:cNvSpPr/>
          <p:nvPr/>
        </p:nvSpPr>
        <p:spPr>
          <a:xfrm>
            <a:off x="713084" y="3094406"/>
            <a:ext cx="3136014" cy="28158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22" name="Rectangle 21">
            <a:extLst>
              <a:ext uri="{FF2B5EF4-FFF2-40B4-BE49-F238E27FC236}">
                <a16:creationId xmlns:a16="http://schemas.microsoft.com/office/drawing/2014/main" id="{2599B5B7-E6CD-4A0B-8C9A-FD3A16C36382}"/>
              </a:ext>
            </a:extLst>
          </p:cNvPr>
          <p:cNvSpPr/>
          <p:nvPr/>
        </p:nvSpPr>
        <p:spPr>
          <a:xfrm>
            <a:off x="1954736" y="4035835"/>
            <a:ext cx="1562641"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Open Sans" panose="020B0606030504020204"/>
                <a:cs typeface="Calibri" panose="020F0502020204030204" pitchFamily="34" charset="0"/>
              </a:rPr>
              <a:t>”Keep the Lights On”</a:t>
            </a:r>
            <a:endParaRPr kumimoji="0" lang="en-IN" sz="1800" b="0" i="0" u="none" strike="noStrike" kern="0" cap="none" spc="0" normalizeH="0" baseline="0" noProof="0" dirty="0">
              <a:ln>
                <a:noFill/>
              </a:ln>
              <a:solidFill>
                <a:srgbClr val="000000"/>
              </a:solidFill>
              <a:effectLst/>
              <a:uLnTx/>
              <a:uFillTx/>
              <a:latin typeface="Open Sans" panose="020B0606030504020204"/>
              <a:cs typeface="Calibri" panose="020F0502020204030204" pitchFamily="34" charset="0"/>
            </a:endParaRPr>
          </a:p>
        </p:txBody>
      </p:sp>
      <p:sp>
        <p:nvSpPr>
          <p:cNvPr id="23" name="TextBox 22">
            <a:extLst>
              <a:ext uri="{FF2B5EF4-FFF2-40B4-BE49-F238E27FC236}">
                <a16:creationId xmlns:a16="http://schemas.microsoft.com/office/drawing/2014/main" id="{C3CC74B6-45A9-4C81-97BF-6F9D2A726DA5}"/>
              </a:ext>
            </a:extLst>
          </p:cNvPr>
          <p:cNvSpPr txBox="1"/>
          <p:nvPr/>
        </p:nvSpPr>
        <p:spPr>
          <a:xfrm>
            <a:off x="4610179" y="3613727"/>
            <a:ext cx="2854500" cy="19082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r>
              <a:rPr kumimoji="0" lang="en-US"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Streamlined</a:t>
            </a:r>
            <a:r>
              <a:rPr kumimoji="0" lang="en-US"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 </a:t>
            </a:r>
            <a:br>
              <a:rPr kumimoji="0" lang="en-US"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br>
            <a:r>
              <a:rPr kumimoji="0" lang="en-US"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Business Processes</a:t>
            </a: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r>
              <a:rPr kumimoji="0" lang="en-US"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Advanced</a:t>
            </a:r>
            <a:r>
              <a:rPr kumimoji="0" lang="en-US"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 </a:t>
            </a:r>
            <a:br>
              <a:rPr kumimoji="0" lang="en-US"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br>
            <a:r>
              <a:rPr kumimoji="0" lang="en-US"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Application Platform</a:t>
            </a: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r>
              <a:rPr kumimoji="0" lang="en-US"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Simplified</a:t>
            </a:r>
            <a:r>
              <a:rPr kumimoji="0" lang="en-US"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 </a:t>
            </a:r>
            <a:br>
              <a:rPr kumimoji="0" lang="en-US"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br>
            <a:r>
              <a:rPr kumimoji="0" lang="en-US"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Consumption Model</a:t>
            </a:r>
            <a:endParaRPr kumimoji="0" lang="en-IN" sz="1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endParaRPr kumimoji="0" lang="en-IN" sz="1600" b="0"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endParaRPr>
          </a:p>
        </p:txBody>
      </p:sp>
      <p:sp>
        <p:nvSpPr>
          <p:cNvPr id="24" name="Rectangle 23">
            <a:extLst>
              <a:ext uri="{FF2B5EF4-FFF2-40B4-BE49-F238E27FC236}">
                <a16:creationId xmlns:a16="http://schemas.microsoft.com/office/drawing/2014/main" id="{BFC69B3D-4C4A-48F5-BD4C-295FF616B5AE}"/>
              </a:ext>
            </a:extLst>
          </p:cNvPr>
          <p:cNvSpPr/>
          <p:nvPr/>
        </p:nvSpPr>
        <p:spPr>
          <a:xfrm>
            <a:off x="833114" y="2198341"/>
            <a:ext cx="1117615"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rPr>
              <a:t>28%</a:t>
            </a:r>
            <a:endParaRPr kumimoji="0" lang="en-IN" sz="3600" b="1" i="0" u="none" strike="noStrike" kern="0" cap="none" spc="0" normalizeH="0" baseline="0" noProof="0" dirty="0">
              <a:ln>
                <a:noFill/>
              </a:ln>
              <a:solidFill>
                <a:schemeClr val="bg1"/>
              </a:solidFill>
              <a:effectLst/>
              <a:uLnTx/>
              <a:uFillTx/>
              <a:latin typeface="Open Sans" panose="020B0606030504020204"/>
              <a:cs typeface="Calibri" panose="020F0502020204030204" pitchFamily="34" charset="0"/>
            </a:endParaRPr>
          </a:p>
        </p:txBody>
      </p:sp>
      <p:sp>
        <p:nvSpPr>
          <p:cNvPr id="25" name="Rectangle 24">
            <a:extLst>
              <a:ext uri="{FF2B5EF4-FFF2-40B4-BE49-F238E27FC236}">
                <a16:creationId xmlns:a16="http://schemas.microsoft.com/office/drawing/2014/main" id="{9EFB2DAB-07A7-4325-B9A3-A7DB6ADD7D82}"/>
              </a:ext>
            </a:extLst>
          </p:cNvPr>
          <p:cNvSpPr/>
          <p:nvPr/>
        </p:nvSpPr>
        <p:spPr>
          <a:xfrm>
            <a:off x="833115" y="4027141"/>
            <a:ext cx="1117615"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A5A5A5"/>
                </a:solidFill>
                <a:effectLst/>
                <a:uLnTx/>
                <a:uFillTx/>
                <a:latin typeface="Open Sans" panose="020B0606030504020204"/>
                <a:cs typeface="Calibri" panose="020F0502020204030204" pitchFamily="34" charset="0"/>
              </a:rPr>
              <a:t>72%</a:t>
            </a:r>
            <a:endParaRPr kumimoji="0" lang="en-IN" sz="3600" b="1" i="0" u="none" strike="noStrike" kern="0" cap="none" spc="0" normalizeH="0" baseline="0" noProof="0" dirty="0">
              <a:ln>
                <a:noFill/>
              </a:ln>
              <a:solidFill>
                <a:srgbClr val="A5A5A5"/>
              </a:solidFill>
              <a:effectLst/>
              <a:uLnTx/>
              <a:uFillTx/>
              <a:latin typeface="Open Sans" panose="020B0606030504020204"/>
              <a:cs typeface="Calibri" panose="020F0502020204030204" pitchFamily="34" charset="0"/>
            </a:endParaRPr>
          </a:p>
        </p:txBody>
      </p:sp>
      <p:sp>
        <p:nvSpPr>
          <p:cNvPr id="26" name="TextBox 15">
            <a:extLst>
              <a:ext uri="{FF2B5EF4-FFF2-40B4-BE49-F238E27FC236}">
                <a16:creationId xmlns:a16="http://schemas.microsoft.com/office/drawing/2014/main" id="{A6629B9B-7BE4-4A85-BC6D-8217DD9528D0}"/>
              </a:ext>
            </a:extLst>
          </p:cNvPr>
          <p:cNvSpPr txBox="1">
            <a:spLocks noChangeArrowheads="1"/>
          </p:cNvSpPr>
          <p:nvPr/>
        </p:nvSpPr>
        <p:spPr bwMode="auto">
          <a:xfrm>
            <a:off x="8378654" y="6015702"/>
            <a:ext cx="3251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altLang="en-US" sz="1400" b="0" i="0" u="none" strike="noStrike" kern="1200" cap="none" spc="0" normalizeH="0" baseline="0" noProof="0" dirty="0">
                <a:ln>
                  <a:noFill/>
                </a:ln>
                <a:solidFill>
                  <a:srgbClr val="FFFFFF"/>
                </a:solidFill>
                <a:effectLst/>
                <a:uLnTx/>
                <a:uFillTx/>
                <a:latin typeface="Open Sans" panose="020B0606030504020204"/>
                <a:cs typeface="Calibri" panose="020F0502020204030204" pitchFamily="34" charset="0"/>
              </a:rPr>
              <a:t>Source: IDC</a:t>
            </a:r>
          </a:p>
        </p:txBody>
      </p:sp>
      <p:sp>
        <p:nvSpPr>
          <p:cNvPr id="27" name="Freeform 21">
            <a:extLst>
              <a:ext uri="{FF2B5EF4-FFF2-40B4-BE49-F238E27FC236}">
                <a16:creationId xmlns:a16="http://schemas.microsoft.com/office/drawing/2014/main" id="{D305FE06-2510-4079-AB40-688A23729169}"/>
              </a:ext>
            </a:extLst>
          </p:cNvPr>
          <p:cNvSpPr/>
          <p:nvPr/>
        </p:nvSpPr>
        <p:spPr>
          <a:xfrm>
            <a:off x="7558088" y="4424363"/>
            <a:ext cx="1014412" cy="1028700"/>
          </a:xfrm>
          <a:custGeom>
            <a:avLst/>
            <a:gdLst>
              <a:gd name="connsiteX0" fmla="*/ 1014412 w 1014412"/>
              <a:gd name="connsiteY0" fmla="*/ 1028700 h 1028700"/>
              <a:gd name="connsiteX1" fmla="*/ 371475 w 1014412"/>
              <a:gd name="connsiteY1" fmla="*/ 1028700 h 1028700"/>
              <a:gd name="connsiteX2" fmla="*/ 371475 w 1014412"/>
              <a:gd name="connsiteY2" fmla="*/ 0 h 1028700"/>
              <a:gd name="connsiteX3" fmla="*/ 0 w 1014412"/>
              <a:gd name="connsiteY3" fmla="*/ 0 h 1028700"/>
            </a:gdLst>
            <a:ahLst/>
            <a:cxnLst>
              <a:cxn ang="0">
                <a:pos x="connsiteX0" y="connsiteY0"/>
              </a:cxn>
              <a:cxn ang="0">
                <a:pos x="connsiteX1" y="connsiteY1"/>
              </a:cxn>
              <a:cxn ang="0">
                <a:pos x="connsiteX2" y="connsiteY2"/>
              </a:cxn>
              <a:cxn ang="0">
                <a:pos x="connsiteX3" y="connsiteY3"/>
              </a:cxn>
            </a:cxnLst>
            <a:rect l="l" t="t" r="r" b="b"/>
            <a:pathLst>
              <a:path w="1014412" h="1028700">
                <a:moveTo>
                  <a:pt x="1014412" y="1028700"/>
                </a:moveTo>
                <a:lnTo>
                  <a:pt x="371475" y="1028700"/>
                </a:lnTo>
                <a:lnTo>
                  <a:pt x="371475" y="0"/>
                </a:lnTo>
                <a:lnTo>
                  <a:pt x="0" y="0"/>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panose="020B0606030504020204"/>
              <a:cs typeface="Calibri" panose="020F0502020204030204" pitchFamily="34" charset="0"/>
            </a:endParaRPr>
          </a:p>
        </p:txBody>
      </p:sp>
      <p:cxnSp>
        <p:nvCxnSpPr>
          <p:cNvPr id="28" name="Straight Connector 27">
            <a:extLst>
              <a:ext uri="{FF2B5EF4-FFF2-40B4-BE49-F238E27FC236}">
                <a16:creationId xmlns:a16="http://schemas.microsoft.com/office/drawing/2014/main" id="{FF2760E2-40A9-4C30-BEC8-55FF03BE155F}"/>
              </a:ext>
            </a:extLst>
          </p:cNvPr>
          <p:cNvCxnSpPr>
            <a:cxnSpLocks/>
          </p:cNvCxnSpPr>
          <p:nvPr/>
        </p:nvCxnSpPr>
        <p:spPr>
          <a:xfrm>
            <a:off x="3517377" y="4424363"/>
            <a:ext cx="10463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42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1098-0FAB-4070-840B-5A73323624FC}"/>
              </a:ext>
            </a:extLst>
          </p:cNvPr>
          <p:cNvSpPr>
            <a:spLocks noGrp="1"/>
          </p:cNvSpPr>
          <p:nvPr>
            <p:ph type="title"/>
          </p:nvPr>
        </p:nvSpPr>
        <p:spPr>
          <a:xfrm>
            <a:off x="699421"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pt-BR" altLang="en-US" dirty="0">
                <a:solidFill>
                  <a:srgbClr val="002060"/>
                </a:solidFill>
              </a:rPr>
              <a:t>Why Transformation Now? </a:t>
            </a:r>
            <a:endParaRPr lang="en-IN" dirty="0">
              <a:solidFill>
                <a:srgbClr val="002060"/>
              </a:solidFill>
            </a:endParaRPr>
          </a:p>
        </p:txBody>
      </p:sp>
      <p:sp>
        <p:nvSpPr>
          <p:cNvPr id="4" name="Rounded Rectangle 44">
            <a:extLst>
              <a:ext uri="{FF2B5EF4-FFF2-40B4-BE49-F238E27FC236}">
                <a16:creationId xmlns:a16="http://schemas.microsoft.com/office/drawing/2014/main" id="{0350EBE7-6F08-46D0-80E4-66D367F5143A}"/>
              </a:ext>
            </a:extLst>
          </p:cNvPr>
          <p:cNvSpPr/>
          <p:nvPr/>
        </p:nvSpPr>
        <p:spPr>
          <a:xfrm>
            <a:off x="6609137" y="1582914"/>
            <a:ext cx="4648966" cy="4395466"/>
          </a:xfrm>
          <a:prstGeom prst="roundRect">
            <a:avLst>
              <a:gd name="adj" fmla="val 6214"/>
            </a:avLst>
          </a:prstGeom>
          <a:solidFill>
            <a:schemeClr val="bg1"/>
          </a:solidFill>
          <a:ln>
            <a:solidFill>
              <a:schemeClr val="bg1"/>
            </a:solidFill>
          </a:ln>
          <a:effectLst>
            <a:outerShdw blurRad="5588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Open Sans" panose="020B0606030504020204"/>
              </a:rPr>
              <a:t>     </a:t>
            </a:r>
          </a:p>
        </p:txBody>
      </p:sp>
      <p:sp>
        <p:nvSpPr>
          <p:cNvPr id="5" name="Rectangle 4">
            <a:extLst>
              <a:ext uri="{FF2B5EF4-FFF2-40B4-BE49-F238E27FC236}">
                <a16:creationId xmlns:a16="http://schemas.microsoft.com/office/drawing/2014/main" id="{F45E0B0A-F645-4AEF-A84C-C3F8E4FA103A}"/>
              </a:ext>
            </a:extLst>
          </p:cNvPr>
          <p:cNvSpPr/>
          <p:nvPr/>
        </p:nvSpPr>
        <p:spPr>
          <a:xfrm>
            <a:off x="6737009" y="1850920"/>
            <a:ext cx="4328904" cy="3970318"/>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Open Sans"/>
              </a:rPr>
              <a:t>Digital Transformation is taking place with </a:t>
            </a:r>
            <a:br>
              <a:rPr kumimoji="0" lang="en-IN" sz="1400" b="0" i="0" u="none" strike="noStrike" kern="1200" cap="none" spc="0" normalizeH="0" baseline="0" noProof="0" dirty="0">
                <a:ln>
                  <a:noFill/>
                </a:ln>
                <a:solidFill>
                  <a:schemeClr val="tx1">
                    <a:lumMod val="65000"/>
                    <a:lumOff val="35000"/>
                  </a:schemeClr>
                </a:solidFill>
                <a:effectLst/>
                <a:uLnTx/>
                <a:uFillTx/>
                <a:latin typeface="Open Sans"/>
              </a:rPr>
            </a:br>
            <a:r>
              <a:rPr kumimoji="0" lang="en-IN" sz="1400" b="0" i="0" u="none" strike="noStrike" kern="1200" cap="none" spc="0" normalizeH="0" baseline="0" noProof="0" dirty="0">
                <a:ln>
                  <a:noFill/>
                </a:ln>
                <a:solidFill>
                  <a:schemeClr val="tx1">
                    <a:lumMod val="65000"/>
                    <a:lumOff val="35000"/>
                  </a:schemeClr>
                </a:solidFill>
                <a:effectLst/>
                <a:uLnTx/>
                <a:uFillTx/>
                <a:latin typeface="Open Sans"/>
              </a:rPr>
              <a:t>the rocket speed and it is shaping new digital economy</a:t>
            </a: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endParaRPr kumimoji="0" lang="en-IN" sz="1400" b="0" i="0" u="none" strike="noStrike" kern="1200" cap="none" spc="0" normalizeH="0" baseline="0" noProof="0" dirty="0">
              <a:ln>
                <a:noFill/>
              </a:ln>
              <a:solidFill>
                <a:schemeClr val="tx1">
                  <a:lumMod val="65000"/>
                  <a:lumOff val="35000"/>
                </a:schemeClr>
              </a:solidFill>
              <a:effectLst/>
              <a:uLnTx/>
              <a:uFillTx/>
              <a:latin typeface="Open Sans"/>
            </a:endParaRP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Open Sans"/>
              </a:rPr>
              <a:t>ECC goes into maintenance</a:t>
            </a: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endParaRPr kumimoji="0" lang="en-IN" sz="1400" b="0" i="0" u="none" strike="noStrike" kern="1200" cap="none" spc="0" normalizeH="0" baseline="0" noProof="0" dirty="0">
              <a:ln>
                <a:noFill/>
              </a:ln>
              <a:solidFill>
                <a:schemeClr val="tx1">
                  <a:lumMod val="65000"/>
                  <a:lumOff val="35000"/>
                </a:schemeClr>
              </a:solidFill>
              <a:effectLst/>
              <a:uLnTx/>
              <a:uFillTx/>
              <a:latin typeface="Open Sans"/>
            </a:endParaRP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Open Sans"/>
              </a:rPr>
              <a:t>As per SDF and Gartner, the resource base will sustainably transition to S/4HANA until 2021</a:t>
            </a: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endParaRPr kumimoji="0" lang="en-IN" sz="1400" b="0" i="0" u="none" strike="noStrike" kern="1200" cap="none" spc="0" normalizeH="0" baseline="0" noProof="0" dirty="0">
              <a:ln>
                <a:noFill/>
              </a:ln>
              <a:solidFill>
                <a:schemeClr val="tx1">
                  <a:lumMod val="65000"/>
                  <a:lumOff val="35000"/>
                </a:schemeClr>
              </a:solidFill>
              <a:effectLst/>
              <a:uLnTx/>
              <a:uFillTx/>
              <a:latin typeface="Open Sans"/>
            </a:endParaRP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Open Sans"/>
              </a:rPr>
              <a:t>Migration to S/4HANA is predicted from 2021 </a:t>
            </a:r>
            <a:br>
              <a:rPr kumimoji="0" lang="en-IN" sz="1400" b="0" i="0" u="none" strike="noStrike" kern="1200" cap="none" spc="0" normalizeH="0" baseline="0" noProof="0" dirty="0">
                <a:ln>
                  <a:noFill/>
                </a:ln>
                <a:solidFill>
                  <a:schemeClr val="tx1">
                    <a:lumMod val="65000"/>
                    <a:lumOff val="35000"/>
                  </a:schemeClr>
                </a:solidFill>
                <a:effectLst/>
                <a:uLnTx/>
                <a:uFillTx/>
                <a:latin typeface="Open Sans"/>
              </a:rPr>
            </a:br>
            <a:r>
              <a:rPr kumimoji="0" lang="en-IN" sz="1400" b="0" i="0" u="none" strike="noStrike" kern="1200" cap="none" spc="0" normalizeH="0" baseline="0" noProof="0" dirty="0">
                <a:ln>
                  <a:noFill/>
                </a:ln>
                <a:solidFill>
                  <a:schemeClr val="tx1">
                    <a:lumMod val="65000"/>
                    <a:lumOff val="35000"/>
                  </a:schemeClr>
                </a:solidFill>
                <a:effectLst/>
                <a:uLnTx/>
                <a:uFillTx/>
                <a:latin typeface="Open Sans"/>
              </a:rPr>
              <a:t>by Gartner</a:t>
            </a: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endParaRPr kumimoji="0" lang="en-IN" sz="1400" b="0" i="0" u="none" strike="noStrike" kern="1200" cap="none" spc="0" normalizeH="0" baseline="0" noProof="0" dirty="0">
              <a:ln>
                <a:noFill/>
              </a:ln>
              <a:solidFill>
                <a:schemeClr val="tx1">
                  <a:lumMod val="65000"/>
                  <a:lumOff val="35000"/>
                </a:schemeClr>
              </a:solidFill>
              <a:effectLst/>
              <a:uLnTx/>
              <a:uFillTx/>
              <a:latin typeface="Open Sans"/>
            </a:endParaRP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Open Sans"/>
              </a:rPr>
              <a:t>Implementation and conversion </a:t>
            </a:r>
            <a:r>
              <a:rPr lang="en-IN" sz="1400" dirty="0">
                <a:solidFill>
                  <a:schemeClr val="tx1">
                    <a:lumMod val="65000"/>
                    <a:lumOff val="35000"/>
                  </a:schemeClr>
                </a:solidFill>
                <a:latin typeface="Open Sans"/>
              </a:rPr>
              <a:t>p</a:t>
            </a:r>
            <a:r>
              <a:rPr kumimoji="0" lang="en-IN" sz="1400" b="0" i="0" u="none" strike="noStrike" kern="1200" cap="none" spc="0" normalizeH="0" baseline="0" noProof="0" dirty="0">
                <a:ln>
                  <a:noFill/>
                </a:ln>
                <a:solidFill>
                  <a:schemeClr val="tx1">
                    <a:lumMod val="65000"/>
                    <a:lumOff val="35000"/>
                  </a:schemeClr>
                </a:solidFill>
                <a:effectLst/>
                <a:uLnTx/>
                <a:uFillTx/>
                <a:latin typeface="Open Sans"/>
              </a:rPr>
              <a:t>rice will increase substantially in coming years</a:t>
            </a: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endParaRPr kumimoji="0" lang="en-US" sz="1400" b="0" i="0" u="none" strike="noStrike" kern="1200" cap="none" spc="0" normalizeH="0" baseline="0" noProof="0" dirty="0">
              <a:ln>
                <a:noFill/>
              </a:ln>
              <a:solidFill>
                <a:schemeClr val="tx1">
                  <a:lumMod val="65000"/>
                  <a:lumOff val="35000"/>
                </a:schemeClr>
              </a:solidFill>
              <a:effectLst/>
              <a:uLnTx/>
              <a:uFillTx/>
              <a:latin typeface="Open Sans"/>
            </a:endParaRPr>
          </a:p>
          <a:p>
            <a:pPr marL="285750" marR="0" lvl="0" indent="-285750" algn="l" defTabSz="914400" rtl="0" eaLnBrk="1" fontAlgn="auto" latinLnBrk="0" hangingPunct="1">
              <a:lnSpc>
                <a:spcPct val="100000"/>
              </a:lnSpc>
              <a:spcBef>
                <a:spcPts val="0"/>
              </a:spcBef>
              <a:spcAft>
                <a:spcPts val="0"/>
              </a:spcAft>
              <a:buClr>
                <a:srgbClr val="EA901D"/>
              </a:buClr>
              <a:buSzTx/>
              <a:buFont typeface="Arial" panose="020B0604020202020204" pitchFamily="34" charset="0"/>
              <a:buChar char="•"/>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Open Sans"/>
              </a:rPr>
              <a:t>ECC life-time prolongation is good for IT </a:t>
            </a:r>
            <a:br>
              <a:rPr kumimoji="0" lang="en-US" sz="1400" b="0" i="0" u="none" strike="noStrike" kern="1200" cap="none" spc="0" normalizeH="0" baseline="0" noProof="0" dirty="0">
                <a:ln>
                  <a:noFill/>
                </a:ln>
                <a:solidFill>
                  <a:schemeClr val="tx1">
                    <a:lumMod val="65000"/>
                    <a:lumOff val="35000"/>
                  </a:schemeClr>
                </a:solidFill>
                <a:effectLst/>
                <a:uLnTx/>
                <a:uFillTx/>
                <a:latin typeface="Open Sans"/>
              </a:rPr>
            </a:br>
            <a:r>
              <a:rPr kumimoji="0" lang="en-US" sz="1400" b="0" i="0" u="none" strike="noStrike" kern="1200" cap="none" spc="0" normalizeH="0" baseline="0" noProof="0" dirty="0">
                <a:ln>
                  <a:noFill/>
                </a:ln>
                <a:solidFill>
                  <a:schemeClr val="tx1">
                    <a:lumMod val="65000"/>
                    <a:lumOff val="35000"/>
                  </a:schemeClr>
                </a:solidFill>
                <a:effectLst/>
                <a:uLnTx/>
                <a:uFillTx/>
                <a:latin typeface="Open Sans"/>
              </a:rPr>
              <a:t>and bad for business </a:t>
            </a:r>
            <a:endParaRPr kumimoji="0" lang="en-IN" sz="1400" b="0" i="0" u="none" strike="noStrike" kern="1200" cap="none" spc="0" normalizeH="0" baseline="0" noProof="0" dirty="0">
              <a:ln>
                <a:noFill/>
              </a:ln>
              <a:solidFill>
                <a:schemeClr val="tx1">
                  <a:lumMod val="65000"/>
                  <a:lumOff val="35000"/>
                </a:schemeClr>
              </a:solidFill>
              <a:effectLst/>
              <a:uLnTx/>
              <a:uFillTx/>
              <a:latin typeface="Open Sans"/>
            </a:endParaRPr>
          </a:p>
          <a:p>
            <a:pPr marL="285750" marR="0" lvl="0" indent="-285750" algn="l" defTabSz="914400" rtl="0" eaLnBrk="1" fontAlgn="auto" latinLnBrk="0" hangingPunct="1">
              <a:lnSpc>
                <a:spcPct val="100000"/>
              </a:lnSpc>
              <a:spcBef>
                <a:spcPts val="0"/>
              </a:spcBef>
              <a:spcAft>
                <a:spcPts val="0"/>
              </a:spcAft>
              <a:buClr>
                <a:srgbClr val="00C37F"/>
              </a:buClr>
              <a:buSzTx/>
              <a:buFont typeface="Arial" panose="020B0604020202020204" pitchFamily="34" charset="0"/>
              <a:buChar char="•"/>
              <a:tabLst/>
              <a:defRPr/>
            </a:pPr>
            <a:endParaRPr kumimoji="0" lang="en-IN" sz="1400" b="0" i="0" u="none" strike="noStrike" kern="1200" cap="none" spc="0" normalizeH="0" baseline="0" noProof="0" dirty="0">
              <a:ln>
                <a:noFill/>
              </a:ln>
              <a:solidFill>
                <a:schemeClr val="tx1">
                  <a:lumMod val="65000"/>
                  <a:lumOff val="35000"/>
                </a:schemeClr>
              </a:solidFill>
              <a:effectLst/>
              <a:uLnTx/>
              <a:uFillTx/>
              <a:latin typeface="Open Sans"/>
            </a:endParaRPr>
          </a:p>
        </p:txBody>
      </p:sp>
      <p:grpSp>
        <p:nvGrpSpPr>
          <p:cNvPr id="67" name="Group 66">
            <a:extLst>
              <a:ext uri="{FF2B5EF4-FFF2-40B4-BE49-F238E27FC236}">
                <a16:creationId xmlns:a16="http://schemas.microsoft.com/office/drawing/2014/main" id="{1FD52B28-D160-4579-BB3F-85A4FD652FF5}"/>
              </a:ext>
            </a:extLst>
          </p:cNvPr>
          <p:cNvGrpSpPr/>
          <p:nvPr/>
        </p:nvGrpSpPr>
        <p:grpSpPr>
          <a:xfrm>
            <a:off x="873268" y="1538704"/>
            <a:ext cx="5009401" cy="4427489"/>
            <a:chOff x="873268" y="1538704"/>
            <a:chExt cx="5009401" cy="4427489"/>
          </a:xfrm>
        </p:grpSpPr>
        <p:sp>
          <p:nvSpPr>
            <p:cNvPr id="7" name="object 3">
              <a:extLst>
                <a:ext uri="{FF2B5EF4-FFF2-40B4-BE49-F238E27FC236}">
                  <a16:creationId xmlns:a16="http://schemas.microsoft.com/office/drawing/2014/main" id="{B30A7AC5-4CE7-437B-B56B-4B68514EF2A4}"/>
                </a:ext>
              </a:extLst>
            </p:cNvPr>
            <p:cNvSpPr/>
            <p:nvPr/>
          </p:nvSpPr>
          <p:spPr>
            <a:xfrm>
              <a:off x="2618445" y="1580396"/>
              <a:ext cx="403830" cy="732929"/>
            </a:xfrm>
            <a:custGeom>
              <a:avLst/>
              <a:gdLst>
                <a:gd name="f0" fmla="val 0"/>
                <a:gd name="f1" fmla="val 873251"/>
                <a:gd name="f2" fmla="val 452627"/>
                <a:gd name="f3" fmla="val 448182"/>
              </a:gdLst>
              <a:ah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rgbClr val="0070C0"/>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8" name="object 4">
              <a:extLst>
                <a:ext uri="{FF2B5EF4-FFF2-40B4-BE49-F238E27FC236}">
                  <a16:creationId xmlns:a16="http://schemas.microsoft.com/office/drawing/2014/main" id="{F2BFDB80-9245-4432-9627-D0B412A4F6AA}"/>
                </a:ext>
              </a:extLst>
            </p:cNvPr>
            <p:cNvSpPr/>
            <p:nvPr/>
          </p:nvSpPr>
          <p:spPr>
            <a:xfrm>
              <a:off x="2669526" y="1538704"/>
              <a:ext cx="424070" cy="818126"/>
            </a:xfrm>
            <a:custGeom>
              <a:avLst/>
              <a:gdLst>
                <a:gd name="f0" fmla="val 0"/>
                <a:gd name="f1" fmla="val 975360"/>
                <a:gd name="f2" fmla="val 475488"/>
                <a:gd name="f3" fmla="val 487680"/>
              </a:gdLst>
              <a:ah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E21737"/>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9" name="object 5">
              <a:extLst>
                <a:ext uri="{FF2B5EF4-FFF2-40B4-BE49-F238E27FC236}">
                  <a16:creationId xmlns:a16="http://schemas.microsoft.com/office/drawing/2014/main" id="{6838F046-C709-4E31-8261-CA82ED00F9A8}"/>
                </a:ext>
              </a:extLst>
            </p:cNvPr>
            <p:cNvSpPr/>
            <p:nvPr/>
          </p:nvSpPr>
          <p:spPr>
            <a:xfrm>
              <a:off x="882327" y="2325108"/>
              <a:ext cx="1791055" cy="63746"/>
            </a:xfrm>
            <a:custGeom>
              <a:avLst/>
              <a:gdLst>
                <a:gd name="f0" fmla="val 0"/>
                <a:gd name="f1" fmla="val 76200"/>
                <a:gd name="f2" fmla="val 38100"/>
                <a:gd name="f3" fmla="val 48005"/>
                <a:gd name="f4" fmla="val 63500"/>
                <a:gd name="f5" fmla="val 28193"/>
                <a:gd name="f6" fmla="val 2006980"/>
              </a:gdLst>
              <a:ah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E21737"/>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0" name="object 6">
              <a:extLst>
                <a:ext uri="{FF2B5EF4-FFF2-40B4-BE49-F238E27FC236}">
                  <a16:creationId xmlns:a16="http://schemas.microsoft.com/office/drawing/2014/main" id="{5B70544D-1605-4ECF-8B27-B0A392142FBB}"/>
                </a:ext>
              </a:extLst>
            </p:cNvPr>
            <p:cNvSpPr/>
            <p:nvPr/>
          </p:nvSpPr>
          <p:spPr>
            <a:xfrm>
              <a:off x="2813517" y="1942933"/>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E21231"/>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1" name="object 7">
              <a:extLst>
                <a:ext uri="{FF2B5EF4-FFF2-40B4-BE49-F238E27FC236}">
                  <a16:creationId xmlns:a16="http://schemas.microsoft.com/office/drawing/2014/main" id="{B042DA31-B727-4049-AF65-6F68C31A904B}"/>
                </a:ext>
              </a:extLst>
            </p:cNvPr>
            <p:cNvSpPr/>
            <p:nvPr/>
          </p:nvSpPr>
          <p:spPr>
            <a:xfrm>
              <a:off x="2618445" y="2475561"/>
              <a:ext cx="403830" cy="731419"/>
            </a:xfrm>
            <a:custGeom>
              <a:avLst/>
              <a:gdLst>
                <a:gd name="f0" fmla="val 0"/>
                <a:gd name="f1" fmla="val 871727"/>
                <a:gd name="f2" fmla="val 452627"/>
                <a:gd name="f3" fmla="val 447420"/>
              </a:gdLst>
              <a:ahLst/>
              <a:cxnLst>
                <a:cxn ang="3cd4">
                  <a:pos x="hc" y="t"/>
                </a:cxn>
                <a:cxn ang="0">
                  <a:pos x="r" y="vc"/>
                </a:cxn>
                <a:cxn ang="cd4">
                  <a:pos x="hc" y="b"/>
                </a:cxn>
                <a:cxn ang="cd2">
                  <a:pos x="l" y="vc"/>
                </a:cxn>
              </a:cxnLst>
              <a:rect l="l" t="t" r="r" b="b"/>
              <a:pathLst>
                <a:path w="452754" h="871854">
                  <a:moveTo>
                    <a:pt x="f0" y="f0"/>
                  </a:moveTo>
                  <a:lnTo>
                    <a:pt x="f0" y="f1"/>
                  </a:lnTo>
                  <a:lnTo>
                    <a:pt x="f2" y="f3"/>
                  </a:lnTo>
                  <a:lnTo>
                    <a:pt x="f0" y="f0"/>
                  </a:lnTo>
                  <a:close/>
                </a:path>
              </a:pathLst>
            </a:custGeom>
            <a:solidFill>
              <a:schemeClr val="accent1"/>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2" name="object 8">
              <a:extLst>
                <a:ext uri="{FF2B5EF4-FFF2-40B4-BE49-F238E27FC236}">
                  <a16:creationId xmlns:a16="http://schemas.microsoft.com/office/drawing/2014/main" id="{0C3FDECB-BB84-4E7E-A896-A57B8A2620AC}"/>
                </a:ext>
              </a:extLst>
            </p:cNvPr>
            <p:cNvSpPr/>
            <p:nvPr/>
          </p:nvSpPr>
          <p:spPr>
            <a:xfrm>
              <a:off x="2618445" y="2475561"/>
              <a:ext cx="403830" cy="731419"/>
            </a:xfrm>
            <a:custGeom>
              <a:avLst/>
              <a:gdLst>
                <a:gd name="f0" fmla="val 0"/>
                <a:gd name="f1" fmla="val 871727"/>
                <a:gd name="f2" fmla="val 452627"/>
                <a:gd name="f3" fmla="val 447420"/>
              </a:gdLst>
              <a:ahLst/>
              <a:cxnLst>
                <a:cxn ang="3cd4">
                  <a:pos x="hc" y="t"/>
                </a:cxn>
                <a:cxn ang="0">
                  <a:pos x="r" y="vc"/>
                </a:cxn>
                <a:cxn ang="cd4">
                  <a:pos x="hc" y="b"/>
                </a:cxn>
                <a:cxn ang="cd2">
                  <a:pos x="l" y="vc"/>
                </a:cxn>
              </a:cxnLst>
              <a:rect l="l" t="t" r="r" b="b"/>
              <a:pathLst>
                <a:path w="452754" h="871854">
                  <a:moveTo>
                    <a:pt x="f0" y="f1"/>
                  </a:moveTo>
                  <a:lnTo>
                    <a:pt x="f2" y="f3"/>
                  </a:lnTo>
                  <a:lnTo>
                    <a:pt x="f0" y="f0"/>
                  </a:lnTo>
                  <a:lnTo>
                    <a:pt x="f0" y="f1"/>
                  </a:lnTo>
                  <a:close/>
                </a:path>
              </a:pathLst>
            </a:custGeom>
            <a:noFill/>
            <a:ln w="9000">
              <a:solidFill>
                <a:srgbClr val="A7A9AC"/>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3" name="object 9">
              <a:extLst>
                <a:ext uri="{FF2B5EF4-FFF2-40B4-BE49-F238E27FC236}">
                  <a16:creationId xmlns:a16="http://schemas.microsoft.com/office/drawing/2014/main" id="{C7C26134-04C6-46F1-B0E7-B77972F01503}"/>
                </a:ext>
              </a:extLst>
            </p:cNvPr>
            <p:cNvSpPr/>
            <p:nvPr/>
          </p:nvSpPr>
          <p:spPr>
            <a:xfrm>
              <a:off x="2669526" y="2432661"/>
              <a:ext cx="424070" cy="818126"/>
            </a:xfrm>
            <a:custGeom>
              <a:avLst/>
              <a:gdLst>
                <a:gd name="f0" fmla="val 0"/>
                <a:gd name="f1" fmla="val 975360"/>
                <a:gd name="f2" fmla="val 475488"/>
                <a:gd name="f3" fmla="val 487680"/>
              </a:gdLst>
              <a:ah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4" name="object 10">
              <a:extLst>
                <a:ext uri="{FF2B5EF4-FFF2-40B4-BE49-F238E27FC236}">
                  <a16:creationId xmlns:a16="http://schemas.microsoft.com/office/drawing/2014/main" id="{FA7EAD0B-2AFF-43C9-850A-1C98CF1D9FD6}"/>
                </a:ext>
              </a:extLst>
            </p:cNvPr>
            <p:cNvSpPr/>
            <p:nvPr/>
          </p:nvSpPr>
          <p:spPr>
            <a:xfrm>
              <a:off x="882327" y="3219368"/>
              <a:ext cx="1791055" cy="63746"/>
            </a:xfrm>
            <a:custGeom>
              <a:avLst/>
              <a:gdLst>
                <a:gd name="f0" fmla="val 0"/>
                <a:gd name="f1" fmla="val 76200"/>
                <a:gd name="f2" fmla="val 38100"/>
                <a:gd name="f3" fmla="val 48006"/>
                <a:gd name="f4" fmla="val 63500"/>
                <a:gd name="f5" fmla="val 28194"/>
                <a:gd name="f6" fmla="val 2006980"/>
              </a:gdLst>
              <a:ah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A7A9AC"/>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5" name="object 11">
              <a:extLst>
                <a:ext uri="{FF2B5EF4-FFF2-40B4-BE49-F238E27FC236}">
                  <a16:creationId xmlns:a16="http://schemas.microsoft.com/office/drawing/2014/main" id="{FE176B6C-11D2-4393-9DBC-D48E3ECB7A86}"/>
                </a:ext>
              </a:extLst>
            </p:cNvPr>
            <p:cNvSpPr/>
            <p:nvPr/>
          </p:nvSpPr>
          <p:spPr>
            <a:xfrm>
              <a:off x="2813517" y="2836891"/>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6" name="object 12">
              <a:extLst>
                <a:ext uri="{FF2B5EF4-FFF2-40B4-BE49-F238E27FC236}">
                  <a16:creationId xmlns:a16="http://schemas.microsoft.com/office/drawing/2014/main" id="{55E57E89-142B-460B-BEB5-09E82B9C321F}"/>
                </a:ext>
              </a:extLst>
            </p:cNvPr>
            <p:cNvSpPr/>
            <p:nvPr/>
          </p:nvSpPr>
          <p:spPr>
            <a:xfrm>
              <a:off x="2618445" y="3369519"/>
              <a:ext cx="403830" cy="732929"/>
            </a:xfrm>
            <a:custGeom>
              <a:avLst/>
              <a:gdLst>
                <a:gd name="f0" fmla="val 0"/>
                <a:gd name="f1" fmla="val 873251"/>
                <a:gd name="f2" fmla="val 452627"/>
                <a:gd name="f3" fmla="val 448182"/>
              </a:gdLst>
              <a:ah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rgbClr val="FF0000"/>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7" name="object 13">
              <a:extLst>
                <a:ext uri="{FF2B5EF4-FFF2-40B4-BE49-F238E27FC236}">
                  <a16:creationId xmlns:a16="http://schemas.microsoft.com/office/drawing/2014/main" id="{0F341AB6-203B-4646-A263-0E1E6F1971A2}"/>
                </a:ext>
              </a:extLst>
            </p:cNvPr>
            <p:cNvSpPr/>
            <p:nvPr/>
          </p:nvSpPr>
          <p:spPr>
            <a:xfrm>
              <a:off x="2618445" y="3369519"/>
              <a:ext cx="403830" cy="732929"/>
            </a:xfrm>
            <a:custGeom>
              <a:avLst/>
              <a:gdLst>
                <a:gd name="f0" fmla="val 0"/>
                <a:gd name="f1" fmla="val 873251"/>
                <a:gd name="f2" fmla="val 452627"/>
                <a:gd name="f3" fmla="val 448182"/>
              </a:gdLst>
              <a:ahLst/>
              <a:cxnLst>
                <a:cxn ang="3cd4">
                  <a:pos x="hc" y="t"/>
                </a:cxn>
                <a:cxn ang="0">
                  <a:pos x="r" y="vc"/>
                </a:cxn>
                <a:cxn ang="cd4">
                  <a:pos x="hc" y="b"/>
                </a:cxn>
                <a:cxn ang="cd2">
                  <a:pos x="l" y="vc"/>
                </a:cxn>
              </a:cxnLst>
              <a:rect l="l" t="t" r="r" b="b"/>
              <a:pathLst>
                <a:path w="452754" h="873760">
                  <a:moveTo>
                    <a:pt x="f0" y="f1"/>
                  </a:moveTo>
                  <a:lnTo>
                    <a:pt x="f2" y="f3"/>
                  </a:lnTo>
                  <a:lnTo>
                    <a:pt x="f0" y="f0"/>
                  </a:lnTo>
                  <a:lnTo>
                    <a:pt x="f0" y="f1"/>
                  </a:lnTo>
                  <a:close/>
                </a:path>
              </a:pathLst>
            </a:custGeom>
            <a:noFill/>
            <a:ln w="9000">
              <a:solidFill>
                <a:srgbClr val="6C6D70"/>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8" name="object 14">
              <a:extLst>
                <a:ext uri="{FF2B5EF4-FFF2-40B4-BE49-F238E27FC236}">
                  <a16:creationId xmlns:a16="http://schemas.microsoft.com/office/drawing/2014/main" id="{CDF1683D-CBAC-447A-80E6-9AEAA0C6BA1D}"/>
                </a:ext>
              </a:extLst>
            </p:cNvPr>
            <p:cNvSpPr/>
            <p:nvPr/>
          </p:nvSpPr>
          <p:spPr>
            <a:xfrm>
              <a:off x="2669526" y="3326618"/>
              <a:ext cx="424070" cy="818126"/>
            </a:xfrm>
            <a:custGeom>
              <a:avLst/>
              <a:gdLst>
                <a:gd name="f0" fmla="val 0"/>
                <a:gd name="f1" fmla="val 975360"/>
                <a:gd name="f2" fmla="val 475488"/>
                <a:gd name="f3" fmla="val 487680"/>
              </a:gdLst>
              <a:ah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9" name="object 15">
              <a:extLst>
                <a:ext uri="{FF2B5EF4-FFF2-40B4-BE49-F238E27FC236}">
                  <a16:creationId xmlns:a16="http://schemas.microsoft.com/office/drawing/2014/main" id="{2675F6E1-999D-4641-9C09-0353A471DFE3}"/>
                </a:ext>
              </a:extLst>
            </p:cNvPr>
            <p:cNvSpPr/>
            <p:nvPr/>
          </p:nvSpPr>
          <p:spPr>
            <a:xfrm>
              <a:off x="882327" y="4113325"/>
              <a:ext cx="1791055" cy="63746"/>
            </a:xfrm>
            <a:custGeom>
              <a:avLst/>
              <a:gdLst>
                <a:gd name="f0" fmla="val 0"/>
                <a:gd name="f1" fmla="val 76200"/>
                <a:gd name="f2" fmla="val 38100"/>
                <a:gd name="f3" fmla="val 48006"/>
                <a:gd name="f4" fmla="val 63500"/>
                <a:gd name="f5" fmla="val 28193"/>
                <a:gd name="f6" fmla="val 2006980"/>
              </a:gdLst>
              <a:ah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6C6D70"/>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0" name="object 16">
              <a:extLst>
                <a:ext uri="{FF2B5EF4-FFF2-40B4-BE49-F238E27FC236}">
                  <a16:creationId xmlns:a16="http://schemas.microsoft.com/office/drawing/2014/main" id="{AEB0D280-69C6-4B56-BF73-7B1051905443}"/>
                </a:ext>
              </a:extLst>
            </p:cNvPr>
            <p:cNvSpPr/>
            <p:nvPr/>
          </p:nvSpPr>
          <p:spPr>
            <a:xfrm>
              <a:off x="2813517" y="3732055"/>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1" name="object 17">
              <a:extLst>
                <a:ext uri="{FF2B5EF4-FFF2-40B4-BE49-F238E27FC236}">
                  <a16:creationId xmlns:a16="http://schemas.microsoft.com/office/drawing/2014/main" id="{648E02A0-C302-497D-85B9-9DE94D68FAA4}"/>
                </a:ext>
              </a:extLst>
            </p:cNvPr>
            <p:cNvSpPr/>
            <p:nvPr/>
          </p:nvSpPr>
          <p:spPr>
            <a:xfrm>
              <a:off x="2618445" y="4263476"/>
              <a:ext cx="403830" cy="732929"/>
            </a:xfrm>
            <a:custGeom>
              <a:avLst/>
              <a:gdLst>
                <a:gd name="f0" fmla="val 0"/>
                <a:gd name="f1" fmla="val 873252"/>
                <a:gd name="f2" fmla="val 452627"/>
                <a:gd name="f3" fmla="val 448183"/>
              </a:gdLst>
              <a:ah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chemeClr val="accent2">
                <a:lumMod val="75000"/>
              </a:schemeClr>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2" name="object 18">
              <a:extLst>
                <a:ext uri="{FF2B5EF4-FFF2-40B4-BE49-F238E27FC236}">
                  <a16:creationId xmlns:a16="http://schemas.microsoft.com/office/drawing/2014/main" id="{14DB9936-431B-4E83-9FCE-7D634A8D80E7}"/>
                </a:ext>
              </a:extLst>
            </p:cNvPr>
            <p:cNvSpPr/>
            <p:nvPr/>
          </p:nvSpPr>
          <p:spPr>
            <a:xfrm>
              <a:off x="2618445" y="4263476"/>
              <a:ext cx="403830" cy="732929"/>
            </a:xfrm>
            <a:custGeom>
              <a:avLst/>
              <a:gdLst>
                <a:gd name="f0" fmla="val 0"/>
                <a:gd name="f1" fmla="val 873252"/>
                <a:gd name="f2" fmla="val 452627"/>
                <a:gd name="f3" fmla="val 448183"/>
              </a:gdLst>
              <a:ahLst/>
              <a:cxnLst>
                <a:cxn ang="3cd4">
                  <a:pos x="hc" y="t"/>
                </a:cxn>
                <a:cxn ang="0">
                  <a:pos x="r" y="vc"/>
                </a:cxn>
                <a:cxn ang="cd4">
                  <a:pos x="hc" y="b"/>
                </a:cxn>
                <a:cxn ang="cd2">
                  <a:pos x="l" y="vc"/>
                </a:cxn>
              </a:cxnLst>
              <a:rect l="l" t="t" r="r" b="b"/>
              <a:pathLst>
                <a:path w="452754" h="873760">
                  <a:moveTo>
                    <a:pt x="f0" y="f1"/>
                  </a:moveTo>
                  <a:lnTo>
                    <a:pt x="f2" y="f3"/>
                  </a:lnTo>
                  <a:lnTo>
                    <a:pt x="f0" y="f0"/>
                  </a:lnTo>
                  <a:lnTo>
                    <a:pt x="f0" y="f1"/>
                  </a:lnTo>
                  <a:close/>
                </a:path>
              </a:pathLst>
            </a:custGeom>
            <a:noFill/>
            <a:ln w="9000">
              <a:solidFill>
                <a:srgbClr val="FCBB5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3" name="object 19">
              <a:extLst>
                <a:ext uri="{FF2B5EF4-FFF2-40B4-BE49-F238E27FC236}">
                  <a16:creationId xmlns:a16="http://schemas.microsoft.com/office/drawing/2014/main" id="{DC39EB62-4882-4667-BD71-6AFAA4249121}"/>
                </a:ext>
              </a:extLst>
            </p:cNvPr>
            <p:cNvSpPr/>
            <p:nvPr/>
          </p:nvSpPr>
          <p:spPr>
            <a:xfrm>
              <a:off x="2669526" y="4220576"/>
              <a:ext cx="424070" cy="818126"/>
            </a:xfrm>
            <a:custGeom>
              <a:avLst/>
              <a:gdLst>
                <a:gd name="f0" fmla="val 0"/>
                <a:gd name="f1" fmla="val 975360"/>
                <a:gd name="f2" fmla="val 475488"/>
                <a:gd name="f3" fmla="val 487680"/>
              </a:gdLst>
              <a:ah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4" name="object 20">
              <a:extLst>
                <a:ext uri="{FF2B5EF4-FFF2-40B4-BE49-F238E27FC236}">
                  <a16:creationId xmlns:a16="http://schemas.microsoft.com/office/drawing/2014/main" id="{D5ACBE95-FFDD-41E4-A11F-7CF40B780130}"/>
                </a:ext>
              </a:extLst>
            </p:cNvPr>
            <p:cNvSpPr/>
            <p:nvPr/>
          </p:nvSpPr>
          <p:spPr>
            <a:xfrm>
              <a:off x="882327" y="5007282"/>
              <a:ext cx="1791055" cy="63746"/>
            </a:xfrm>
            <a:custGeom>
              <a:avLst/>
              <a:gdLst>
                <a:gd name="f0" fmla="val 0"/>
                <a:gd name="f1" fmla="val 76200"/>
                <a:gd name="f2" fmla="val 38100"/>
                <a:gd name="f3" fmla="val 48006"/>
                <a:gd name="f4" fmla="val 63500"/>
                <a:gd name="f5" fmla="val 28194"/>
                <a:gd name="f6" fmla="val 2006980"/>
              </a:gdLst>
              <a:ah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FCBB5F"/>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5" name="object 21">
              <a:extLst>
                <a:ext uri="{FF2B5EF4-FFF2-40B4-BE49-F238E27FC236}">
                  <a16:creationId xmlns:a16="http://schemas.microsoft.com/office/drawing/2014/main" id="{DC7C091F-7B3D-4BA3-9B1B-28FC50B52721}"/>
                </a:ext>
              </a:extLst>
            </p:cNvPr>
            <p:cNvSpPr/>
            <p:nvPr/>
          </p:nvSpPr>
          <p:spPr>
            <a:xfrm>
              <a:off x="2813517" y="4626013"/>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6" name="object 22">
              <a:extLst>
                <a:ext uri="{FF2B5EF4-FFF2-40B4-BE49-F238E27FC236}">
                  <a16:creationId xmlns:a16="http://schemas.microsoft.com/office/drawing/2014/main" id="{AA76AE92-2E57-4F57-8DFD-913A262DEB9E}"/>
                </a:ext>
              </a:extLst>
            </p:cNvPr>
            <p:cNvSpPr/>
            <p:nvPr/>
          </p:nvSpPr>
          <p:spPr>
            <a:xfrm>
              <a:off x="2618445" y="5157433"/>
              <a:ext cx="403830" cy="732929"/>
            </a:xfrm>
            <a:custGeom>
              <a:avLst/>
              <a:gdLst>
                <a:gd name="f0" fmla="val 0"/>
                <a:gd name="f1" fmla="val 873251"/>
                <a:gd name="f2" fmla="val 452627"/>
                <a:gd name="f3" fmla="val 448170"/>
              </a:gdLst>
              <a:ah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chemeClr val="accent6">
                <a:lumMod val="75000"/>
              </a:schemeClr>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7" name="object 24">
              <a:extLst>
                <a:ext uri="{FF2B5EF4-FFF2-40B4-BE49-F238E27FC236}">
                  <a16:creationId xmlns:a16="http://schemas.microsoft.com/office/drawing/2014/main" id="{E71994D2-E50B-41F5-B735-07DFAD5DD790}"/>
                </a:ext>
              </a:extLst>
            </p:cNvPr>
            <p:cNvSpPr/>
            <p:nvPr/>
          </p:nvSpPr>
          <p:spPr>
            <a:xfrm>
              <a:off x="2669526" y="5114533"/>
              <a:ext cx="424070" cy="819939"/>
            </a:xfrm>
            <a:custGeom>
              <a:avLst/>
              <a:gdLst>
                <a:gd name="f0" fmla="val 0"/>
                <a:gd name="f1" fmla="val 475488"/>
                <a:gd name="f2" fmla="val 488442"/>
                <a:gd name="f3" fmla="val 976884"/>
              </a:gdLst>
              <a:ahLst/>
              <a:cxnLst>
                <a:cxn ang="3cd4">
                  <a:pos x="hc" y="t"/>
                </a:cxn>
                <a:cxn ang="0">
                  <a:pos x="r" y="vc"/>
                </a:cxn>
                <a:cxn ang="cd4">
                  <a:pos x="hc" y="b"/>
                </a:cxn>
                <a:cxn ang="cd2">
                  <a:pos x="l" y="vc"/>
                </a:cxn>
              </a:cxnLst>
              <a:rect l="l" t="t" r="r" b="b"/>
              <a:pathLst>
                <a:path w="475614" h="977265">
                  <a:moveTo>
                    <a:pt x="f0" y="f0"/>
                  </a:moveTo>
                  <a:lnTo>
                    <a:pt x="f1" y="f2"/>
                  </a:lnTo>
                  <a:lnTo>
                    <a:pt x="f0" y="f3"/>
                  </a:lnTo>
                  <a:lnTo>
                    <a:pt x="f1" y="f2"/>
                  </a:lnTo>
                  <a:lnTo>
                    <a:pt x="f0" y="f0"/>
                  </a:lnTo>
                  <a:close/>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8" name="object 25">
              <a:extLst>
                <a:ext uri="{FF2B5EF4-FFF2-40B4-BE49-F238E27FC236}">
                  <a16:creationId xmlns:a16="http://schemas.microsoft.com/office/drawing/2014/main" id="{A6417330-1148-408E-BB3E-AB1B54FD18C2}"/>
                </a:ext>
              </a:extLst>
            </p:cNvPr>
            <p:cNvSpPr/>
            <p:nvPr/>
          </p:nvSpPr>
          <p:spPr>
            <a:xfrm>
              <a:off x="882327" y="5902447"/>
              <a:ext cx="1791055" cy="63746"/>
            </a:xfrm>
            <a:custGeom>
              <a:avLst/>
              <a:gdLst>
                <a:gd name="f0" fmla="val 0"/>
                <a:gd name="f1" fmla="val 76200"/>
                <a:gd name="f2" fmla="val 38100"/>
                <a:gd name="f3" fmla="val 48006"/>
                <a:gd name="f4" fmla="val 63500"/>
                <a:gd name="f5" fmla="val 28194"/>
                <a:gd name="f6" fmla="val 2006980"/>
              </a:gdLst>
              <a:ah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F3901D"/>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9" name="object 26">
              <a:extLst>
                <a:ext uri="{FF2B5EF4-FFF2-40B4-BE49-F238E27FC236}">
                  <a16:creationId xmlns:a16="http://schemas.microsoft.com/office/drawing/2014/main" id="{D450AA30-720C-4DD0-9003-45750FAF4AEE}"/>
                </a:ext>
              </a:extLst>
            </p:cNvPr>
            <p:cNvSpPr/>
            <p:nvPr/>
          </p:nvSpPr>
          <p:spPr>
            <a:xfrm>
              <a:off x="2813517" y="5519971"/>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0" name="object 27">
              <a:extLst>
                <a:ext uri="{FF2B5EF4-FFF2-40B4-BE49-F238E27FC236}">
                  <a16:creationId xmlns:a16="http://schemas.microsoft.com/office/drawing/2014/main" id="{38030F88-03BB-4FA6-93A0-BC8D1BA15955}"/>
                </a:ext>
              </a:extLst>
            </p:cNvPr>
            <p:cNvSpPr/>
            <p:nvPr/>
          </p:nvSpPr>
          <p:spPr>
            <a:xfrm>
              <a:off x="3322722" y="1580396"/>
              <a:ext cx="403830" cy="732929"/>
            </a:xfrm>
            <a:custGeom>
              <a:avLst/>
              <a:gdLst>
                <a:gd name="f0" fmla="val 0"/>
                <a:gd name="f1" fmla="val 452627"/>
                <a:gd name="f2" fmla="val 448182"/>
                <a:gd name="f3" fmla="val 873251"/>
              </a:gdLst>
              <a:ah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rgbClr val="0070C0"/>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1" name="object 28">
              <a:extLst>
                <a:ext uri="{FF2B5EF4-FFF2-40B4-BE49-F238E27FC236}">
                  <a16:creationId xmlns:a16="http://schemas.microsoft.com/office/drawing/2014/main" id="{B23561FD-3775-4936-ACF6-EFD83926D1B9}"/>
                </a:ext>
              </a:extLst>
            </p:cNvPr>
            <p:cNvSpPr/>
            <p:nvPr/>
          </p:nvSpPr>
          <p:spPr>
            <a:xfrm>
              <a:off x="3252687" y="1538704"/>
              <a:ext cx="424070" cy="818126"/>
            </a:xfrm>
            <a:custGeom>
              <a:avLst/>
              <a:gdLst>
                <a:gd name="f0" fmla="val 0"/>
                <a:gd name="f1" fmla="val 975360"/>
                <a:gd name="f2" fmla="val 475488"/>
                <a:gd name="f3" fmla="val 487680"/>
              </a:gdLst>
              <a:ah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E21737"/>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2" name="object 29">
              <a:extLst>
                <a:ext uri="{FF2B5EF4-FFF2-40B4-BE49-F238E27FC236}">
                  <a16:creationId xmlns:a16="http://schemas.microsoft.com/office/drawing/2014/main" id="{3D0FA768-70BD-4035-BAE8-B914414F47EB}"/>
                </a:ext>
              </a:extLst>
            </p:cNvPr>
            <p:cNvSpPr/>
            <p:nvPr/>
          </p:nvSpPr>
          <p:spPr>
            <a:xfrm>
              <a:off x="3673223" y="2325108"/>
              <a:ext cx="1791055" cy="63746"/>
            </a:xfrm>
            <a:custGeom>
              <a:avLst/>
              <a:gdLst>
                <a:gd name="f0" fmla="val 0"/>
                <a:gd name="f1" fmla="val 76200"/>
                <a:gd name="f2" fmla="val 1930781"/>
                <a:gd name="f3" fmla="val 1987169"/>
                <a:gd name="f4" fmla="val 48005"/>
                <a:gd name="f5" fmla="val 1943481"/>
                <a:gd name="f6" fmla="val 28193"/>
                <a:gd name="f7" fmla="val 1987168"/>
                <a:gd name="f8" fmla="val 2006981"/>
                <a:gd name="f9" fmla="val 38100"/>
              </a:gdLst>
              <a:ah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7" y="f6"/>
                  </a:lnTo>
                  <a:lnTo>
                    <a:pt x="f2" y="f0"/>
                  </a:lnTo>
                  <a:close/>
                </a:path>
                <a:path w="2007234" h="76200">
                  <a:moveTo>
                    <a:pt x="f2" y="f6"/>
                  </a:moveTo>
                  <a:lnTo>
                    <a:pt x="f0" y="f6"/>
                  </a:lnTo>
                  <a:lnTo>
                    <a:pt x="f0" y="f4"/>
                  </a:lnTo>
                  <a:lnTo>
                    <a:pt x="f2" y="f4"/>
                  </a:lnTo>
                  <a:lnTo>
                    <a:pt x="f2" y="f6"/>
                  </a:lnTo>
                  <a:close/>
                </a:path>
                <a:path w="2007234" h="76200">
                  <a:moveTo>
                    <a:pt x="f7" y="f6"/>
                  </a:moveTo>
                  <a:lnTo>
                    <a:pt x="f5" y="f6"/>
                  </a:lnTo>
                  <a:lnTo>
                    <a:pt x="f5" y="f4"/>
                  </a:lnTo>
                  <a:lnTo>
                    <a:pt x="f3" y="f4"/>
                  </a:lnTo>
                  <a:lnTo>
                    <a:pt x="f8" y="f9"/>
                  </a:lnTo>
                  <a:lnTo>
                    <a:pt x="f7" y="f6"/>
                  </a:lnTo>
                  <a:close/>
                </a:path>
              </a:pathLst>
            </a:custGeom>
            <a:solidFill>
              <a:srgbClr val="E21737"/>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3" name="object 30">
              <a:extLst>
                <a:ext uri="{FF2B5EF4-FFF2-40B4-BE49-F238E27FC236}">
                  <a16:creationId xmlns:a16="http://schemas.microsoft.com/office/drawing/2014/main" id="{A49BBBB4-72DF-4508-9512-B773410C73D6}"/>
                </a:ext>
              </a:extLst>
            </p:cNvPr>
            <p:cNvSpPr/>
            <p:nvPr/>
          </p:nvSpPr>
          <p:spPr>
            <a:xfrm>
              <a:off x="3173976" y="1942933"/>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E21231"/>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4" name="object 31">
              <a:extLst>
                <a:ext uri="{FF2B5EF4-FFF2-40B4-BE49-F238E27FC236}">
                  <a16:creationId xmlns:a16="http://schemas.microsoft.com/office/drawing/2014/main" id="{42F55C7D-C5C7-4A7F-8FFC-A8DFE3BB9EFD}"/>
                </a:ext>
              </a:extLst>
            </p:cNvPr>
            <p:cNvSpPr/>
            <p:nvPr/>
          </p:nvSpPr>
          <p:spPr>
            <a:xfrm>
              <a:off x="3322722" y="2475561"/>
              <a:ext cx="403830" cy="731419"/>
            </a:xfrm>
            <a:custGeom>
              <a:avLst/>
              <a:gdLst>
                <a:gd name="f0" fmla="val 0"/>
                <a:gd name="f1" fmla="val 452627"/>
                <a:gd name="f2" fmla="val 447420"/>
                <a:gd name="f3" fmla="val 871727"/>
              </a:gdLst>
              <a:ahLst/>
              <a:cxnLst>
                <a:cxn ang="3cd4">
                  <a:pos x="hc" y="t"/>
                </a:cxn>
                <a:cxn ang="0">
                  <a:pos x="r" y="vc"/>
                </a:cxn>
                <a:cxn ang="cd4">
                  <a:pos x="hc" y="b"/>
                </a:cxn>
                <a:cxn ang="cd2">
                  <a:pos x="l" y="vc"/>
                </a:cxn>
              </a:cxnLst>
              <a:rect l="l" t="t" r="r" b="b"/>
              <a:pathLst>
                <a:path w="452754" h="871854">
                  <a:moveTo>
                    <a:pt x="f1" y="f0"/>
                  </a:moveTo>
                  <a:lnTo>
                    <a:pt x="f0" y="f2"/>
                  </a:lnTo>
                  <a:lnTo>
                    <a:pt x="f1" y="f3"/>
                  </a:lnTo>
                  <a:lnTo>
                    <a:pt x="f1" y="f0"/>
                  </a:lnTo>
                  <a:close/>
                </a:path>
              </a:pathLst>
            </a:custGeom>
            <a:solidFill>
              <a:schemeClr val="accent1"/>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5" name="object 32">
              <a:extLst>
                <a:ext uri="{FF2B5EF4-FFF2-40B4-BE49-F238E27FC236}">
                  <a16:creationId xmlns:a16="http://schemas.microsoft.com/office/drawing/2014/main" id="{F96EAD43-CDB0-41BD-86D5-0571087C9AEC}"/>
                </a:ext>
              </a:extLst>
            </p:cNvPr>
            <p:cNvSpPr/>
            <p:nvPr/>
          </p:nvSpPr>
          <p:spPr>
            <a:xfrm>
              <a:off x="3322722" y="2475561"/>
              <a:ext cx="403830" cy="731419"/>
            </a:xfrm>
            <a:custGeom>
              <a:avLst/>
              <a:gdLst>
                <a:gd name="f0" fmla="val 0"/>
                <a:gd name="f1" fmla="val 452627"/>
                <a:gd name="f2" fmla="val 871727"/>
                <a:gd name="f3" fmla="val 447420"/>
              </a:gdLst>
              <a:ahLst/>
              <a:cxnLst>
                <a:cxn ang="3cd4">
                  <a:pos x="hc" y="t"/>
                </a:cxn>
                <a:cxn ang="0">
                  <a:pos x="r" y="vc"/>
                </a:cxn>
                <a:cxn ang="cd4">
                  <a:pos x="hc" y="b"/>
                </a:cxn>
                <a:cxn ang="cd2">
                  <a:pos x="l" y="vc"/>
                </a:cxn>
              </a:cxnLst>
              <a:rect l="l" t="t" r="r" b="b"/>
              <a:pathLst>
                <a:path w="452754" h="871854">
                  <a:moveTo>
                    <a:pt x="f1" y="f2"/>
                  </a:moveTo>
                  <a:lnTo>
                    <a:pt x="f0" y="f3"/>
                  </a:lnTo>
                  <a:lnTo>
                    <a:pt x="f1" y="f0"/>
                  </a:lnTo>
                  <a:lnTo>
                    <a:pt x="f1" y="f2"/>
                  </a:lnTo>
                </a:path>
              </a:pathLst>
            </a:custGeom>
            <a:noFill/>
            <a:ln w="9000">
              <a:solidFill>
                <a:srgbClr val="A7A9AC"/>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6" name="object 33">
              <a:extLst>
                <a:ext uri="{FF2B5EF4-FFF2-40B4-BE49-F238E27FC236}">
                  <a16:creationId xmlns:a16="http://schemas.microsoft.com/office/drawing/2014/main" id="{190EED18-8002-4055-B7F5-0B66CD6D7CE9}"/>
                </a:ext>
              </a:extLst>
            </p:cNvPr>
            <p:cNvSpPr/>
            <p:nvPr/>
          </p:nvSpPr>
          <p:spPr>
            <a:xfrm>
              <a:off x="3252687" y="2432661"/>
              <a:ext cx="424070" cy="818126"/>
            </a:xfrm>
            <a:custGeom>
              <a:avLst/>
              <a:gdLst>
                <a:gd name="f0" fmla="val 0"/>
                <a:gd name="f1" fmla="val 975360"/>
                <a:gd name="f2" fmla="val 475488"/>
                <a:gd name="f3" fmla="val 487680"/>
              </a:gdLst>
              <a:ah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7" name="object 34">
              <a:extLst>
                <a:ext uri="{FF2B5EF4-FFF2-40B4-BE49-F238E27FC236}">
                  <a16:creationId xmlns:a16="http://schemas.microsoft.com/office/drawing/2014/main" id="{89FDAFEF-3FCC-4D28-8F29-7FD85E85CAB6}"/>
                </a:ext>
              </a:extLst>
            </p:cNvPr>
            <p:cNvSpPr/>
            <p:nvPr/>
          </p:nvSpPr>
          <p:spPr>
            <a:xfrm>
              <a:off x="3673223" y="3219368"/>
              <a:ext cx="1791055" cy="63746"/>
            </a:xfrm>
            <a:custGeom>
              <a:avLst/>
              <a:gdLst>
                <a:gd name="f0" fmla="val 0"/>
                <a:gd name="f1" fmla="val 76200"/>
                <a:gd name="f2" fmla="val 1930781"/>
                <a:gd name="f3" fmla="val 1987168"/>
                <a:gd name="f4" fmla="val 48006"/>
                <a:gd name="f5" fmla="val 1943481"/>
                <a:gd name="f6" fmla="val 28194"/>
                <a:gd name="f7" fmla="val 1987169"/>
                <a:gd name="f8" fmla="val 2006981"/>
                <a:gd name="f9" fmla="val 38100"/>
              </a:gdLst>
              <a:ah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7" y="f6"/>
                  </a:lnTo>
                  <a:lnTo>
                    <a:pt x="f2" y="f0"/>
                  </a:lnTo>
                  <a:close/>
                </a:path>
                <a:path w="2007234" h="76200">
                  <a:moveTo>
                    <a:pt x="f2" y="f6"/>
                  </a:moveTo>
                  <a:lnTo>
                    <a:pt x="f0" y="f6"/>
                  </a:lnTo>
                  <a:lnTo>
                    <a:pt x="f0" y="f4"/>
                  </a:lnTo>
                  <a:lnTo>
                    <a:pt x="f2" y="f4"/>
                  </a:lnTo>
                  <a:lnTo>
                    <a:pt x="f2" y="f6"/>
                  </a:lnTo>
                  <a:close/>
                </a:path>
                <a:path w="2007234" h="76200">
                  <a:moveTo>
                    <a:pt x="f7" y="f6"/>
                  </a:moveTo>
                  <a:lnTo>
                    <a:pt x="f5" y="f6"/>
                  </a:lnTo>
                  <a:lnTo>
                    <a:pt x="f5" y="f4"/>
                  </a:lnTo>
                  <a:lnTo>
                    <a:pt x="f3" y="f4"/>
                  </a:lnTo>
                  <a:lnTo>
                    <a:pt x="f8" y="f9"/>
                  </a:lnTo>
                  <a:lnTo>
                    <a:pt x="f7" y="f6"/>
                  </a:lnTo>
                  <a:close/>
                </a:path>
              </a:pathLst>
            </a:custGeom>
            <a:solidFill>
              <a:srgbClr val="A7A9AC"/>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8" name="object 35">
              <a:extLst>
                <a:ext uri="{FF2B5EF4-FFF2-40B4-BE49-F238E27FC236}">
                  <a16:creationId xmlns:a16="http://schemas.microsoft.com/office/drawing/2014/main" id="{C956C37E-603B-4F8F-B6A7-5E8A40736872}"/>
                </a:ext>
              </a:extLst>
            </p:cNvPr>
            <p:cNvSpPr/>
            <p:nvPr/>
          </p:nvSpPr>
          <p:spPr>
            <a:xfrm>
              <a:off x="3173976" y="2836891"/>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9" name="object 36">
              <a:extLst>
                <a:ext uri="{FF2B5EF4-FFF2-40B4-BE49-F238E27FC236}">
                  <a16:creationId xmlns:a16="http://schemas.microsoft.com/office/drawing/2014/main" id="{9E75C95F-4845-4532-BA0D-4024A5892A6E}"/>
                </a:ext>
              </a:extLst>
            </p:cNvPr>
            <p:cNvSpPr/>
            <p:nvPr/>
          </p:nvSpPr>
          <p:spPr>
            <a:xfrm>
              <a:off x="3322722" y="3369519"/>
              <a:ext cx="403830" cy="732929"/>
            </a:xfrm>
            <a:custGeom>
              <a:avLst/>
              <a:gdLst>
                <a:gd name="f0" fmla="val 0"/>
                <a:gd name="f1" fmla="val 452627"/>
                <a:gd name="f2" fmla="val 448182"/>
                <a:gd name="f3" fmla="val 873251"/>
              </a:gdLst>
              <a:ah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rgbClr val="FF0000"/>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0" name="object 37">
              <a:extLst>
                <a:ext uri="{FF2B5EF4-FFF2-40B4-BE49-F238E27FC236}">
                  <a16:creationId xmlns:a16="http://schemas.microsoft.com/office/drawing/2014/main" id="{128588B1-5C38-4F0B-B1E4-3CC4C608B857}"/>
                </a:ext>
              </a:extLst>
            </p:cNvPr>
            <p:cNvSpPr/>
            <p:nvPr/>
          </p:nvSpPr>
          <p:spPr>
            <a:xfrm>
              <a:off x="3322722" y="3369519"/>
              <a:ext cx="403830" cy="732929"/>
            </a:xfrm>
            <a:custGeom>
              <a:avLst/>
              <a:gdLst>
                <a:gd name="f0" fmla="val 0"/>
                <a:gd name="f1" fmla="val 452627"/>
                <a:gd name="f2" fmla="val 873251"/>
                <a:gd name="f3" fmla="val 448182"/>
              </a:gdLst>
              <a:ahLst/>
              <a:cxnLst>
                <a:cxn ang="3cd4">
                  <a:pos x="hc" y="t"/>
                </a:cxn>
                <a:cxn ang="0">
                  <a:pos x="r" y="vc"/>
                </a:cxn>
                <a:cxn ang="cd4">
                  <a:pos x="hc" y="b"/>
                </a:cxn>
                <a:cxn ang="cd2">
                  <a:pos x="l" y="vc"/>
                </a:cxn>
              </a:cxnLst>
              <a:rect l="l" t="t" r="r" b="b"/>
              <a:pathLst>
                <a:path w="452754" h="873760">
                  <a:moveTo>
                    <a:pt x="f1" y="f2"/>
                  </a:moveTo>
                  <a:lnTo>
                    <a:pt x="f0" y="f3"/>
                  </a:lnTo>
                  <a:lnTo>
                    <a:pt x="f1" y="f0"/>
                  </a:lnTo>
                  <a:lnTo>
                    <a:pt x="f1" y="f2"/>
                  </a:lnTo>
                </a:path>
              </a:pathLst>
            </a:custGeom>
            <a:noFill/>
            <a:ln w="9000">
              <a:solidFill>
                <a:srgbClr val="6C6D70"/>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1" name="object 38">
              <a:extLst>
                <a:ext uri="{FF2B5EF4-FFF2-40B4-BE49-F238E27FC236}">
                  <a16:creationId xmlns:a16="http://schemas.microsoft.com/office/drawing/2014/main" id="{F0B22DAE-0E20-48D6-A68B-10CC56726023}"/>
                </a:ext>
              </a:extLst>
            </p:cNvPr>
            <p:cNvSpPr/>
            <p:nvPr/>
          </p:nvSpPr>
          <p:spPr>
            <a:xfrm>
              <a:off x="3252687" y="3326618"/>
              <a:ext cx="424070" cy="818126"/>
            </a:xfrm>
            <a:custGeom>
              <a:avLst/>
              <a:gdLst>
                <a:gd name="f0" fmla="val 0"/>
                <a:gd name="f1" fmla="val 975360"/>
                <a:gd name="f2" fmla="val 475488"/>
                <a:gd name="f3" fmla="val 487680"/>
              </a:gdLst>
              <a:ah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2" name="object 39">
              <a:extLst>
                <a:ext uri="{FF2B5EF4-FFF2-40B4-BE49-F238E27FC236}">
                  <a16:creationId xmlns:a16="http://schemas.microsoft.com/office/drawing/2014/main" id="{C4F82088-314C-47FC-8FF5-FEA780B93D70}"/>
                </a:ext>
              </a:extLst>
            </p:cNvPr>
            <p:cNvSpPr/>
            <p:nvPr/>
          </p:nvSpPr>
          <p:spPr>
            <a:xfrm>
              <a:off x="3673223" y="4113325"/>
              <a:ext cx="1791055" cy="63746"/>
            </a:xfrm>
            <a:custGeom>
              <a:avLst/>
              <a:gdLst>
                <a:gd name="f0" fmla="val 0"/>
                <a:gd name="f1" fmla="val 76200"/>
                <a:gd name="f2" fmla="val 1930781"/>
                <a:gd name="f3" fmla="val 1987168"/>
                <a:gd name="f4" fmla="val 48006"/>
                <a:gd name="f5" fmla="val 1943481"/>
                <a:gd name="f6" fmla="val 28193"/>
                <a:gd name="f7" fmla="val 2006981"/>
                <a:gd name="f8" fmla="val 38100"/>
              </a:gdLst>
              <a:ah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3" y="f6"/>
                  </a:lnTo>
                  <a:lnTo>
                    <a:pt x="f2" y="f0"/>
                  </a:lnTo>
                  <a:close/>
                </a:path>
                <a:path w="2007234" h="76200">
                  <a:moveTo>
                    <a:pt x="f2" y="f6"/>
                  </a:moveTo>
                  <a:lnTo>
                    <a:pt x="f0" y="f6"/>
                  </a:lnTo>
                  <a:lnTo>
                    <a:pt x="f0" y="f4"/>
                  </a:lnTo>
                  <a:lnTo>
                    <a:pt x="f2" y="f4"/>
                  </a:lnTo>
                  <a:lnTo>
                    <a:pt x="f2" y="f6"/>
                  </a:lnTo>
                  <a:close/>
                </a:path>
                <a:path w="2007234" h="76200">
                  <a:moveTo>
                    <a:pt x="f3" y="f6"/>
                  </a:moveTo>
                  <a:lnTo>
                    <a:pt x="f5" y="f6"/>
                  </a:lnTo>
                  <a:lnTo>
                    <a:pt x="f5" y="f4"/>
                  </a:lnTo>
                  <a:lnTo>
                    <a:pt x="f3" y="f4"/>
                  </a:lnTo>
                  <a:lnTo>
                    <a:pt x="f7" y="f8"/>
                  </a:lnTo>
                  <a:lnTo>
                    <a:pt x="f3" y="f6"/>
                  </a:lnTo>
                  <a:close/>
                </a:path>
              </a:pathLst>
            </a:custGeom>
            <a:solidFill>
              <a:srgbClr val="6C6D70"/>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3" name="object 40">
              <a:extLst>
                <a:ext uri="{FF2B5EF4-FFF2-40B4-BE49-F238E27FC236}">
                  <a16:creationId xmlns:a16="http://schemas.microsoft.com/office/drawing/2014/main" id="{CFC5E0F1-D9D4-47F1-A2A3-00D129F33C20}"/>
                </a:ext>
              </a:extLst>
            </p:cNvPr>
            <p:cNvSpPr/>
            <p:nvPr/>
          </p:nvSpPr>
          <p:spPr>
            <a:xfrm>
              <a:off x="3173976" y="3732055"/>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4" name="object 41">
              <a:extLst>
                <a:ext uri="{FF2B5EF4-FFF2-40B4-BE49-F238E27FC236}">
                  <a16:creationId xmlns:a16="http://schemas.microsoft.com/office/drawing/2014/main" id="{D20E51A6-A8CF-46B9-8A5F-20EA9C73E267}"/>
                </a:ext>
              </a:extLst>
            </p:cNvPr>
            <p:cNvSpPr/>
            <p:nvPr/>
          </p:nvSpPr>
          <p:spPr>
            <a:xfrm>
              <a:off x="3322722" y="4263476"/>
              <a:ext cx="403830" cy="732929"/>
            </a:xfrm>
            <a:custGeom>
              <a:avLst/>
              <a:gdLst>
                <a:gd name="f0" fmla="val 0"/>
                <a:gd name="f1" fmla="val 452627"/>
                <a:gd name="f2" fmla="val 448183"/>
                <a:gd name="f3" fmla="val 873252"/>
              </a:gdLst>
              <a:ah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chemeClr val="accent2">
                <a:lumMod val="75000"/>
              </a:schemeClr>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5" name="object 42">
              <a:extLst>
                <a:ext uri="{FF2B5EF4-FFF2-40B4-BE49-F238E27FC236}">
                  <a16:creationId xmlns:a16="http://schemas.microsoft.com/office/drawing/2014/main" id="{F58F581E-C2D0-4E22-8E06-574BB2CC0BDF}"/>
                </a:ext>
              </a:extLst>
            </p:cNvPr>
            <p:cNvSpPr/>
            <p:nvPr/>
          </p:nvSpPr>
          <p:spPr>
            <a:xfrm>
              <a:off x="3322722" y="4263476"/>
              <a:ext cx="403830" cy="732929"/>
            </a:xfrm>
            <a:custGeom>
              <a:avLst/>
              <a:gdLst>
                <a:gd name="f0" fmla="val 0"/>
                <a:gd name="f1" fmla="val 452627"/>
                <a:gd name="f2" fmla="val 873252"/>
                <a:gd name="f3" fmla="val 448183"/>
              </a:gdLst>
              <a:ahLst/>
              <a:cxnLst>
                <a:cxn ang="3cd4">
                  <a:pos x="hc" y="t"/>
                </a:cxn>
                <a:cxn ang="0">
                  <a:pos x="r" y="vc"/>
                </a:cxn>
                <a:cxn ang="cd4">
                  <a:pos x="hc" y="b"/>
                </a:cxn>
                <a:cxn ang="cd2">
                  <a:pos x="l" y="vc"/>
                </a:cxn>
              </a:cxnLst>
              <a:rect l="l" t="t" r="r" b="b"/>
              <a:pathLst>
                <a:path w="452754" h="873760">
                  <a:moveTo>
                    <a:pt x="f1" y="f2"/>
                  </a:moveTo>
                  <a:lnTo>
                    <a:pt x="f0" y="f3"/>
                  </a:lnTo>
                  <a:lnTo>
                    <a:pt x="f1" y="f0"/>
                  </a:lnTo>
                  <a:lnTo>
                    <a:pt x="f1" y="f2"/>
                  </a:lnTo>
                </a:path>
              </a:pathLst>
            </a:custGeom>
            <a:noFill/>
            <a:ln w="9000">
              <a:solidFill>
                <a:srgbClr val="FCBB5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6" name="object 43">
              <a:extLst>
                <a:ext uri="{FF2B5EF4-FFF2-40B4-BE49-F238E27FC236}">
                  <a16:creationId xmlns:a16="http://schemas.microsoft.com/office/drawing/2014/main" id="{FD8B808E-80E5-4692-8EF4-AB73DAF43DC9}"/>
                </a:ext>
              </a:extLst>
            </p:cNvPr>
            <p:cNvSpPr/>
            <p:nvPr/>
          </p:nvSpPr>
          <p:spPr>
            <a:xfrm>
              <a:off x="3252687" y="4220576"/>
              <a:ext cx="424070" cy="818126"/>
            </a:xfrm>
            <a:custGeom>
              <a:avLst/>
              <a:gdLst>
                <a:gd name="f0" fmla="val 0"/>
                <a:gd name="f1" fmla="val 975360"/>
                <a:gd name="f2" fmla="val 475488"/>
                <a:gd name="f3" fmla="val 487680"/>
              </a:gdLst>
              <a:ah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7" name="object 44">
              <a:extLst>
                <a:ext uri="{FF2B5EF4-FFF2-40B4-BE49-F238E27FC236}">
                  <a16:creationId xmlns:a16="http://schemas.microsoft.com/office/drawing/2014/main" id="{DEF14851-8071-455B-AB27-80B0455F8D64}"/>
                </a:ext>
              </a:extLst>
            </p:cNvPr>
            <p:cNvSpPr/>
            <p:nvPr/>
          </p:nvSpPr>
          <p:spPr>
            <a:xfrm>
              <a:off x="3673223" y="5007282"/>
              <a:ext cx="1791055" cy="63746"/>
            </a:xfrm>
            <a:custGeom>
              <a:avLst/>
              <a:gdLst>
                <a:gd name="f0" fmla="val 0"/>
                <a:gd name="f1" fmla="val 76200"/>
                <a:gd name="f2" fmla="val 1930781"/>
                <a:gd name="f3" fmla="val 1987168"/>
                <a:gd name="f4" fmla="val 48006"/>
                <a:gd name="f5" fmla="val 1943481"/>
                <a:gd name="f6" fmla="val 28194"/>
                <a:gd name="f7" fmla="val 2006981"/>
                <a:gd name="f8" fmla="val 38100"/>
              </a:gdLst>
              <a:ah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3" y="f6"/>
                  </a:lnTo>
                  <a:lnTo>
                    <a:pt x="f2" y="f0"/>
                  </a:lnTo>
                  <a:close/>
                </a:path>
                <a:path w="2007234" h="76200">
                  <a:moveTo>
                    <a:pt x="f2" y="f6"/>
                  </a:moveTo>
                  <a:lnTo>
                    <a:pt x="f0" y="f6"/>
                  </a:lnTo>
                  <a:lnTo>
                    <a:pt x="f0" y="f4"/>
                  </a:lnTo>
                  <a:lnTo>
                    <a:pt x="f2" y="f4"/>
                  </a:lnTo>
                  <a:lnTo>
                    <a:pt x="f2" y="f6"/>
                  </a:lnTo>
                  <a:close/>
                </a:path>
                <a:path w="2007234" h="76200">
                  <a:moveTo>
                    <a:pt x="f3" y="f6"/>
                  </a:moveTo>
                  <a:lnTo>
                    <a:pt x="f5" y="f6"/>
                  </a:lnTo>
                  <a:lnTo>
                    <a:pt x="f5" y="f4"/>
                  </a:lnTo>
                  <a:lnTo>
                    <a:pt x="f3" y="f4"/>
                  </a:lnTo>
                  <a:lnTo>
                    <a:pt x="f7" y="f8"/>
                  </a:lnTo>
                  <a:lnTo>
                    <a:pt x="f3" y="f6"/>
                  </a:lnTo>
                  <a:close/>
                </a:path>
              </a:pathLst>
            </a:custGeom>
            <a:solidFill>
              <a:srgbClr val="FCBB5F"/>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8" name="object 45">
              <a:extLst>
                <a:ext uri="{FF2B5EF4-FFF2-40B4-BE49-F238E27FC236}">
                  <a16:creationId xmlns:a16="http://schemas.microsoft.com/office/drawing/2014/main" id="{BBA06D2F-3D69-4C17-AB44-E4A41B2C7B2F}"/>
                </a:ext>
              </a:extLst>
            </p:cNvPr>
            <p:cNvSpPr/>
            <p:nvPr/>
          </p:nvSpPr>
          <p:spPr>
            <a:xfrm>
              <a:off x="3173976" y="4626013"/>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9" name="object 46">
              <a:extLst>
                <a:ext uri="{FF2B5EF4-FFF2-40B4-BE49-F238E27FC236}">
                  <a16:creationId xmlns:a16="http://schemas.microsoft.com/office/drawing/2014/main" id="{2FC5D0FF-B3B5-4D3F-B242-926674A3A4D4}"/>
                </a:ext>
              </a:extLst>
            </p:cNvPr>
            <p:cNvSpPr/>
            <p:nvPr/>
          </p:nvSpPr>
          <p:spPr>
            <a:xfrm>
              <a:off x="3322722" y="5157433"/>
              <a:ext cx="403830" cy="732929"/>
            </a:xfrm>
            <a:custGeom>
              <a:avLst/>
              <a:gdLst>
                <a:gd name="f0" fmla="val 0"/>
                <a:gd name="f1" fmla="val 452627"/>
                <a:gd name="f2" fmla="val 448170"/>
                <a:gd name="f3" fmla="val 873251"/>
              </a:gdLst>
              <a:ah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chemeClr val="accent6">
                <a:lumMod val="75000"/>
              </a:schemeClr>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0" name="object 47">
              <a:extLst>
                <a:ext uri="{FF2B5EF4-FFF2-40B4-BE49-F238E27FC236}">
                  <a16:creationId xmlns:a16="http://schemas.microsoft.com/office/drawing/2014/main" id="{A5D1135A-954F-4C3F-BBED-3ACBFF6750E1}"/>
                </a:ext>
              </a:extLst>
            </p:cNvPr>
            <p:cNvSpPr/>
            <p:nvPr/>
          </p:nvSpPr>
          <p:spPr>
            <a:xfrm>
              <a:off x="3322722" y="5157433"/>
              <a:ext cx="403830" cy="732929"/>
            </a:xfrm>
            <a:custGeom>
              <a:avLst/>
              <a:gdLst>
                <a:gd name="f0" fmla="val 0"/>
                <a:gd name="f1" fmla="val 452627"/>
                <a:gd name="f2" fmla="val 873251"/>
                <a:gd name="f3" fmla="val 448170"/>
              </a:gdLst>
              <a:ahLst/>
              <a:cxnLst>
                <a:cxn ang="3cd4">
                  <a:pos x="hc" y="t"/>
                </a:cxn>
                <a:cxn ang="0">
                  <a:pos x="r" y="vc"/>
                </a:cxn>
                <a:cxn ang="cd4">
                  <a:pos x="hc" y="b"/>
                </a:cxn>
                <a:cxn ang="cd2">
                  <a:pos x="l" y="vc"/>
                </a:cxn>
              </a:cxnLst>
              <a:rect l="l" t="t" r="r" b="b"/>
              <a:pathLst>
                <a:path w="452754" h="873760">
                  <a:moveTo>
                    <a:pt x="f1" y="f2"/>
                  </a:moveTo>
                  <a:lnTo>
                    <a:pt x="f0" y="f3"/>
                  </a:lnTo>
                  <a:lnTo>
                    <a:pt x="f1" y="f0"/>
                  </a:lnTo>
                  <a:lnTo>
                    <a:pt x="f1" y="f2"/>
                  </a:lnTo>
                </a:path>
              </a:pathLst>
            </a:custGeom>
            <a:noFill/>
            <a:ln w="9000">
              <a:solidFill>
                <a:srgbClr val="F3901D"/>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1" name="object 48">
              <a:extLst>
                <a:ext uri="{FF2B5EF4-FFF2-40B4-BE49-F238E27FC236}">
                  <a16:creationId xmlns:a16="http://schemas.microsoft.com/office/drawing/2014/main" id="{7FA0FAEB-F732-4F30-BF03-94DA2ABC1CAA}"/>
                </a:ext>
              </a:extLst>
            </p:cNvPr>
            <p:cNvSpPr/>
            <p:nvPr/>
          </p:nvSpPr>
          <p:spPr>
            <a:xfrm>
              <a:off x="3252687" y="5114533"/>
              <a:ext cx="424070" cy="819939"/>
            </a:xfrm>
            <a:custGeom>
              <a:avLst/>
              <a:gdLst>
                <a:gd name="f0" fmla="val 0"/>
                <a:gd name="f1" fmla="val 475488"/>
                <a:gd name="f2" fmla="val 488442"/>
                <a:gd name="f3" fmla="val 976884"/>
              </a:gdLst>
              <a:ahLst/>
              <a:cxnLst>
                <a:cxn ang="3cd4">
                  <a:pos x="hc" y="t"/>
                </a:cxn>
                <a:cxn ang="0">
                  <a:pos x="r" y="vc"/>
                </a:cxn>
                <a:cxn ang="cd4">
                  <a:pos x="hc" y="b"/>
                </a:cxn>
                <a:cxn ang="cd2">
                  <a:pos x="l" y="vc"/>
                </a:cxn>
              </a:cxnLst>
              <a:rect l="l" t="t" r="r" b="b"/>
              <a:pathLst>
                <a:path w="475614" h="977265">
                  <a:moveTo>
                    <a:pt x="f1" y="f0"/>
                  </a:moveTo>
                  <a:lnTo>
                    <a:pt x="f0" y="f2"/>
                  </a:lnTo>
                  <a:lnTo>
                    <a:pt x="f1" y="f3"/>
                  </a:lnTo>
                  <a:lnTo>
                    <a:pt x="f0" y="f2"/>
                  </a:lnTo>
                  <a:lnTo>
                    <a:pt x="f1" y="f0"/>
                  </a:lnTo>
                  <a:close/>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2" name="object 49">
              <a:extLst>
                <a:ext uri="{FF2B5EF4-FFF2-40B4-BE49-F238E27FC236}">
                  <a16:creationId xmlns:a16="http://schemas.microsoft.com/office/drawing/2014/main" id="{9DE7C738-C0F0-445B-800B-E6395B9C3F44}"/>
                </a:ext>
              </a:extLst>
            </p:cNvPr>
            <p:cNvSpPr/>
            <p:nvPr/>
          </p:nvSpPr>
          <p:spPr>
            <a:xfrm>
              <a:off x="3673223" y="5902447"/>
              <a:ext cx="1791055" cy="63746"/>
            </a:xfrm>
            <a:custGeom>
              <a:avLst/>
              <a:gdLst>
                <a:gd name="f0" fmla="val 0"/>
                <a:gd name="f1" fmla="val 76200"/>
                <a:gd name="f2" fmla="val 1930781"/>
                <a:gd name="f3" fmla="val 1987168"/>
                <a:gd name="f4" fmla="val 48006"/>
                <a:gd name="f5" fmla="val 1943481"/>
                <a:gd name="f6" fmla="val 28194"/>
                <a:gd name="f7" fmla="val 1987169"/>
                <a:gd name="f8" fmla="val 2006981"/>
                <a:gd name="f9" fmla="val 38100"/>
              </a:gdLst>
              <a:ah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7" y="f6"/>
                  </a:lnTo>
                  <a:lnTo>
                    <a:pt x="f2" y="f0"/>
                  </a:lnTo>
                  <a:close/>
                </a:path>
                <a:path w="2007234" h="76200">
                  <a:moveTo>
                    <a:pt x="f2" y="f6"/>
                  </a:moveTo>
                  <a:lnTo>
                    <a:pt x="f0" y="f6"/>
                  </a:lnTo>
                  <a:lnTo>
                    <a:pt x="f0" y="f4"/>
                  </a:lnTo>
                  <a:lnTo>
                    <a:pt x="f2" y="f4"/>
                  </a:lnTo>
                  <a:lnTo>
                    <a:pt x="f2" y="f6"/>
                  </a:lnTo>
                  <a:close/>
                </a:path>
                <a:path w="2007234" h="76200">
                  <a:moveTo>
                    <a:pt x="f7" y="f6"/>
                  </a:moveTo>
                  <a:lnTo>
                    <a:pt x="f5" y="f6"/>
                  </a:lnTo>
                  <a:lnTo>
                    <a:pt x="f5" y="f4"/>
                  </a:lnTo>
                  <a:lnTo>
                    <a:pt x="f3" y="f4"/>
                  </a:lnTo>
                  <a:lnTo>
                    <a:pt x="f8" y="f9"/>
                  </a:lnTo>
                  <a:lnTo>
                    <a:pt x="f7" y="f6"/>
                  </a:lnTo>
                  <a:close/>
                </a:path>
              </a:pathLst>
            </a:custGeom>
            <a:solidFill>
              <a:srgbClr val="F3901D"/>
            </a:solidFill>
            <a:ln>
              <a:no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3" name="object 50">
              <a:extLst>
                <a:ext uri="{FF2B5EF4-FFF2-40B4-BE49-F238E27FC236}">
                  <a16:creationId xmlns:a16="http://schemas.microsoft.com/office/drawing/2014/main" id="{104CC0A0-2142-47E4-BDD1-577B8C9A8085}"/>
                </a:ext>
              </a:extLst>
            </p:cNvPr>
            <p:cNvSpPr/>
            <p:nvPr/>
          </p:nvSpPr>
          <p:spPr>
            <a:xfrm>
              <a:off x="3173976" y="5519971"/>
              <a:ext cx="82565" cy="302"/>
            </a:xfrm>
            <a:custGeom>
              <a:avLst/>
              <a:gdLst>
                <a:gd name="f0" fmla="val 0"/>
                <a:gd name="f1" fmla="val 92328"/>
              </a:gdLst>
              <a:ah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4" name="object 51">
              <a:extLst>
                <a:ext uri="{FF2B5EF4-FFF2-40B4-BE49-F238E27FC236}">
                  <a16:creationId xmlns:a16="http://schemas.microsoft.com/office/drawing/2014/main" id="{3D56D4C9-8FF4-449B-B648-DF89C0BD832B}"/>
                </a:ext>
              </a:extLst>
            </p:cNvPr>
            <p:cNvSpPr/>
            <p:nvPr/>
          </p:nvSpPr>
          <p:spPr>
            <a:xfrm>
              <a:off x="3035190" y="1538704"/>
              <a:ext cx="321" cy="4395466"/>
            </a:xfrm>
            <a:custGeom>
              <a:avLst/>
              <a:gdLst>
                <a:gd name="f0" fmla="val 0"/>
                <a:gd name="f1" fmla="val 5237670"/>
              </a:gdLst>
              <a:ahLst/>
              <a:cxnLst>
                <a:cxn ang="3cd4">
                  <a:pos x="hc" y="t"/>
                </a:cxn>
                <a:cxn ang="0">
                  <a:pos x="r" y="vc"/>
                </a:cxn>
                <a:cxn ang="cd4">
                  <a:pos x="hc" y="b"/>
                </a:cxn>
                <a:cxn ang="cd2">
                  <a:pos x="l" y="vc"/>
                </a:cxn>
              </a:cxnLst>
              <a:rect l="l" t="t" r="r" b="b"/>
              <a:pathLst>
                <a:path w="360" h="5238115">
                  <a:moveTo>
                    <a:pt x="f0" y="f0"/>
                  </a:moveTo>
                  <a:lnTo>
                    <a:pt x="f0" y="f1"/>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5" name="object 52">
              <a:extLst>
                <a:ext uri="{FF2B5EF4-FFF2-40B4-BE49-F238E27FC236}">
                  <a16:creationId xmlns:a16="http://schemas.microsoft.com/office/drawing/2014/main" id="{4144C399-FCB6-4DBB-8D5B-CD85A25F39A8}"/>
                </a:ext>
              </a:extLst>
            </p:cNvPr>
            <p:cNvSpPr/>
            <p:nvPr/>
          </p:nvSpPr>
          <p:spPr>
            <a:xfrm>
              <a:off x="2924996" y="1942933"/>
              <a:ext cx="220709" cy="302"/>
            </a:xfrm>
            <a:custGeom>
              <a:avLst/>
              <a:gdLst>
                <a:gd name="f0" fmla="val 0"/>
                <a:gd name="f1" fmla="val 247650"/>
              </a:gdLst>
              <a:ah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6" name="object 53">
              <a:extLst>
                <a:ext uri="{FF2B5EF4-FFF2-40B4-BE49-F238E27FC236}">
                  <a16:creationId xmlns:a16="http://schemas.microsoft.com/office/drawing/2014/main" id="{4980F81E-14A7-46E0-B125-D5E7E5C6B5BE}"/>
                </a:ext>
              </a:extLst>
            </p:cNvPr>
            <p:cNvSpPr/>
            <p:nvPr/>
          </p:nvSpPr>
          <p:spPr>
            <a:xfrm>
              <a:off x="2924996" y="2839307"/>
              <a:ext cx="220709" cy="302"/>
            </a:xfrm>
            <a:custGeom>
              <a:avLst/>
              <a:gdLst>
                <a:gd name="f0" fmla="val 0"/>
                <a:gd name="f1" fmla="val 247650"/>
              </a:gdLst>
              <a:ah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7" name="object 54">
              <a:extLst>
                <a:ext uri="{FF2B5EF4-FFF2-40B4-BE49-F238E27FC236}">
                  <a16:creationId xmlns:a16="http://schemas.microsoft.com/office/drawing/2014/main" id="{11178E6B-469F-40E2-8B93-9DCC0D5AC6FF}"/>
                </a:ext>
              </a:extLst>
            </p:cNvPr>
            <p:cNvSpPr/>
            <p:nvPr/>
          </p:nvSpPr>
          <p:spPr>
            <a:xfrm>
              <a:off x="2924996" y="3732055"/>
              <a:ext cx="220709" cy="302"/>
            </a:xfrm>
            <a:custGeom>
              <a:avLst/>
              <a:gdLst>
                <a:gd name="f0" fmla="val 0"/>
                <a:gd name="f1" fmla="val 247650"/>
              </a:gdLst>
              <a:ah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8" name="object 55">
              <a:extLst>
                <a:ext uri="{FF2B5EF4-FFF2-40B4-BE49-F238E27FC236}">
                  <a16:creationId xmlns:a16="http://schemas.microsoft.com/office/drawing/2014/main" id="{2100F4A2-849B-4A70-9A7A-117D19AE8F73}"/>
                </a:ext>
              </a:extLst>
            </p:cNvPr>
            <p:cNvSpPr/>
            <p:nvPr/>
          </p:nvSpPr>
          <p:spPr>
            <a:xfrm>
              <a:off x="2924996" y="4626013"/>
              <a:ext cx="220709" cy="302"/>
            </a:xfrm>
            <a:custGeom>
              <a:avLst/>
              <a:gdLst>
                <a:gd name="f0" fmla="val 0"/>
                <a:gd name="f1" fmla="val 247650"/>
              </a:gdLst>
              <a:ah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9" name="object 56">
              <a:extLst>
                <a:ext uri="{FF2B5EF4-FFF2-40B4-BE49-F238E27FC236}">
                  <a16:creationId xmlns:a16="http://schemas.microsoft.com/office/drawing/2014/main" id="{8A0CF445-7E2C-4968-8BC2-13CE2C159C3A}"/>
                </a:ext>
              </a:extLst>
            </p:cNvPr>
            <p:cNvSpPr/>
            <p:nvPr/>
          </p:nvSpPr>
          <p:spPr>
            <a:xfrm>
              <a:off x="2924996" y="5509699"/>
              <a:ext cx="220709" cy="302"/>
            </a:xfrm>
            <a:custGeom>
              <a:avLst/>
              <a:gdLst>
                <a:gd name="f0" fmla="val 0"/>
                <a:gd name="f1" fmla="val 247650"/>
              </a:gdLst>
              <a:ah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61" name="object 58">
              <a:extLst>
                <a:ext uri="{FF2B5EF4-FFF2-40B4-BE49-F238E27FC236}">
                  <a16:creationId xmlns:a16="http://schemas.microsoft.com/office/drawing/2014/main" id="{226A2D3B-436A-4E57-8B5D-0BEE0DEA0304}"/>
                </a:ext>
              </a:extLst>
            </p:cNvPr>
            <p:cNvSpPr/>
            <p:nvPr/>
          </p:nvSpPr>
          <p:spPr>
            <a:xfrm>
              <a:off x="2254452" y="3898823"/>
              <a:ext cx="262474" cy="38795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rPr>
                <a:t>Rate</a:t>
              </a:r>
            </a:p>
          </p:txBody>
        </p:sp>
        <p:sp>
          <p:nvSpPr>
            <p:cNvPr id="62" name="object 59">
              <a:extLst>
                <a:ext uri="{FF2B5EF4-FFF2-40B4-BE49-F238E27FC236}">
                  <a16:creationId xmlns:a16="http://schemas.microsoft.com/office/drawing/2014/main" id="{0A7AFE42-5381-4013-A8E1-D0F1E1090AF8}"/>
                </a:ext>
              </a:extLst>
            </p:cNvPr>
            <p:cNvSpPr/>
            <p:nvPr/>
          </p:nvSpPr>
          <p:spPr>
            <a:xfrm>
              <a:off x="3838353" y="3719669"/>
              <a:ext cx="1416458" cy="57556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5040" lvl="0" indent="0" algn="l" defTabSz="914400" rtl="0" eaLnBrk="1" fontAlgn="auto" latinLnBrk="0" hangingPunct="0">
                <a:lnSpc>
                  <a:spcPct val="100000"/>
                </a:lnSpc>
                <a:spcBef>
                  <a:spcPts val="99"/>
                </a:spcBef>
                <a:spcAft>
                  <a:spcPts val="0"/>
                </a:spcAft>
                <a:buClrTx/>
                <a:buSzTx/>
                <a:buFontTx/>
                <a:buNone/>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rPr>
                <a:t>Improve your  Manufacturing Cycle Time</a:t>
              </a:r>
            </a:p>
          </p:txBody>
        </p:sp>
        <p:sp>
          <p:nvSpPr>
            <p:cNvPr id="63" name="object 57">
              <a:extLst>
                <a:ext uri="{FF2B5EF4-FFF2-40B4-BE49-F238E27FC236}">
                  <a16:creationId xmlns:a16="http://schemas.microsoft.com/office/drawing/2014/main" id="{32E24131-9AD1-4576-A581-C93FD9BCDC5F}"/>
                </a:ext>
              </a:extLst>
            </p:cNvPr>
            <p:cNvSpPr/>
            <p:nvPr/>
          </p:nvSpPr>
          <p:spPr>
            <a:xfrm>
              <a:off x="873268" y="1674465"/>
              <a:ext cx="1425455" cy="4902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Data simplification</a:t>
              </a:r>
            </a:p>
          </p:txBody>
        </p:sp>
        <p:sp>
          <p:nvSpPr>
            <p:cNvPr id="64" name="object 64">
              <a:extLst>
                <a:ext uri="{FF2B5EF4-FFF2-40B4-BE49-F238E27FC236}">
                  <a16:creationId xmlns:a16="http://schemas.microsoft.com/office/drawing/2014/main" id="{6F7D85F2-F863-4B60-B92F-D4D28E2FEC45}"/>
                </a:ext>
              </a:extLst>
            </p:cNvPr>
            <p:cNvSpPr/>
            <p:nvPr/>
          </p:nvSpPr>
          <p:spPr>
            <a:xfrm>
              <a:off x="2279869" y="1582761"/>
              <a:ext cx="983718" cy="4015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          01</a:t>
              </a:r>
              <a:endPar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endParaRPr>
            </a:p>
          </p:txBody>
        </p:sp>
        <p:sp>
          <p:nvSpPr>
            <p:cNvPr id="65" name="object 57">
              <a:extLst>
                <a:ext uri="{FF2B5EF4-FFF2-40B4-BE49-F238E27FC236}">
                  <a16:creationId xmlns:a16="http://schemas.microsoft.com/office/drawing/2014/main" id="{B668B084-CEFE-4509-9BAC-8DE86DECE233}"/>
                </a:ext>
              </a:extLst>
            </p:cNvPr>
            <p:cNvSpPr/>
            <p:nvPr/>
          </p:nvSpPr>
          <p:spPr>
            <a:xfrm>
              <a:off x="891043" y="2597261"/>
              <a:ext cx="1606325" cy="4902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Improved performance</a:t>
              </a:r>
            </a:p>
          </p:txBody>
        </p:sp>
        <p:sp>
          <p:nvSpPr>
            <p:cNvPr id="66" name="object 64">
              <a:extLst>
                <a:ext uri="{FF2B5EF4-FFF2-40B4-BE49-F238E27FC236}">
                  <a16:creationId xmlns:a16="http://schemas.microsoft.com/office/drawing/2014/main" id="{21C4E046-7816-4C0A-A481-776D99BFACE5}"/>
                </a:ext>
              </a:extLst>
            </p:cNvPr>
            <p:cNvSpPr/>
            <p:nvPr/>
          </p:nvSpPr>
          <p:spPr>
            <a:xfrm>
              <a:off x="2668501" y="2706401"/>
              <a:ext cx="967750" cy="20106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03</a:t>
              </a:r>
              <a:endPar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endParaRPr>
            </a:p>
          </p:txBody>
        </p:sp>
        <p:sp>
          <p:nvSpPr>
            <p:cNvPr id="89" name="object 57">
              <a:extLst>
                <a:ext uri="{FF2B5EF4-FFF2-40B4-BE49-F238E27FC236}">
                  <a16:creationId xmlns:a16="http://schemas.microsoft.com/office/drawing/2014/main" id="{3B3095E2-88CA-439C-BF2A-877D60C09323}"/>
                </a:ext>
              </a:extLst>
            </p:cNvPr>
            <p:cNvSpPr/>
            <p:nvPr/>
          </p:nvSpPr>
          <p:spPr>
            <a:xfrm>
              <a:off x="4050432" y="1703399"/>
              <a:ext cx="1673388" cy="4902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High volume transactions</a:t>
              </a:r>
            </a:p>
          </p:txBody>
        </p:sp>
        <p:sp>
          <p:nvSpPr>
            <p:cNvPr id="68" name="object 57">
              <a:extLst>
                <a:ext uri="{FF2B5EF4-FFF2-40B4-BE49-F238E27FC236}">
                  <a16:creationId xmlns:a16="http://schemas.microsoft.com/office/drawing/2014/main" id="{F5ED9C5A-57DF-4050-B2AC-190F888B3485}"/>
                </a:ext>
              </a:extLst>
            </p:cNvPr>
            <p:cNvSpPr/>
            <p:nvPr/>
          </p:nvSpPr>
          <p:spPr>
            <a:xfrm>
              <a:off x="4056071" y="2557628"/>
              <a:ext cx="1791055" cy="503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rPr>
                <a:t>Increased</a:t>
              </a:r>
            </a:p>
            <a:p>
              <a:pPr marL="0" marR="0" lvl="0" indent="0" algn="l" defTabSz="914400" rtl="0" eaLnBrk="1" fontAlgn="auto" latinLnBrk="0" hangingPunct="0">
                <a:lnSpc>
                  <a:spcPct val="100000"/>
                </a:lnSpc>
                <a:spcBef>
                  <a:spcPts val="99"/>
                </a:spcBef>
                <a:spcAft>
                  <a:spcPts val="0"/>
                </a:spcAft>
                <a:buClrTx/>
                <a:buSzTx/>
                <a:buFontTx/>
                <a:buNone/>
                <a:tabLst/>
                <a:defRPr/>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rPr>
                <a:t>flexibility</a:t>
              </a:r>
            </a:p>
          </p:txBody>
        </p:sp>
        <p:sp>
          <p:nvSpPr>
            <p:cNvPr id="69" name="object 68">
              <a:extLst>
                <a:ext uri="{FF2B5EF4-FFF2-40B4-BE49-F238E27FC236}">
                  <a16:creationId xmlns:a16="http://schemas.microsoft.com/office/drawing/2014/main" id="{75B1BA5D-AED2-4E10-AFF3-D37680F14524}"/>
                </a:ext>
              </a:extLst>
            </p:cNvPr>
            <p:cNvSpPr/>
            <p:nvPr/>
          </p:nvSpPr>
          <p:spPr>
            <a:xfrm>
              <a:off x="3493365" y="2528260"/>
              <a:ext cx="1434232" cy="38868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5040" lvl="0" indent="0" algn="l" defTabSz="914400" rtl="0" eaLnBrk="1" fontAlgn="auto" latinLnBrk="0" hangingPunct="0">
                <a:lnSpc>
                  <a:spcPct val="100000"/>
                </a:lnSpc>
                <a:spcBef>
                  <a:spcPts val="105"/>
                </a:spcBef>
                <a:spcAft>
                  <a:spcPts val="0"/>
                </a:spcAft>
                <a:buClrTx/>
                <a:buSzTx/>
                <a:buFontTx/>
                <a:buNone/>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Times New Roman" pitchFamily="2"/>
                </a:rPr>
                <a:t>              </a:t>
              </a:r>
            </a:p>
            <a:p>
              <a:pPr marL="0" marR="5040" lvl="0" indent="0" algn="l" defTabSz="914400" rtl="0" eaLnBrk="1" fontAlgn="auto" latinLnBrk="0" hangingPunct="0">
                <a:lnSpc>
                  <a:spcPct val="100000"/>
                </a:lnSpc>
                <a:spcBef>
                  <a:spcPts val="6"/>
                </a:spcBef>
                <a:spcAft>
                  <a:spcPts val="0"/>
                </a:spcAft>
                <a:buClrTx/>
                <a:buSzTx/>
                <a:buFontTx/>
                <a:buNone/>
                <a:tabLst>
                  <a:tab pos="416520"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rPr>
                <a:t>04	</a:t>
              </a:r>
            </a:p>
          </p:txBody>
        </p:sp>
        <p:grpSp>
          <p:nvGrpSpPr>
            <p:cNvPr id="70" name="Group 69">
              <a:extLst>
                <a:ext uri="{FF2B5EF4-FFF2-40B4-BE49-F238E27FC236}">
                  <a16:creationId xmlns:a16="http://schemas.microsoft.com/office/drawing/2014/main" id="{F4AFF852-383A-4281-B7F7-EB05284C5944}"/>
                </a:ext>
              </a:extLst>
            </p:cNvPr>
            <p:cNvGrpSpPr/>
            <p:nvPr/>
          </p:nvGrpSpPr>
          <p:grpSpPr>
            <a:xfrm>
              <a:off x="873269" y="3465973"/>
              <a:ext cx="2762361" cy="490291"/>
              <a:chOff x="1872128" y="3569619"/>
              <a:chExt cx="3095415" cy="584231"/>
            </a:xfrm>
          </p:grpSpPr>
          <p:sp>
            <p:nvSpPr>
              <p:cNvPr id="86" name="object 57">
                <a:extLst>
                  <a:ext uri="{FF2B5EF4-FFF2-40B4-BE49-F238E27FC236}">
                    <a16:creationId xmlns:a16="http://schemas.microsoft.com/office/drawing/2014/main" id="{664B7B11-D05C-4CEC-B43C-1745765D7885}"/>
                  </a:ext>
                </a:extLst>
              </p:cNvPr>
              <p:cNvSpPr/>
              <p:nvPr/>
            </p:nvSpPr>
            <p:spPr>
              <a:xfrm>
                <a:off x="1872128" y="3569619"/>
                <a:ext cx="2001960" cy="584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Optimized workflows</a:t>
                </a:r>
              </a:p>
            </p:txBody>
          </p:sp>
          <p:sp>
            <p:nvSpPr>
              <p:cNvPr id="87" name="object 64">
                <a:extLst>
                  <a:ext uri="{FF2B5EF4-FFF2-40B4-BE49-F238E27FC236}">
                    <a16:creationId xmlns:a16="http://schemas.microsoft.com/office/drawing/2014/main" id="{BE22E68F-6EE2-4E19-9D64-D6402C97CD4C}"/>
                  </a:ext>
                </a:extLst>
              </p:cNvPr>
              <p:cNvSpPr/>
              <p:nvPr/>
            </p:nvSpPr>
            <p:spPr>
              <a:xfrm>
                <a:off x="3883113" y="3735583"/>
                <a:ext cx="1084430" cy="23959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05</a:t>
                </a:r>
                <a:endPar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endParaRPr>
              </a:p>
            </p:txBody>
          </p:sp>
        </p:grpSp>
        <p:sp>
          <p:nvSpPr>
            <p:cNvPr id="84" name="object 57">
              <a:extLst>
                <a:ext uri="{FF2B5EF4-FFF2-40B4-BE49-F238E27FC236}">
                  <a16:creationId xmlns:a16="http://schemas.microsoft.com/office/drawing/2014/main" id="{F0B9C71F-3DE1-4FC8-9779-CF96F421CAD5}"/>
                </a:ext>
              </a:extLst>
            </p:cNvPr>
            <p:cNvSpPr/>
            <p:nvPr/>
          </p:nvSpPr>
          <p:spPr>
            <a:xfrm>
              <a:off x="4069431" y="3456831"/>
              <a:ext cx="1673388" cy="4902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Real time data analysis</a:t>
              </a:r>
            </a:p>
          </p:txBody>
        </p:sp>
        <p:grpSp>
          <p:nvGrpSpPr>
            <p:cNvPr id="72" name="Group 71">
              <a:extLst>
                <a:ext uri="{FF2B5EF4-FFF2-40B4-BE49-F238E27FC236}">
                  <a16:creationId xmlns:a16="http://schemas.microsoft.com/office/drawing/2014/main" id="{55C0B294-7F83-4A1F-A177-07FDE1A130DA}"/>
                </a:ext>
              </a:extLst>
            </p:cNvPr>
            <p:cNvGrpSpPr/>
            <p:nvPr/>
          </p:nvGrpSpPr>
          <p:grpSpPr>
            <a:xfrm>
              <a:off x="873269" y="4337903"/>
              <a:ext cx="2752563" cy="490290"/>
              <a:chOff x="1883107" y="3527536"/>
              <a:chExt cx="3084436" cy="584230"/>
            </a:xfrm>
          </p:grpSpPr>
          <p:sp>
            <p:nvSpPr>
              <p:cNvPr id="82" name="object 57">
                <a:extLst>
                  <a:ext uri="{FF2B5EF4-FFF2-40B4-BE49-F238E27FC236}">
                    <a16:creationId xmlns:a16="http://schemas.microsoft.com/office/drawing/2014/main" id="{809E6746-DE1E-4A9B-A231-909FD235F4FF}"/>
                  </a:ext>
                </a:extLst>
              </p:cNvPr>
              <p:cNvSpPr/>
              <p:nvPr/>
            </p:nvSpPr>
            <p:spPr>
              <a:xfrm>
                <a:off x="1883107" y="3527536"/>
                <a:ext cx="1597320" cy="5842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Enhanced user experience</a:t>
                </a:r>
              </a:p>
            </p:txBody>
          </p:sp>
          <p:sp>
            <p:nvSpPr>
              <p:cNvPr id="83" name="object 64">
                <a:extLst>
                  <a:ext uri="{FF2B5EF4-FFF2-40B4-BE49-F238E27FC236}">
                    <a16:creationId xmlns:a16="http://schemas.microsoft.com/office/drawing/2014/main" id="{EB010BC6-1A08-4B44-85CE-E7F004362A75}"/>
                  </a:ext>
                </a:extLst>
              </p:cNvPr>
              <p:cNvSpPr/>
              <p:nvPr/>
            </p:nvSpPr>
            <p:spPr>
              <a:xfrm>
                <a:off x="3883113" y="3735583"/>
                <a:ext cx="1084430" cy="2395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07</a:t>
                </a:r>
                <a:endPar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endParaRPr>
              </a:p>
            </p:txBody>
          </p:sp>
        </p:grpSp>
        <p:grpSp>
          <p:nvGrpSpPr>
            <p:cNvPr id="73" name="Group 72">
              <a:extLst>
                <a:ext uri="{FF2B5EF4-FFF2-40B4-BE49-F238E27FC236}">
                  <a16:creationId xmlns:a16="http://schemas.microsoft.com/office/drawing/2014/main" id="{39C403F9-8CEF-454C-8E51-262DFCDD75DE}"/>
                </a:ext>
              </a:extLst>
            </p:cNvPr>
            <p:cNvGrpSpPr/>
            <p:nvPr/>
          </p:nvGrpSpPr>
          <p:grpSpPr>
            <a:xfrm>
              <a:off x="3511692" y="4321662"/>
              <a:ext cx="2342973" cy="540409"/>
              <a:chOff x="5106673" y="3550901"/>
              <a:chExt cx="2625462" cy="643952"/>
            </a:xfrm>
          </p:grpSpPr>
          <p:sp>
            <p:nvSpPr>
              <p:cNvPr id="80" name="object 57">
                <a:extLst>
                  <a:ext uri="{FF2B5EF4-FFF2-40B4-BE49-F238E27FC236}">
                    <a16:creationId xmlns:a16="http://schemas.microsoft.com/office/drawing/2014/main" id="{84A8FC4A-A6E9-4D93-8479-8E25C2E6E0D9}"/>
                  </a:ext>
                </a:extLst>
              </p:cNvPr>
              <p:cNvSpPr/>
              <p:nvPr/>
            </p:nvSpPr>
            <p:spPr>
              <a:xfrm>
                <a:off x="5710370" y="3610623"/>
                <a:ext cx="2021765" cy="5842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Flexibility </a:t>
                </a:r>
                <a:b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b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to change</a:t>
                </a:r>
              </a:p>
            </p:txBody>
          </p:sp>
          <p:sp>
            <p:nvSpPr>
              <p:cNvPr id="81" name="object 68">
                <a:extLst>
                  <a:ext uri="{FF2B5EF4-FFF2-40B4-BE49-F238E27FC236}">
                    <a16:creationId xmlns:a16="http://schemas.microsoft.com/office/drawing/2014/main" id="{6503EF39-E8EC-4EF4-895F-EA645E33D7E4}"/>
                  </a:ext>
                </a:extLst>
              </p:cNvPr>
              <p:cNvSpPr/>
              <p:nvPr/>
            </p:nvSpPr>
            <p:spPr>
              <a:xfrm>
                <a:off x="5106673" y="3550901"/>
                <a:ext cx="1607157" cy="46315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5040" lvl="0" indent="0" algn="l" defTabSz="914400" rtl="0" eaLnBrk="1" fontAlgn="auto" latinLnBrk="0" hangingPunct="0">
                  <a:lnSpc>
                    <a:spcPct val="100000"/>
                  </a:lnSpc>
                  <a:spcBef>
                    <a:spcPts val="105"/>
                  </a:spcBef>
                  <a:spcAft>
                    <a:spcPts val="0"/>
                  </a:spcAft>
                  <a:buClrTx/>
                  <a:buSzTx/>
                  <a:buFontTx/>
                  <a:buNone/>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Times New Roman" pitchFamily="2"/>
                  </a:rPr>
                  <a:t>              </a:t>
                </a:r>
              </a:p>
              <a:p>
                <a:pPr marL="0" marR="5040" lvl="0" indent="0" algn="l" defTabSz="914400" rtl="0" eaLnBrk="1" fontAlgn="auto" latinLnBrk="0" hangingPunct="0">
                  <a:lnSpc>
                    <a:spcPct val="100000"/>
                  </a:lnSpc>
                  <a:spcBef>
                    <a:spcPts val="6"/>
                  </a:spcBef>
                  <a:spcAft>
                    <a:spcPts val="0"/>
                  </a:spcAft>
                  <a:buClrTx/>
                  <a:buSzTx/>
                  <a:buFontTx/>
                  <a:buNone/>
                  <a:tabLst>
                    <a:tab pos="416520"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rPr>
                  <a:t>08	</a:t>
                </a:r>
              </a:p>
            </p:txBody>
          </p:sp>
        </p:grpSp>
        <p:grpSp>
          <p:nvGrpSpPr>
            <p:cNvPr id="74" name="Group 73">
              <a:extLst>
                <a:ext uri="{FF2B5EF4-FFF2-40B4-BE49-F238E27FC236}">
                  <a16:creationId xmlns:a16="http://schemas.microsoft.com/office/drawing/2014/main" id="{CF51A990-16EE-4194-AF12-36B8845B91B2}"/>
                </a:ext>
              </a:extLst>
            </p:cNvPr>
            <p:cNvGrpSpPr/>
            <p:nvPr/>
          </p:nvGrpSpPr>
          <p:grpSpPr>
            <a:xfrm>
              <a:off x="873269" y="5252002"/>
              <a:ext cx="2752563" cy="490289"/>
              <a:chOff x="1883107" y="3546742"/>
              <a:chExt cx="3084436" cy="584229"/>
            </a:xfrm>
          </p:grpSpPr>
          <p:sp>
            <p:nvSpPr>
              <p:cNvPr id="78" name="object 57">
                <a:extLst>
                  <a:ext uri="{FF2B5EF4-FFF2-40B4-BE49-F238E27FC236}">
                    <a16:creationId xmlns:a16="http://schemas.microsoft.com/office/drawing/2014/main" id="{9B3BB53E-D7FA-4B0E-B79B-F7BD60FC299D}"/>
                  </a:ext>
                </a:extLst>
              </p:cNvPr>
              <p:cNvSpPr/>
              <p:nvPr/>
            </p:nvSpPr>
            <p:spPr>
              <a:xfrm>
                <a:off x="1883107" y="3546742"/>
                <a:ext cx="1939141" cy="5842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Rapid integration </a:t>
                </a:r>
                <a:b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b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of data</a:t>
                </a:r>
              </a:p>
            </p:txBody>
          </p:sp>
          <p:sp>
            <p:nvSpPr>
              <p:cNvPr id="79" name="object 64">
                <a:extLst>
                  <a:ext uri="{FF2B5EF4-FFF2-40B4-BE49-F238E27FC236}">
                    <a16:creationId xmlns:a16="http://schemas.microsoft.com/office/drawing/2014/main" id="{0CD9E9F7-830D-4373-BE21-C65DFD9F64D9}"/>
                  </a:ext>
                </a:extLst>
              </p:cNvPr>
              <p:cNvSpPr/>
              <p:nvPr/>
            </p:nvSpPr>
            <p:spPr>
              <a:xfrm>
                <a:off x="3883113" y="3735583"/>
                <a:ext cx="1084430" cy="23959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09</a:t>
                </a:r>
                <a:endPar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endParaRPr>
              </a:p>
            </p:txBody>
          </p:sp>
        </p:grpSp>
        <p:sp>
          <p:nvSpPr>
            <p:cNvPr id="76" name="object 57">
              <a:extLst>
                <a:ext uri="{FF2B5EF4-FFF2-40B4-BE49-F238E27FC236}">
                  <a16:creationId xmlns:a16="http://schemas.microsoft.com/office/drawing/2014/main" id="{DA5E63A0-B0BF-420E-9B20-B9F24A2FF966}"/>
                </a:ext>
              </a:extLst>
            </p:cNvPr>
            <p:cNvSpPr/>
            <p:nvPr/>
          </p:nvSpPr>
          <p:spPr>
            <a:xfrm>
              <a:off x="4078437" y="5237170"/>
              <a:ext cx="1804232" cy="4902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rtl="0" eaLnBrk="1" fontAlgn="auto" latinLnBrk="0" hangingPunct="0">
                <a:lnSpc>
                  <a:spcPct val="100000"/>
                </a:lnSpc>
                <a:spcBef>
                  <a:spcPts val="99"/>
                </a:spcBef>
                <a:spcAft>
                  <a:spcPts val="0"/>
                </a:spcAft>
                <a:buClrTx/>
                <a:buSzTx/>
                <a:buFontTx/>
                <a:buNone/>
                <a:tabLst/>
                <a:defRPr sz="1800"/>
              </a:pP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Faster </a:t>
              </a:r>
              <a:b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br>
              <a:r>
                <a:rPr kumimoji="0" lang="en-IN" sz="1400" b="1" i="0" u="none" strike="noStrike" kern="1200" cap="none" spc="0" normalizeH="0" baseline="0" noProof="0" dirty="0">
                  <a:ln>
                    <a:noFill/>
                  </a:ln>
                  <a:solidFill>
                    <a:schemeClr val="tx1">
                      <a:lumMod val="65000"/>
                      <a:lumOff val="35000"/>
                    </a:schemeClr>
                  </a:solidFill>
                  <a:effectLst/>
                  <a:uLnTx/>
                  <a:uFillTx/>
                  <a:latin typeface="Open Sans" panose="020B0606030504020204"/>
                  <a:ea typeface="Microsoft YaHei" pitchFamily="2"/>
                  <a:cs typeface="Arial Black" pitchFamily="2"/>
                </a:rPr>
                <a:t>deployment</a:t>
              </a:r>
            </a:p>
          </p:txBody>
        </p:sp>
        <p:sp>
          <p:nvSpPr>
            <p:cNvPr id="88" name="object 64">
              <a:extLst>
                <a:ext uri="{FF2B5EF4-FFF2-40B4-BE49-F238E27FC236}">
                  <a16:creationId xmlns:a16="http://schemas.microsoft.com/office/drawing/2014/main" id="{0F66DA85-0A02-483F-B44C-EFA1A2562CE5}"/>
                </a:ext>
              </a:extLst>
            </p:cNvPr>
            <p:cNvSpPr/>
            <p:nvPr/>
          </p:nvSpPr>
          <p:spPr>
            <a:xfrm>
              <a:off x="3117951" y="1620830"/>
              <a:ext cx="983718" cy="4015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          02</a:t>
              </a:r>
              <a:endPar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endParaRPr>
            </a:p>
          </p:txBody>
        </p:sp>
        <p:sp>
          <p:nvSpPr>
            <p:cNvPr id="90" name="object 64">
              <a:extLst>
                <a:ext uri="{FF2B5EF4-FFF2-40B4-BE49-F238E27FC236}">
                  <a16:creationId xmlns:a16="http://schemas.microsoft.com/office/drawing/2014/main" id="{51696EAB-8199-469E-A6B7-D3CE3D9C9D10}"/>
                </a:ext>
              </a:extLst>
            </p:cNvPr>
            <p:cNvSpPr/>
            <p:nvPr/>
          </p:nvSpPr>
          <p:spPr>
            <a:xfrm>
              <a:off x="3105807" y="3421333"/>
              <a:ext cx="983718" cy="4015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          06</a:t>
              </a:r>
              <a:endPar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endParaRPr>
            </a:p>
          </p:txBody>
        </p:sp>
        <p:sp>
          <p:nvSpPr>
            <p:cNvPr id="91" name="object 64">
              <a:extLst>
                <a:ext uri="{FF2B5EF4-FFF2-40B4-BE49-F238E27FC236}">
                  <a16:creationId xmlns:a16="http://schemas.microsoft.com/office/drawing/2014/main" id="{5438C250-A4CC-493D-90C8-C93BA4AF451C}"/>
                </a:ext>
              </a:extLst>
            </p:cNvPr>
            <p:cNvSpPr/>
            <p:nvPr/>
          </p:nvSpPr>
          <p:spPr>
            <a:xfrm>
              <a:off x="3130138" y="5221232"/>
              <a:ext cx="983718" cy="4015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rtl="0" eaLnBrk="1" fontAlgn="auto" latinLnBrk="0" hangingPunct="0">
                <a:lnSpc>
                  <a:spcPct val="100000"/>
                </a:lnSpc>
                <a:spcBef>
                  <a:spcPts val="105"/>
                </a:spcBef>
                <a:spcAft>
                  <a:spcPts val="0"/>
                </a:spcAft>
                <a:buClrTx/>
                <a:buSzTx/>
                <a:buFontTx/>
                <a:buNone/>
                <a:tabLst>
                  <a:tab pos="690119" algn="l"/>
                </a:tabLst>
                <a:defRPr sz="1800"/>
              </a:pPr>
              <a:r>
                <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pitchFamily="2"/>
                </a:rPr>
                <a:t>          10</a:t>
              </a:r>
              <a:endParaRPr kumimoji="0" lang="en-IN" sz="1100" b="1" i="0" u="none" strike="noStrike" kern="1200" cap="none" spc="0" normalizeH="0" baseline="0" noProof="0" dirty="0">
                <a:ln>
                  <a:noFill/>
                </a:ln>
                <a:solidFill>
                  <a:srgbClr val="FFFFFF"/>
                </a:solidFill>
                <a:effectLst/>
                <a:uLnTx/>
                <a:uFillTx/>
                <a:latin typeface="Open Sans" panose="020B0606030504020204"/>
                <a:ea typeface="Microsoft YaHei" pitchFamily="2"/>
                <a:cs typeface="Arial Black" pitchFamily="2"/>
              </a:endParaRPr>
            </a:p>
          </p:txBody>
        </p:sp>
      </p:grpSp>
      <p:sp>
        <p:nvSpPr>
          <p:cNvPr id="85" name="Rectangle 84">
            <a:extLst>
              <a:ext uri="{FF2B5EF4-FFF2-40B4-BE49-F238E27FC236}">
                <a16:creationId xmlns:a16="http://schemas.microsoft.com/office/drawing/2014/main" id="{96ACA665-8F75-4B73-ACFC-6BFED87A14D6}"/>
              </a:ext>
            </a:extLst>
          </p:cNvPr>
          <p:cNvSpPr/>
          <p:nvPr/>
        </p:nvSpPr>
        <p:spPr>
          <a:xfrm>
            <a:off x="1878504" y="1134214"/>
            <a:ext cx="2554951" cy="3669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latin typeface="Open Sans" panose="020B0606030504020204"/>
              </a:rPr>
              <a:t>Why S/4HANA?</a:t>
            </a:r>
            <a:endParaRPr lang="en-IN" sz="1400" b="1" dirty="0">
              <a:solidFill>
                <a:schemeClr val="tx1">
                  <a:lumMod val="65000"/>
                  <a:lumOff val="35000"/>
                </a:schemeClr>
              </a:solidFill>
              <a:latin typeface="Open Sans" panose="020B0606030504020204"/>
            </a:endParaRPr>
          </a:p>
        </p:txBody>
      </p:sp>
      <p:sp>
        <p:nvSpPr>
          <p:cNvPr id="92" name="Rectangle 91">
            <a:extLst>
              <a:ext uri="{FF2B5EF4-FFF2-40B4-BE49-F238E27FC236}">
                <a16:creationId xmlns:a16="http://schemas.microsoft.com/office/drawing/2014/main" id="{31DC9800-425B-4EF9-87AC-C9169C5A8365}"/>
              </a:ext>
            </a:extLst>
          </p:cNvPr>
          <p:cNvSpPr/>
          <p:nvPr/>
        </p:nvSpPr>
        <p:spPr>
          <a:xfrm>
            <a:off x="6847161" y="1128280"/>
            <a:ext cx="4172919" cy="3669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latin typeface="Open Sans" panose="020B0606030504020204"/>
              </a:rPr>
              <a:t>Why S/4HANA Transformation Now?</a:t>
            </a:r>
            <a:endParaRPr lang="en-IN" sz="1400" b="1"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201618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7B4F-CEC4-4B7C-A7FD-CC05C20EAEAA}"/>
              </a:ext>
            </a:extLst>
          </p:cNvPr>
          <p:cNvSpPr>
            <a:spLocks noGrp="1"/>
          </p:cNvSpPr>
          <p:nvPr>
            <p:ph type="title"/>
          </p:nvPr>
        </p:nvSpPr>
        <p:spPr>
          <a:xfrm>
            <a:off x="699421" y="120650"/>
            <a:ext cx="946057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solidFill>
                  <a:srgbClr val="002060"/>
                </a:solidFill>
              </a:rPr>
              <a:t>How we Accelerate S4HANA Transformation?</a:t>
            </a:r>
            <a:endParaRPr lang="en-IN" dirty="0">
              <a:solidFill>
                <a:srgbClr val="002060"/>
              </a:solidFill>
            </a:endParaRPr>
          </a:p>
        </p:txBody>
      </p:sp>
      <p:sp>
        <p:nvSpPr>
          <p:cNvPr id="5" name="Rounded Rectangle 3">
            <a:extLst>
              <a:ext uri="{FF2B5EF4-FFF2-40B4-BE49-F238E27FC236}">
                <a16:creationId xmlns:a16="http://schemas.microsoft.com/office/drawing/2014/main" id="{E0DB7D79-4F0F-4D1F-A5C8-BD57F4A02962}"/>
              </a:ext>
            </a:extLst>
          </p:cNvPr>
          <p:cNvSpPr/>
          <p:nvPr/>
        </p:nvSpPr>
        <p:spPr>
          <a:xfrm>
            <a:off x="407386" y="1198241"/>
            <a:ext cx="8180439" cy="3844412"/>
          </a:xfrm>
          <a:prstGeom prst="roundRect">
            <a:avLst>
              <a:gd name="adj" fmla="val 7431"/>
            </a:avLst>
          </a:prstGeom>
          <a:solidFill>
            <a:schemeClr val="bg1"/>
          </a:solidFill>
          <a:ln>
            <a:noFill/>
          </a:ln>
          <a:effectLst>
            <a:outerShdw blurRad="457200" dist="266700" dir="10740000" sx="97000" sy="97000" algn="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Rectangle 7">
            <a:extLst>
              <a:ext uri="{FF2B5EF4-FFF2-40B4-BE49-F238E27FC236}">
                <a16:creationId xmlns:a16="http://schemas.microsoft.com/office/drawing/2014/main" id="{3D9E77C9-F268-400F-9B0D-A5DBE989C2A6}"/>
              </a:ext>
            </a:extLst>
          </p:cNvPr>
          <p:cNvSpPr/>
          <p:nvPr/>
        </p:nvSpPr>
        <p:spPr>
          <a:xfrm>
            <a:off x="-1" y="5780037"/>
            <a:ext cx="12191999" cy="553998"/>
          </a:xfrm>
          <a:prstGeom prst="rect">
            <a:avLst/>
          </a:prstGeom>
          <a:solidFill>
            <a:srgbClr val="002060"/>
          </a:solidFill>
        </p:spPr>
        <p:txBody>
          <a:bodyPr wrap="square">
            <a:spAutoFit/>
          </a:bodyPr>
          <a:lstStyle/>
          <a:p>
            <a:pPr algn="ctr"/>
            <a:r>
              <a:rPr lang="en-US" sz="1400" b="1" i="1" dirty="0">
                <a:solidFill>
                  <a:schemeClr val="bg1"/>
                </a:solidFill>
                <a:latin typeface="Open Sans" panose="020B0606030504020204"/>
                <a:ea typeface="Calibri" panose="020F0502020204030204" pitchFamily="34" charset="0"/>
              </a:rPr>
              <a:t>“</a:t>
            </a:r>
            <a:r>
              <a:rPr lang="en-US" sz="1600" b="1" i="1" dirty="0" err="1">
                <a:solidFill>
                  <a:schemeClr val="bg1"/>
                </a:solidFill>
                <a:latin typeface="Open Sans" panose="020B0606030504020204"/>
                <a:ea typeface="Calibri" panose="020F0502020204030204" pitchFamily="34" charset="0"/>
              </a:rPr>
              <a:t>ProAcc</a:t>
            </a:r>
            <a:r>
              <a:rPr lang="en-US" sz="1400" i="1" dirty="0">
                <a:solidFill>
                  <a:schemeClr val="bg1"/>
                </a:solidFill>
                <a:latin typeface="Open Sans" panose="020B0606030504020204"/>
                <a:ea typeface="Calibri" panose="020F0502020204030204" pitchFamily="34" charset="0"/>
              </a:rPr>
              <a:t> not only automates the S/4HANA migration process but it also cuts through the complexity, removing manual processes </a:t>
            </a:r>
            <a:br>
              <a:rPr lang="en-US" sz="1400" i="1" dirty="0">
                <a:solidFill>
                  <a:schemeClr val="bg1"/>
                </a:solidFill>
                <a:latin typeface="Open Sans" panose="020B0606030504020204"/>
                <a:ea typeface="Calibri" panose="020F0502020204030204" pitchFamily="34" charset="0"/>
              </a:rPr>
            </a:br>
            <a:r>
              <a:rPr lang="en-US" sz="1400" i="1" dirty="0">
                <a:solidFill>
                  <a:schemeClr val="bg1"/>
                </a:solidFill>
                <a:latin typeface="Open Sans" panose="020B0606030504020204"/>
                <a:ea typeface="Calibri" panose="020F0502020204030204" pitchFamily="34" charset="0"/>
              </a:rPr>
              <a:t>to reduce the cost and minimize the risk; and in turn accelerate the S/4HANA adoption through the systematic and sequential processes.”</a:t>
            </a:r>
            <a:endParaRPr lang="en-IN" sz="1400" i="1" dirty="0">
              <a:solidFill>
                <a:schemeClr val="bg1"/>
              </a:solidFill>
              <a:latin typeface="Open Sans" panose="020B0606030504020204"/>
            </a:endParaRPr>
          </a:p>
        </p:txBody>
      </p:sp>
      <p:sp>
        <p:nvSpPr>
          <p:cNvPr id="10" name="Rectangle 9">
            <a:extLst>
              <a:ext uri="{FF2B5EF4-FFF2-40B4-BE49-F238E27FC236}">
                <a16:creationId xmlns:a16="http://schemas.microsoft.com/office/drawing/2014/main" id="{7A107536-4BC2-45DE-A0E6-297580D7BB99}"/>
              </a:ext>
            </a:extLst>
          </p:cNvPr>
          <p:cNvSpPr/>
          <p:nvPr/>
        </p:nvSpPr>
        <p:spPr>
          <a:xfrm>
            <a:off x="835741" y="1418124"/>
            <a:ext cx="8101781" cy="3600986"/>
          </a:xfrm>
          <a:prstGeom prst="rect">
            <a:avLst/>
          </a:prstGeom>
          <a:ln>
            <a:solidFill>
              <a:schemeClr val="bg1"/>
            </a:solidFill>
          </a:ln>
        </p:spPr>
        <p:txBody>
          <a:bodyPr wrap="square">
            <a:spAutoFit/>
          </a:bodyPr>
          <a:lstStyle/>
          <a:p>
            <a:pPr>
              <a:defRPr/>
            </a:pPr>
            <a:r>
              <a:rPr lang="en-US" b="1" kern="0" dirty="0">
                <a:solidFill>
                  <a:schemeClr val="tx1">
                    <a:lumMod val="65000"/>
                    <a:lumOff val="35000"/>
                  </a:schemeClr>
                </a:solidFill>
                <a:latin typeface="Open Sans" panose="020B0606030504020204"/>
                <a:cs typeface="Times New Roman" panose="02020603050405020304" pitchFamily="18" charset="0"/>
                <a:sym typeface="Arial"/>
              </a:rPr>
              <a:t>ProAcc</a:t>
            </a:r>
            <a:r>
              <a:rPr lang="en-US" sz="1600" b="1" kern="0" dirty="0">
                <a:solidFill>
                  <a:schemeClr val="tx1">
                    <a:lumMod val="65000"/>
                    <a:lumOff val="35000"/>
                  </a:schemeClr>
                </a:solidFill>
                <a:latin typeface="Open Sans" panose="020B0606030504020204"/>
                <a:cs typeface="Times New Roman" panose="02020603050405020304" pitchFamily="18" charset="0"/>
                <a:sym typeface="Arial"/>
              </a:rPr>
              <a:t> – </a:t>
            </a:r>
            <a:r>
              <a:rPr lang="en-US" sz="1600" kern="0" dirty="0">
                <a:solidFill>
                  <a:schemeClr val="tx1">
                    <a:lumMod val="65000"/>
                    <a:lumOff val="35000"/>
                  </a:schemeClr>
                </a:solidFill>
                <a:latin typeface="Open Sans" panose="020B0606030504020204"/>
                <a:cs typeface="Times New Roman" panose="02020603050405020304" pitchFamily="18" charset="0"/>
                <a:sym typeface="Arial"/>
              </a:rPr>
              <a:t>the digital transformation framework solution for S/4HANA transformation</a:t>
            </a:r>
            <a:endParaRPr lang="en-US" sz="1600" dirty="0">
              <a:solidFill>
                <a:schemeClr val="tx1">
                  <a:lumMod val="65000"/>
                  <a:lumOff val="35000"/>
                </a:schemeClr>
              </a:solidFill>
              <a:latin typeface="Open Sans" panose="020B0606030504020204"/>
              <a:cs typeface="Segoe UI" panose="020B0502040204020203" pitchFamily="34" charset="0"/>
            </a:endParaRPr>
          </a:p>
          <a:p>
            <a:pPr marL="171450" indent="-171450">
              <a:buFont typeface="Arial" panose="020B0604020202020204" pitchFamily="34" charset="0"/>
              <a:buChar char="•"/>
              <a:defRPr/>
            </a:pPr>
            <a:endParaRPr lang="en-US" sz="1400" b="1" dirty="0">
              <a:solidFill>
                <a:schemeClr val="tx1">
                  <a:lumMod val="65000"/>
                  <a:lumOff val="35000"/>
                </a:schemeClr>
              </a:solidFill>
              <a:latin typeface="Open Sans" panose="020B0606030504020204"/>
              <a:cs typeface="Segoe UI" panose="020B0502040204020203" pitchFamily="34" charset="0"/>
            </a:endParaRPr>
          </a:p>
          <a:p>
            <a:pPr marL="171450" indent="-171450">
              <a:buClr>
                <a:srgbClr val="EA901D"/>
              </a:buClr>
              <a:buFont typeface="Arial" panose="020B0604020202020204" pitchFamily="34" charset="0"/>
              <a:buChar char="•"/>
              <a:defRPr/>
            </a:pPr>
            <a:r>
              <a:rPr lang="en-US" sz="1400" b="1" dirty="0">
                <a:solidFill>
                  <a:schemeClr val="tx1">
                    <a:lumMod val="65000"/>
                    <a:lumOff val="35000"/>
                  </a:schemeClr>
                </a:solidFill>
                <a:latin typeface="Open Sans" panose="020B0606030504020204"/>
                <a:cs typeface="Segoe UI" panose="020B0502040204020203" pitchFamily="34" charset="0"/>
              </a:rPr>
              <a:t>Automates</a:t>
            </a:r>
            <a:r>
              <a:rPr lang="en-US" sz="1400" dirty="0">
                <a:solidFill>
                  <a:schemeClr val="tx1">
                    <a:lumMod val="65000"/>
                    <a:lumOff val="35000"/>
                  </a:schemeClr>
                </a:solidFill>
                <a:latin typeface="Open Sans" panose="020B0606030504020204"/>
                <a:cs typeface="Segoe UI" panose="020B0502040204020203" pitchFamily="34" charset="0"/>
              </a:rPr>
              <a:t> all the phases of migration, with specially designed toolset; takes care of </a:t>
            </a:r>
            <a:br>
              <a:rPr lang="en-US" sz="1400" dirty="0">
                <a:solidFill>
                  <a:schemeClr val="tx1">
                    <a:lumMod val="65000"/>
                    <a:lumOff val="35000"/>
                  </a:schemeClr>
                </a:solidFill>
                <a:latin typeface="Open Sans" panose="020B0606030504020204"/>
                <a:cs typeface="Segoe UI" panose="020B0502040204020203" pitchFamily="34" charset="0"/>
              </a:rPr>
            </a:br>
            <a:r>
              <a:rPr lang="en-US" sz="1400" dirty="0">
                <a:solidFill>
                  <a:schemeClr val="tx1">
                    <a:lumMod val="65000"/>
                    <a:lumOff val="35000"/>
                  </a:schemeClr>
                </a:solidFill>
                <a:latin typeface="Open Sans" panose="020B0606030504020204"/>
                <a:cs typeface="Segoe UI" panose="020B0502040204020203" pitchFamily="34" charset="0"/>
              </a:rPr>
              <a:t>all tasks of assessment, pre-conversion, conversion, post-conversion and validation in </a:t>
            </a:r>
            <a:br>
              <a:rPr lang="en-US" sz="1400" dirty="0">
                <a:solidFill>
                  <a:schemeClr val="tx1">
                    <a:lumMod val="65000"/>
                    <a:lumOff val="35000"/>
                  </a:schemeClr>
                </a:solidFill>
                <a:latin typeface="Open Sans" panose="020B0606030504020204"/>
                <a:cs typeface="Segoe UI" panose="020B0502040204020203" pitchFamily="34" charset="0"/>
              </a:rPr>
            </a:br>
            <a:r>
              <a:rPr lang="en-US" sz="1400" dirty="0">
                <a:solidFill>
                  <a:schemeClr val="tx1">
                    <a:lumMod val="65000"/>
                    <a:lumOff val="35000"/>
                  </a:schemeClr>
                </a:solidFill>
                <a:latin typeface="Open Sans" panose="020B0606030504020204"/>
                <a:cs typeface="Segoe UI" panose="020B0502040204020203" pitchFamily="34" charset="0"/>
              </a:rPr>
              <a:t>a sequential manner with process validation</a:t>
            </a:r>
          </a:p>
          <a:p>
            <a:pPr marL="171450" indent="-171450">
              <a:buClr>
                <a:srgbClr val="EA901D"/>
              </a:buClr>
              <a:buFont typeface="Arial" panose="020B0604020202020204" pitchFamily="34" charset="0"/>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171450" indent="-171450">
              <a:buClr>
                <a:srgbClr val="EA901D"/>
              </a:buClr>
              <a:buFont typeface="Arial" panose="020B0604020202020204" pitchFamily="34" charset="0"/>
              <a:buChar char="•"/>
              <a:defRPr/>
            </a:pPr>
            <a:r>
              <a:rPr lang="en-US" sz="1400" dirty="0">
                <a:solidFill>
                  <a:schemeClr val="tx1">
                    <a:lumMod val="65000"/>
                    <a:lumOff val="35000"/>
                  </a:schemeClr>
                </a:solidFill>
                <a:latin typeface="Open Sans" panose="020B0606030504020204"/>
                <a:cs typeface="Segoe UI" panose="020B0502040204020203" pitchFamily="34" charset="0"/>
              </a:rPr>
              <a:t>Delivers a detailed </a:t>
            </a:r>
            <a:r>
              <a:rPr lang="en-US" sz="1400" b="1" dirty="0">
                <a:solidFill>
                  <a:schemeClr val="tx1">
                    <a:lumMod val="65000"/>
                    <a:lumOff val="35000"/>
                  </a:schemeClr>
                </a:solidFill>
                <a:latin typeface="Open Sans" panose="020B0606030504020204"/>
                <a:cs typeface="Segoe UI" panose="020B0502040204020203" pitchFamily="34" charset="0"/>
              </a:rPr>
              <a:t>Assessment report </a:t>
            </a:r>
            <a:r>
              <a:rPr lang="en-US" sz="1400" dirty="0">
                <a:solidFill>
                  <a:schemeClr val="tx1">
                    <a:lumMod val="65000"/>
                    <a:lumOff val="35000"/>
                  </a:schemeClr>
                </a:solidFill>
                <a:latin typeface="Open Sans" panose="020B0606030504020204"/>
                <a:cs typeface="Segoe UI" panose="020B0502040204020203" pitchFamily="34" charset="0"/>
              </a:rPr>
              <a:t>that includes tailored recommendations for </a:t>
            </a:r>
            <a:br>
              <a:rPr lang="en-US" sz="1400" dirty="0">
                <a:solidFill>
                  <a:schemeClr val="tx1">
                    <a:lumMod val="65000"/>
                    <a:lumOff val="35000"/>
                  </a:schemeClr>
                </a:solidFill>
                <a:latin typeface="Open Sans" panose="020B0606030504020204"/>
                <a:cs typeface="Segoe UI" panose="020B0502040204020203" pitchFamily="34" charset="0"/>
              </a:rPr>
            </a:br>
            <a:r>
              <a:rPr lang="en-US" sz="1400" dirty="0">
                <a:solidFill>
                  <a:schemeClr val="tx1">
                    <a:lumMod val="65000"/>
                    <a:lumOff val="35000"/>
                  </a:schemeClr>
                </a:solidFill>
                <a:latin typeface="Open Sans" panose="020B0606030504020204"/>
                <a:cs typeface="Segoe UI" panose="020B0502040204020203" pitchFamily="34" charset="0"/>
              </a:rPr>
              <a:t>optimizations and alternate scenarios based on current state and future state analysis</a:t>
            </a:r>
          </a:p>
          <a:p>
            <a:pPr marL="171450" indent="-171450">
              <a:buClr>
                <a:srgbClr val="EA901D"/>
              </a:buClr>
              <a:buFont typeface="Arial" panose="020B0604020202020204" pitchFamily="34" charset="0"/>
              <a:buChar char="•"/>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171450" marR="0" lvl="0" indent="-171450" fontAlgn="auto">
              <a:lnSpc>
                <a:spcPct val="100000"/>
              </a:lnSpc>
              <a:spcBef>
                <a:spcPts val="0"/>
              </a:spcBef>
              <a:spcAft>
                <a:spcPts val="0"/>
              </a:spcAft>
              <a:buClr>
                <a:srgbClr val="EA901D"/>
              </a:buClr>
              <a:buSzTx/>
              <a:buFont typeface="Arial" panose="020B0604020202020204" pitchFamily="34" charset="0"/>
              <a:buChar char="•"/>
              <a:tabLst/>
              <a:defRPr/>
            </a:pPr>
            <a:r>
              <a:rPr lang="en-US" sz="1400" dirty="0">
                <a:solidFill>
                  <a:schemeClr val="tx1">
                    <a:lumMod val="65000"/>
                    <a:lumOff val="35000"/>
                  </a:schemeClr>
                </a:solidFill>
                <a:latin typeface="Open Sans" panose="020B0606030504020204"/>
                <a:cs typeface="Segoe UI" panose="020B0502040204020203" pitchFamily="34" charset="0"/>
              </a:rPr>
              <a:t>Provides single view </a:t>
            </a:r>
            <a:r>
              <a:rPr lang="en-US" sz="1400" b="1" dirty="0">
                <a:solidFill>
                  <a:schemeClr val="tx1">
                    <a:lumMod val="65000"/>
                    <a:lumOff val="35000"/>
                  </a:schemeClr>
                </a:solidFill>
                <a:latin typeface="Open Sans" panose="020B0606030504020204"/>
                <a:cs typeface="Segoe UI" panose="020B0502040204020203" pitchFamily="34" charset="0"/>
              </a:rPr>
              <a:t>Dashboard</a:t>
            </a:r>
            <a:r>
              <a:rPr lang="en-US" sz="1400" dirty="0">
                <a:solidFill>
                  <a:schemeClr val="tx1">
                    <a:lumMod val="65000"/>
                    <a:lumOff val="35000"/>
                  </a:schemeClr>
                </a:solidFill>
                <a:latin typeface="Open Sans" panose="020B0606030504020204"/>
                <a:cs typeface="Segoe UI" panose="020B0502040204020203" pitchFamily="34" charset="0"/>
              </a:rPr>
              <a:t> – from discovery to go-live and acts as a single </a:t>
            </a:r>
            <a:br>
              <a:rPr lang="en-US" sz="1400" dirty="0">
                <a:solidFill>
                  <a:schemeClr val="tx1">
                    <a:lumMod val="65000"/>
                    <a:lumOff val="35000"/>
                  </a:schemeClr>
                </a:solidFill>
                <a:latin typeface="Open Sans" panose="020B0606030504020204"/>
                <a:cs typeface="Segoe UI" panose="020B0502040204020203" pitchFamily="34" charset="0"/>
              </a:rPr>
            </a:br>
            <a:r>
              <a:rPr lang="en-US" sz="1400" dirty="0">
                <a:solidFill>
                  <a:schemeClr val="tx1">
                    <a:lumMod val="65000"/>
                    <a:lumOff val="35000"/>
                  </a:schemeClr>
                </a:solidFill>
                <a:latin typeface="Open Sans" panose="020B0606030504020204"/>
                <a:cs typeface="Segoe UI" panose="020B0502040204020203" pitchFamily="34" charset="0"/>
              </a:rPr>
              <a:t>repository including pre-requisite checks, customer code analysis, data management, </a:t>
            </a:r>
            <a:br>
              <a:rPr lang="en-US" sz="1400" dirty="0">
                <a:solidFill>
                  <a:schemeClr val="tx1">
                    <a:lumMod val="65000"/>
                    <a:lumOff val="35000"/>
                  </a:schemeClr>
                </a:solidFill>
                <a:latin typeface="Open Sans" panose="020B0606030504020204"/>
                <a:cs typeface="Segoe UI" panose="020B0502040204020203" pitchFamily="34" charset="0"/>
              </a:rPr>
            </a:br>
            <a:r>
              <a:rPr lang="en-US" sz="1400" dirty="0">
                <a:solidFill>
                  <a:schemeClr val="tx1">
                    <a:lumMod val="65000"/>
                    <a:lumOff val="35000"/>
                  </a:schemeClr>
                </a:solidFill>
                <a:latin typeface="Open Sans" panose="020B0606030504020204"/>
                <a:cs typeface="Segoe UI" panose="020B0502040204020203" pitchFamily="34" charset="0"/>
              </a:rPr>
              <a:t>configuration checks and reconciliation reports</a:t>
            </a:r>
          </a:p>
          <a:p>
            <a:pPr marL="171450" marR="0" lvl="0" indent="-171450" fontAlgn="auto">
              <a:lnSpc>
                <a:spcPct val="100000"/>
              </a:lnSpc>
              <a:spcBef>
                <a:spcPts val="0"/>
              </a:spcBef>
              <a:spcAft>
                <a:spcPts val="0"/>
              </a:spcAft>
              <a:buClr>
                <a:srgbClr val="EA901D"/>
              </a:buClr>
              <a:buSzTx/>
              <a:buFont typeface="Arial" panose="020B0604020202020204" pitchFamily="34" charset="0"/>
              <a:buChar char="•"/>
              <a:tabLst/>
              <a:defRPr/>
            </a:pPr>
            <a:endParaRPr lang="en-US" sz="1400" dirty="0">
              <a:solidFill>
                <a:schemeClr val="tx1">
                  <a:lumMod val="65000"/>
                  <a:lumOff val="35000"/>
                </a:schemeClr>
              </a:solidFill>
              <a:latin typeface="Open Sans" panose="020B0606030504020204"/>
              <a:cs typeface="Segoe UI" panose="020B0502040204020203" pitchFamily="34" charset="0"/>
            </a:endParaRPr>
          </a:p>
          <a:p>
            <a:pPr marL="171450" marR="0" lvl="0" indent="-171450" fontAlgn="auto">
              <a:lnSpc>
                <a:spcPct val="100000"/>
              </a:lnSpc>
              <a:spcBef>
                <a:spcPts val="0"/>
              </a:spcBef>
              <a:spcAft>
                <a:spcPts val="0"/>
              </a:spcAft>
              <a:buClr>
                <a:srgbClr val="EA901D"/>
              </a:buClr>
              <a:buSzTx/>
              <a:buFont typeface="Arial" panose="020B0604020202020204" pitchFamily="34" charset="0"/>
              <a:buChar char="•"/>
              <a:tabLst/>
              <a:defRPr/>
            </a:pPr>
            <a:r>
              <a:rPr lang="en-US" sz="1400" dirty="0">
                <a:solidFill>
                  <a:schemeClr val="tx1">
                    <a:lumMod val="65000"/>
                    <a:lumOff val="35000"/>
                  </a:schemeClr>
                </a:solidFill>
                <a:latin typeface="Open Sans" panose="020B0606030504020204"/>
                <a:cs typeface="Segoe UI" panose="020B0502040204020203" pitchFamily="34" charset="0"/>
              </a:rPr>
              <a:t>Our </a:t>
            </a:r>
            <a:r>
              <a:rPr lang="en-US" sz="1400" b="1" dirty="0">
                <a:solidFill>
                  <a:schemeClr val="tx1">
                    <a:lumMod val="65000"/>
                    <a:lumOff val="35000"/>
                  </a:schemeClr>
                </a:solidFill>
                <a:latin typeface="Open Sans" panose="020B0606030504020204"/>
                <a:cs typeface="Segoe UI" panose="020B0502040204020203" pitchFamily="34" charset="0"/>
              </a:rPr>
              <a:t>Modular</a:t>
            </a:r>
            <a:r>
              <a:rPr lang="en-US" sz="1400" dirty="0">
                <a:solidFill>
                  <a:schemeClr val="tx1">
                    <a:lumMod val="65000"/>
                    <a:lumOff val="35000"/>
                  </a:schemeClr>
                </a:solidFill>
                <a:latin typeface="Open Sans" panose="020B0606030504020204"/>
                <a:cs typeface="Segoe UI" panose="020B0502040204020203" pitchFamily="34" charset="0"/>
              </a:rPr>
              <a:t> approach towards the S/4HANA transformation can help organizations </a:t>
            </a:r>
            <a:br>
              <a:rPr lang="en-US" sz="1400" dirty="0">
                <a:solidFill>
                  <a:schemeClr val="tx1">
                    <a:lumMod val="65000"/>
                    <a:lumOff val="35000"/>
                  </a:schemeClr>
                </a:solidFill>
                <a:latin typeface="Open Sans" panose="020B0606030504020204"/>
                <a:cs typeface="Segoe UI" panose="020B0502040204020203" pitchFamily="34" charset="0"/>
              </a:rPr>
            </a:br>
            <a:r>
              <a:rPr lang="en-US" sz="1400" dirty="0">
                <a:solidFill>
                  <a:schemeClr val="tx1">
                    <a:lumMod val="65000"/>
                    <a:lumOff val="35000"/>
                  </a:schemeClr>
                </a:solidFill>
                <a:latin typeface="Open Sans" panose="020B0606030504020204"/>
                <a:cs typeface="Segoe UI" panose="020B0502040204020203" pitchFamily="34" charset="0"/>
              </a:rPr>
              <a:t>to decide their conversion roadmap based upon their specific business needs – adopt, </a:t>
            </a:r>
            <a:br>
              <a:rPr lang="en-US" sz="1400" dirty="0">
                <a:solidFill>
                  <a:schemeClr val="tx1">
                    <a:lumMod val="65000"/>
                    <a:lumOff val="35000"/>
                  </a:schemeClr>
                </a:solidFill>
                <a:latin typeface="Open Sans" panose="020B0606030504020204"/>
                <a:cs typeface="Segoe UI" panose="020B0502040204020203" pitchFamily="34" charset="0"/>
              </a:rPr>
            </a:br>
            <a:r>
              <a:rPr lang="en-US" sz="1400" dirty="0">
                <a:solidFill>
                  <a:schemeClr val="tx1">
                    <a:lumMod val="65000"/>
                    <a:lumOff val="35000"/>
                  </a:schemeClr>
                </a:solidFill>
                <a:latin typeface="Open Sans" panose="020B0606030504020204"/>
                <a:cs typeface="Segoe UI" panose="020B0502040204020203" pitchFamily="34" charset="0"/>
              </a:rPr>
              <a:t>move, merge, harmonize, etc.</a:t>
            </a:r>
          </a:p>
        </p:txBody>
      </p:sp>
      <p:pic>
        <p:nvPicPr>
          <p:cNvPr id="4" name="Picture 3">
            <a:extLst>
              <a:ext uri="{FF2B5EF4-FFF2-40B4-BE49-F238E27FC236}">
                <a16:creationId xmlns:a16="http://schemas.microsoft.com/office/drawing/2014/main" id="{FE077BB4-E31C-416E-B5F6-2DBB18BE9AFF}"/>
              </a:ext>
            </a:extLst>
          </p:cNvPr>
          <p:cNvPicPr>
            <a:picLocks noChangeAspect="1"/>
          </p:cNvPicPr>
          <p:nvPr/>
        </p:nvPicPr>
        <p:blipFill>
          <a:blip r:embed="rId2"/>
          <a:stretch>
            <a:fillRect/>
          </a:stretch>
        </p:blipFill>
        <p:spPr>
          <a:xfrm>
            <a:off x="7934388" y="1638299"/>
            <a:ext cx="3623010" cy="3343276"/>
          </a:xfrm>
          <a:prstGeom prst="rect">
            <a:avLst/>
          </a:prstGeom>
        </p:spPr>
      </p:pic>
    </p:spTree>
    <p:extLst>
      <p:ext uri="{BB962C8B-B14F-4D97-AF65-F5344CB8AC3E}">
        <p14:creationId xmlns:p14="http://schemas.microsoft.com/office/powerpoint/2010/main" val="31605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CB978602-5390-4044-B036-397EF1D91375}"/>
              </a:ext>
            </a:extLst>
          </p:cNvPr>
          <p:cNvSpPr/>
          <p:nvPr/>
        </p:nvSpPr>
        <p:spPr>
          <a:xfrm>
            <a:off x="543430" y="918003"/>
            <a:ext cx="11105140" cy="4854065"/>
          </a:xfrm>
          <a:prstGeom prst="roundRect">
            <a:avLst>
              <a:gd name="adj" fmla="val 7431"/>
            </a:avLst>
          </a:prstGeom>
          <a:solidFill>
            <a:schemeClr val="bg1"/>
          </a:solidFill>
          <a:ln>
            <a:noFill/>
          </a:ln>
          <a:effectLst>
            <a:outerShdw blurRad="457200" dist="266700" dir="10740000" sx="97000" sy="97000" algn="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a:endParaRPr>
          </a:p>
        </p:txBody>
      </p:sp>
      <p:sp>
        <p:nvSpPr>
          <p:cNvPr id="8" name="Text Box 1">
            <a:extLst>
              <a:ext uri="{FF2B5EF4-FFF2-40B4-BE49-F238E27FC236}">
                <a16:creationId xmlns:a16="http://schemas.microsoft.com/office/drawing/2014/main" id="{AD68067A-461E-40CD-915E-DD7B78BBF3C5}"/>
              </a:ext>
            </a:extLst>
          </p:cNvPr>
          <p:cNvSpPr txBox="1">
            <a:spLocks noChangeArrowheads="1"/>
          </p:cNvSpPr>
          <p:nvPr/>
        </p:nvSpPr>
        <p:spPr bwMode="auto">
          <a:xfrm>
            <a:off x="676551" y="131218"/>
            <a:ext cx="89354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spcBef>
                <a:spcPct val="0"/>
              </a:spcBef>
              <a:spcAft>
                <a:spcPct val="0"/>
              </a:spcAft>
              <a:defRPr lang="en-US" sz="3600" dirty="0">
                <a:solidFill>
                  <a:srgbClr val="002060"/>
                </a:solidFill>
                <a:latin typeface="Open Sans" panose="020B0606030504020204"/>
                <a:ea typeface="MS PGothic" panose="020B0600070205080204" pitchFamily="34" charset="-128"/>
                <a:cs typeface="+mj-cs"/>
              </a:defRPr>
            </a:lvl1pPr>
            <a:lvl2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0"/>
              <a:t>Our Migration Approach</a:t>
            </a:r>
            <a:endParaRPr lang="en-US" altLang="en-US" dirty="0"/>
          </a:p>
        </p:txBody>
      </p:sp>
      <p:grpSp>
        <p:nvGrpSpPr>
          <p:cNvPr id="127" name="Group 126">
            <a:extLst>
              <a:ext uri="{FF2B5EF4-FFF2-40B4-BE49-F238E27FC236}">
                <a16:creationId xmlns:a16="http://schemas.microsoft.com/office/drawing/2014/main" id="{80048980-1045-45D2-AE12-EABBDAEFD2F5}"/>
              </a:ext>
            </a:extLst>
          </p:cNvPr>
          <p:cNvGrpSpPr/>
          <p:nvPr/>
        </p:nvGrpSpPr>
        <p:grpSpPr>
          <a:xfrm>
            <a:off x="1097221" y="4878595"/>
            <a:ext cx="2993758" cy="738664"/>
            <a:chOff x="1066800" y="5455690"/>
            <a:chExt cx="2993758" cy="738664"/>
          </a:xfrm>
        </p:grpSpPr>
        <p:sp>
          <p:nvSpPr>
            <p:cNvPr id="128" name="TextBox 22">
              <a:extLst>
                <a:ext uri="{FF2B5EF4-FFF2-40B4-BE49-F238E27FC236}">
                  <a16:creationId xmlns:a16="http://schemas.microsoft.com/office/drawing/2014/main" id="{54440095-3EA5-4499-9337-4E870AA26441}"/>
                </a:ext>
              </a:extLst>
            </p:cNvPr>
            <p:cNvSpPr txBox="1"/>
            <p:nvPr/>
          </p:nvSpPr>
          <p:spPr>
            <a:xfrm>
              <a:off x="1432558" y="5455690"/>
              <a:ext cx="2628000" cy="738664"/>
            </a:xfrm>
            <a:prstGeom prst="rect">
              <a:avLst/>
            </a:prstGeom>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000" b="1"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Preparation</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Remote preparation</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Review system release and versions.</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Business functions active and add-ons</a:t>
              </a:r>
            </a:p>
          </p:txBody>
        </p:sp>
        <p:sp>
          <p:nvSpPr>
            <p:cNvPr id="129" name="Oval 128">
              <a:extLst>
                <a:ext uri="{FF2B5EF4-FFF2-40B4-BE49-F238E27FC236}">
                  <a16:creationId xmlns:a16="http://schemas.microsoft.com/office/drawing/2014/main" id="{D86EBE79-8233-4296-8C95-211AAF560169}"/>
                </a:ext>
              </a:extLst>
            </p:cNvPr>
            <p:cNvSpPr/>
            <p:nvPr/>
          </p:nvSpPr>
          <p:spPr>
            <a:xfrm>
              <a:off x="1066800" y="5455690"/>
              <a:ext cx="220980" cy="220980"/>
            </a:xfrm>
            <a:prstGeom prst="ellipse">
              <a:avLst/>
            </a:prstGeom>
            <a:solidFill>
              <a:srgbClr val="99CB38"/>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0" name="Group 129">
            <a:extLst>
              <a:ext uri="{FF2B5EF4-FFF2-40B4-BE49-F238E27FC236}">
                <a16:creationId xmlns:a16="http://schemas.microsoft.com/office/drawing/2014/main" id="{E60E1A14-E6C8-40AD-82A5-FFCA226671B5}"/>
              </a:ext>
            </a:extLst>
          </p:cNvPr>
          <p:cNvGrpSpPr/>
          <p:nvPr/>
        </p:nvGrpSpPr>
        <p:grpSpPr>
          <a:xfrm>
            <a:off x="8606714" y="3520509"/>
            <a:ext cx="2993758" cy="1254417"/>
            <a:chOff x="8347693" y="4361469"/>
            <a:chExt cx="2993758" cy="1254417"/>
          </a:xfrm>
        </p:grpSpPr>
        <p:sp>
          <p:nvSpPr>
            <p:cNvPr id="131" name="TextBox 28">
              <a:extLst>
                <a:ext uri="{FF2B5EF4-FFF2-40B4-BE49-F238E27FC236}">
                  <a16:creationId xmlns:a16="http://schemas.microsoft.com/office/drawing/2014/main" id="{92C84418-C6C1-4B17-826B-A0040212F263}"/>
                </a:ext>
              </a:extLst>
            </p:cNvPr>
            <p:cNvSpPr txBox="1"/>
            <p:nvPr/>
          </p:nvSpPr>
          <p:spPr>
            <a:xfrm>
              <a:off x="8713451" y="4361469"/>
              <a:ext cx="2628000" cy="1254417"/>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000" b="1"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Roadmap Plan</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Current / future state landscape and architecture</a:t>
              </a:r>
              <a:endPar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S/4HANA Roadmap and transformation strategy document</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Business Value</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Executive presentation &amp; summary report</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Next steps for S/4HANA Engagement</a:t>
              </a:r>
            </a:p>
          </p:txBody>
        </p:sp>
        <p:sp>
          <p:nvSpPr>
            <p:cNvPr id="132" name="Oval 131">
              <a:extLst>
                <a:ext uri="{FF2B5EF4-FFF2-40B4-BE49-F238E27FC236}">
                  <a16:creationId xmlns:a16="http://schemas.microsoft.com/office/drawing/2014/main" id="{009911A3-90DD-4BB1-923C-B4A51728C4EB}"/>
                </a:ext>
              </a:extLst>
            </p:cNvPr>
            <p:cNvSpPr/>
            <p:nvPr/>
          </p:nvSpPr>
          <p:spPr>
            <a:xfrm>
              <a:off x="8347693" y="4361470"/>
              <a:ext cx="220980" cy="220980"/>
            </a:xfrm>
            <a:prstGeom prst="ellipse">
              <a:avLst/>
            </a:prstGeom>
            <a:solidFill>
              <a:srgbClr val="4EB3CF"/>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3" name="Group 132">
            <a:extLst>
              <a:ext uri="{FF2B5EF4-FFF2-40B4-BE49-F238E27FC236}">
                <a16:creationId xmlns:a16="http://schemas.microsoft.com/office/drawing/2014/main" id="{776246A5-4286-4F32-B360-A1322E9E4999}"/>
              </a:ext>
            </a:extLst>
          </p:cNvPr>
          <p:cNvGrpSpPr/>
          <p:nvPr/>
        </p:nvGrpSpPr>
        <p:grpSpPr>
          <a:xfrm>
            <a:off x="4855729" y="3982037"/>
            <a:ext cx="3769640" cy="1721915"/>
            <a:chOff x="4596708" y="5183013"/>
            <a:chExt cx="3769640" cy="1721915"/>
          </a:xfrm>
        </p:grpSpPr>
        <p:sp>
          <p:nvSpPr>
            <p:cNvPr id="134" name="TextBox 25">
              <a:extLst>
                <a:ext uri="{FF2B5EF4-FFF2-40B4-BE49-F238E27FC236}">
                  <a16:creationId xmlns:a16="http://schemas.microsoft.com/office/drawing/2014/main" id="{5E6AC322-6DF4-4101-A0D7-7A8D6A0C983D}"/>
                </a:ext>
              </a:extLst>
            </p:cNvPr>
            <p:cNvSpPr txBox="1"/>
            <p:nvPr/>
          </p:nvSpPr>
          <p:spPr>
            <a:xfrm>
              <a:off x="4962466" y="5183013"/>
              <a:ext cx="3403882" cy="1721915"/>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000" b="1"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Workshops</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S/4HANA overview presentation</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Sponsor interview(s)</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Selective S/4HANA demos</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Discovery Workshops:</a:t>
              </a:r>
            </a:p>
            <a:p>
              <a:pPr marL="346075" marR="0" lvl="0" indent="-179388" algn="l" defTabSz="914400" rtl="0" eaLnBrk="1" fontAlgn="auto" latinLnBrk="0" hangingPunct="1">
                <a:lnSpc>
                  <a:spcPct val="100000"/>
                </a:lnSpc>
                <a:spcBef>
                  <a:spcPts val="0"/>
                </a:spcBef>
                <a:spcAft>
                  <a:spcPts val="0"/>
                </a:spcAft>
                <a:buClrTx/>
                <a:buSzPct val="80000"/>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Landscape and architecture</a:t>
              </a:r>
            </a:p>
            <a:p>
              <a:pPr marL="346075" marR="0" lvl="0" indent="-179388" algn="l" defTabSz="914400" rtl="0" eaLnBrk="1" fontAlgn="auto" latinLnBrk="0" hangingPunct="1">
                <a:lnSpc>
                  <a:spcPct val="100000"/>
                </a:lnSpc>
                <a:spcBef>
                  <a:spcPts val="0"/>
                </a:spcBef>
                <a:spcAft>
                  <a:spcPts val="0"/>
                </a:spcAft>
                <a:buClrTx/>
                <a:buSzPct val="80000"/>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SAP modules</a:t>
              </a:r>
            </a:p>
            <a:p>
              <a:pPr marL="346075" marR="0" lvl="0" indent="-179388" algn="l" defTabSz="914400" rtl="0" eaLnBrk="1" fontAlgn="auto" latinLnBrk="0" hangingPunct="1">
                <a:lnSpc>
                  <a:spcPct val="100000"/>
                </a:lnSpc>
                <a:spcBef>
                  <a:spcPts val="0"/>
                </a:spcBef>
                <a:spcAft>
                  <a:spcPts val="0"/>
                </a:spcAft>
                <a:buClrTx/>
                <a:buSzPct val="80000"/>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RICEFW &amp; Customizations</a:t>
              </a:r>
            </a:p>
            <a:p>
              <a:pPr marL="346075" marR="0" lvl="0" indent="-179388" algn="l" defTabSz="914400" rtl="0" eaLnBrk="1" fontAlgn="auto" latinLnBrk="0" hangingPunct="1">
                <a:lnSpc>
                  <a:spcPct val="100000"/>
                </a:lnSpc>
                <a:spcBef>
                  <a:spcPts val="0"/>
                </a:spcBef>
                <a:spcAft>
                  <a:spcPts val="0"/>
                </a:spcAft>
                <a:buClrTx/>
                <a:buSzPct val="80000"/>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Key processes</a:t>
              </a:r>
            </a:p>
            <a:p>
              <a:pPr marL="346075" marR="0" lvl="0" indent="-179388" algn="l" defTabSz="914400" rtl="0" eaLnBrk="1" fontAlgn="auto" latinLnBrk="0" hangingPunct="1">
                <a:lnSpc>
                  <a:spcPct val="100000"/>
                </a:lnSpc>
                <a:spcBef>
                  <a:spcPts val="0"/>
                </a:spcBef>
                <a:spcAft>
                  <a:spcPts val="0"/>
                </a:spcAft>
                <a:buClrTx/>
                <a:buSzPct val="80000"/>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Transformation opportunities</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Remote evaluation, analysis and deliverable creation</a:t>
              </a:r>
              <a:endPar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endParaRPr>
            </a:p>
          </p:txBody>
        </p:sp>
        <p:sp>
          <p:nvSpPr>
            <p:cNvPr id="135" name="Oval 134">
              <a:extLst>
                <a:ext uri="{FF2B5EF4-FFF2-40B4-BE49-F238E27FC236}">
                  <a16:creationId xmlns:a16="http://schemas.microsoft.com/office/drawing/2014/main" id="{4AFD2B81-8BF1-416D-BEE2-CBA0D4B85B90}"/>
                </a:ext>
              </a:extLst>
            </p:cNvPr>
            <p:cNvSpPr/>
            <p:nvPr/>
          </p:nvSpPr>
          <p:spPr>
            <a:xfrm>
              <a:off x="4596708" y="5404692"/>
              <a:ext cx="220980" cy="220980"/>
            </a:xfrm>
            <a:prstGeom prst="ellipse">
              <a:avLst/>
            </a:prstGeom>
            <a:solidFill>
              <a:srgbClr val="37A76F"/>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6" name="Group 135">
            <a:extLst>
              <a:ext uri="{FF2B5EF4-FFF2-40B4-BE49-F238E27FC236}">
                <a16:creationId xmlns:a16="http://schemas.microsoft.com/office/drawing/2014/main" id="{52DC7B78-1940-4FCC-B780-28B092EBD96B}"/>
              </a:ext>
            </a:extLst>
          </p:cNvPr>
          <p:cNvGrpSpPr/>
          <p:nvPr/>
        </p:nvGrpSpPr>
        <p:grpSpPr>
          <a:xfrm>
            <a:off x="2961567" y="1483454"/>
            <a:ext cx="2979904" cy="1342298"/>
            <a:chOff x="4596708" y="5210722"/>
            <a:chExt cx="2979904" cy="1342298"/>
          </a:xfrm>
        </p:grpSpPr>
        <p:sp>
          <p:nvSpPr>
            <p:cNvPr id="137" name="TextBox 41">
              <a:extLst>
                <a:ext uri="{FF2B5EF4-FFF2-40B4-BE49-F238E27FC236}">
                  <a16:creationId xmlns:a16="http://schemas.microsoft.com/office/drawing/2014/main" id="{AD143BF9-A161-477B-B063-6DA37CB4F479}"/>
                </a:ext>
              </a:extLst>
            </p:cNvPr>
            <p:cNvSpPr txBox="1"/>
            <p:nvPr/>
          </p:nvSpPr>
          <p:spPr>
            <a:xfrm>
              <a:off x="4948612" y="5210722"/>
              <a:ext cx="2628000" cy="1342298"/>
            </a:xfrm>
            <a:prstGeom prst="rect">
              <a:avLst/>
            </a:prstGeom>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000" b="1"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Impact Analysis</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Integrate Promantus ProAccelerator tool with Source System</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Run and analyze Transformation Navigator</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Readiness checks and Promantus HANA assessment tools</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Questionnaire and evaluations</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Share the extracts and files to Promantus</a:t>
              </a:r>
            </a:p>
          </p:txBody>
        </p:sp>
        <p:sp>
          <p:nvSpPr>
            <p:cNvPr id="138" name="Oval 137">
              <a:extLst>
                <a:ext uri="{FF2B5EF4-FFF2-40B4-BE49-F238E27FC236}">
                  <a16:creationId xmlns:a16="http://schemas.microsoft.com/office/drawing/2014/main" id="{621CABCB-58F0-49C7-9C24-621E05C7AC2A}"/>
                </a:ext>
              </a:extLst>
            </p:cNvPr>
            <p:cNvSpPr/>
            <p:nvPr/>
          </p:nvSpPr>
          <p:spPr>
            <a:xfrm>
              <a:off x="4596708" y="5404692"/>
              <a:ext cx="220980" cy="220980"/>
            </a:xfrm>
            <a:prstGeom prst="ellipse">
              <a:avLst/>
            </a:prstGeom>
            <a:solidFill>
              <a:srgbClr val="63A537"/>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9" name="Group 138">
            <a:extLst>
              <a:ext uri="{FF2B5EF4-FFF2-40B4-BE49-F238E27FC236}">
                <a16:creationId xmlns:a16="http://schemas.microsoft.com/office/drawing/2014/main" id="{B5867379-BD96-4FCB-BE8A-2085D2D644B0}"/>
              </a:ext>
            </a:extLst>
          </p:cNvPr>
          <p:cNvGrpSpPr/>
          <p:nvPr/>
        </p:nvGrpSpPr>
        <p:grpSpPr>
          <a:xfrm>
            <a:off x="6601776" y="903615"/>
            <a:ext cx="3077926" cy="1357144"/>
            <a:chOff x="4596708" y="5307707"/>
            <a:chExt cx="2901885" cy="1357144"/>
          </a:xfrm>
        </p:grpSpPr>
        <p:sp>
          <p:nvSpPr>
            <p:cNvPr id="140" name="TextBox 46">
              <a:extLst>
                <a:ext uri="{FF2B5EF4-FFF2-40B4-BE49-F238E27FC236}">
                  <a16:creationId xmlns:a16="http://schemas.microsoft.com/office/drawing/2014/main" id="{A4AB4BA2-5424-4393-AB4E-58B8D0130BFE}"/>
                </a:ext>
              </a:extLst>
            </p:cNvPr>
            <p:cNvSpPr txBox="1"/>
            <p:nvPr/>
          </p:nvSpPr>
          <p:spPr>
            <a:xfrm>
              <a:off x="4962465" y="5307707"/>
              <a:ext cx="2536128" cy="1357144"/>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000" b="1"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Findings Validation</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Key findings review with subject matter experts – Impact on business processes</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RICEFW and customization objects analysis – Impact on custom code</a:t>
              </a:r>
            </a:p>
            <a:p>
              <a:pPr marL="171450" marR="0" lvl="0" indent="-171450" algn="l" defTabSz="914400" rtl="0" eaLnBrk="1" fontAlgn="auto" latinLnBrk="0" hangingPunct="1">
                <a:lnSpc>
                  <a:spcPct val="100000"/>
                </a:lnSpc>
                <a:spcBef>
                  <a:spcPts val="0"/>
                </a:spcBef>
                <a:spcAft>
                  <a:spcPts val="0"/>
                </a:spcAft>
                <a:buClrTx/>
                <a:buSzPct val="125000"/>
                <a:buFont typeface="Arial" panose="020B0604020202020204" pitchFamily="34" charset="0"/>
                <a:buChar char="•"/>
                <a:tabLst/>
                <a:defRPr/>
              </a:pPr>
              <a:r>
                <a:rPr kumimoji="0" lang="da-DK" sz="1000" b="0" i="0" u="none" strike="noStrike" kern="1200" cap="none" spc="0" normalizeH="0" baseline="0" noProof="0" dirty="0">
                  <a:ln>
                    <a:noFill/>
                  </a:ln>
                  <a:solidFill>
                    <a:prstClr val="black">
                      <a:lumMod val="65000"/>
                      <a:lumOff val="35000"/>
                    </a:prstClr>
                  </a:solidFill>
                  <a:effectLst/>
                  <a:uLnTx/>
                  <a:uFillTx/>
                  <a:latin typeface="Open Sans" panose="020B0606030504020204"/>
                  <a:cs typeface="Segoe UI" panose="020B0502040204020203" pitchFamily="34" charset="0"/>
                </a:rPr>
                <a:t>Reporting, Deliverable preparation</a:t>
              </a:r>
            </a:p>
          </p:txBody>
        </p:sp>
        <p:sp>
          <p:nvSpPr>
            <p:cNvPr id="141" name="Oval 140">
              <a:extLst>
                <a:ext uri="{FF2B5EF4-FFF2-40B4-BE49-F238E27FC236}">
                  <a16:creationId xmlns:a16="http://schemas.microsoft.com/office/drawing/2014/main" id="{41BBF606-5E3E-4160-8323-A30F45E1B4E5}"/>
                </a:ext>
              </a:extLst>
            </p:cNvPr>
            <p:cNvSpPr/>
            <p:nvPr/>
          </p:nvSpPr>
          <p:spPr>
            <a:xfrm>
              <a:off x="4596708" y="5404692"/>
              <a:ext cx="220980" cy="220980"/>
            </a:xfrm>
            <a:prstGeom prst="ellipse">
              <a:avLst/>
            </a:prstGeom>
            <a:solidFill>
              <a:srgbClr val="44C1A3"/>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42" name="Group 141">
            <a:extLst>
              <a:ext uri="{FF2B5EF4-FFF2-40B4-BE49-F238E27FC236}">
                <a16:creationId xmlns:a16="http://schemas.microsoft.com/office/drawing/2014/main" id="{5EC47501-08C8-4FE8-B8CE-60C97DCCCAD0}"/>
              </a:ext>
            </a:extLst>
          </p:cNvPr>
          <p:cNvGrpSpPr/>
          <p:nvPr/>
        </p:nvGrpSpPr>
        <p:grpSpPr>
          <a:xfrm>
            <a:off x="868621" y="3479741"/>
            <a:ext cx="2303655" cy="681282"/>
            <a:chOff x="838200" y="4028151"/>
            <a:chExt cx="2303655" cy="681282"/>
          </a:xfrm>
        </p:grpSpPr>
        <p:sp>
          <p:nvSpPr>
            <p:cNvPr id="143" name="Freeform 5">
              <a:extLst>
                <a:ext uri="{FF2B5EF4-FFF2-40B4-BE49-F238E27FC236}">
                  <a16:creationId xmlns:a16="http://schemas.microsoft.com/office/drawing/2014/main" id="{A91878E4-3687-480C-86AC-3A4E5AFEE690}"/>
                </a:ext>
              </a:extLst>
            </p:cNvPr>
            <p:cNvSpPr>
              <a:spLocks/>
            </p:cNvSpPr>
            <p:nvPr/>
          </p:nvSpPr>
          <p:spPr bwMode="auto">
            <a:xfrm>
              <a:off x="838200" y="4028151"/>
              <a:ext cx="2303655" cy="681282"/>
            </a:xfrm>
            <a:custGeom>
              <a:avLst/>
              <a:gdLst>
                <a:gd name="T0" fmla="*/ 637 w 637"/>
                <a:gd name="T1" fmla="*/ 188 h 188"/>
                <a:gd name="T2" fmla="*/ 94 w 637"/>
                <a:gd name="T3" fmla="*/ 188 h 188"/>
                <a:gd name="T4" fmla="*/ 0 w 637"/>
                <a:gd name="T5" fmla="*/ 94 h 188"/>
                <a:gd name="T6" fmla="*/ 0 w 637"/>
                <a:gd name="T7" fmla="*/ 94 h 188"/>
                <a:gd name="T8" fmla="*/ 94 w 637"/>
                <a:gd name="T9" fmla="*/ 0 h 188"/>
                <a:gd name="T10" fmla="*/ 637 w 637"/>
                <a:gd name="T11" fmla="*/ 0 h 188"/>
                <a:gd name="T12" fmla="*/ 637 w 637"/>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637" h="188">
                  <a:moveTo>
                    <a:pt x="637" y="188"/>
                  </a:moveTo>
                  <a:cubicBezTo>
                    <a:pt x="94" y="188"/>
                    <a:pt x="94" y="188"/>
                    <a:pt x="94" y="188"/>
                  </a:cubicBezTo>
                  <a:cubicBezTo>
                    <a:pt x="42" y="188"/>
                    <a:pt x="0" y="146"/>
                    <a:pt x="0" y="94"/>
                  </a:cubicBezTo>
                  <a:cubicBezTo>
                    <a:pt x="0" y="94"/>
                    <a:pt x="0" y="94"/>
                    <a:pt x="0" y="94"/>
                  </a:cubicBezTo>
                  <a:cubicBezTo>
                    <a:pt x="0" y="42"/>
                    <a:pt x="42" y="0"/>
                    <a:pt x="94" y="0"/>
                  </a:cubicBezTo>
                  <a:cubicBezTo>
                    <a:pt x="637" y="0"/>
                    <a:pt x="637" y="0"/>
                    <a:pt x="637" y="0"/>
                  </a:cubicBezTo>
                  <a:lnTo>
                    <a:pt x="637" y="188"/>
                  </a:lnTo>
                  <a:close/>
                </a:path>
              </a:pathLst>
            </a:custGeom>
            <a:solidFill>
              <a:srgbClr val="99CB38">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4" name="Freeform 6">
              <a:extLst>
                <a:ext uri="{FF2B5EF4-FFF2-40B4-BE49-F238E27FC236}">
                  <a16:creationId xmlns:a16="http://schemas.microsoft.com/office/drawing/2014/main" id="{B8F37858-F139-4223-B24A-6F2D1BE72B92}"/>
                </a:ext>
              </a:extLst>
            </p:cNvPr>
            <p:cNvSpPr>
              <a:spLocks/>
            </p:cNvSpPr>
            <p:nvPr/>
          </p:nvSpPr>
          <p:spPr bwMode="auto">
            <a:xfrm>
              <a:off x="838200" y="4028151"/>
              <a:ext cx="1945694" cy="583131"/>
            </a:xfrm>
            <a:custGeom>
              <a:avLst/>
              <a:gdLst>
                <a:gd name="T0" fmla="*/ 538 w 538"/>
                <a:gd name="T1" fmla="*/ 0 h 161"/>
                <a:gd name="T2" fmla="*/ 171 w 538"/>
                <a:gd name="T3" fmla="*/ 161 h 161"/>
                <a:gd name="T4" fmla="*/ 11 w 538"/>
                <a:gd name="T5" fmla="*/ 138 h 161"/>
                <a:gd name="T6" fmla="*/ 0 w 538"/>
                <a:gd name="T7" fmla="*/ 94 h 161"/>
                <a:gd name="T8" fmla="*/ 94 w 538"/>
                <a:gd name="T9" fmla="*/ 0 h 161"/>
                <a:gd name="T10" fmla="*/ 538 w 538"/>
                <a:gd name="T11" fmla="*/ 0 h 161"/>
              </a:gdLst>
              <a:ahLst/>
              <a:cxnLst>
                <a:cxn ang="0">
                  <a:pos x="T0" y="T1"/>
                </a:cxn>
                <a:cxn ang="0">
                  <a:pos x="T2" y="T3"/>
                </a:cxn>
                <a:cxn ang="0">
                  <a:pos x="T4" y="T5"/>
                </a:cxn>
                <a:cxn ang="0">
                  <a:pos x="T6" y="T7"/>
                </a:cxn>
                <a:cxn ang="0">
                  <a:pos x="T8" y="T9"/>
                </a:cxn>
                <a:cxn ang="0">
                  <a:pos x="T10" y="T11"/>
                </a:cxn>
              </a:cxnLst>
              <a:rect l="0" t="0" r="r" b="b"/>
              <a:pathLst>
                <a:path w="538" h="161">
                  <a:moveTo>
                    <a:pt x="538" y="0"/>
                  </a:moveTo>
                  <a:cubicBezTo>
                    <a:pt x="472" y="95"/>
                    <a:pt x="333" y="161"/>
                    <a:pt x="171" y="161"/>
                  </a:cubicBezTo>
                  <a:cubicBezTo>
                    <a:pt x="114" y="161"/>
                    <a:pt x="60" y="153"/>
                    <a:pt x="11" y="138"/>
                  </a:cubicBezTo>
                  <a:cubicBezTo>
                    <a:pt x="4" y="125"/>
                    <a:pt x="0" y="110"/>
                    <a:pt x="0" y="94"/>
                  </a:cubicBezTo>
                  <a:cubicBezTo>
                    <a:pt x="0" y="42"/>
                    <a:pt x="42" y="0"/>
                    <a:pt x="94" y="0"/>
                  </a:cubicBezTo>
                  <a:lnTo>
                    <a:pt x="538" y="0"/>
                  </a:lnTo>
                  <a:close/>
                </a:path>
              </a:pathLst>
            </a:custGeom>
            <a:solidFill>
              <a:srgbClr val="99C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5" name="TextBox 51">
              <a:extLst>
                <a:ext uri="{FF2B5EF4-FFF2-40B4-BE49-F238E27FC236}">
                  <a16:creationId xmlns:a16="http://schemas.microsoft.com/office/drawing/2014/main" id="{C2DCE223-147C-4F19-BA55-E04328E50862}"/>
                </a:ext>
              </a:extLst>
            </p:cNvPr>
            <p:cNvSpPr txBox="1"/>
            <p:nvPr/>
          </p:nvSpPr>
          <p:spPr>
            <a:xfrm>
              <a:off x="1087379" y="4184126"/>
              <a:ext cx="1447336" cy="369332"/>
            </a:xfrm>
            <a:prstGeom prst="rect">
              <a:avLst/>
            </a:prstGeom>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rPr>
                <a:t>Plan - Prepare</a:t>
              </a:r>
              <a:endParaRPr kumimoji="0" lang="da-DK" sz="1400" b="0"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endParaRPr>
            </a:p>
          </p:txBody>
        </p:sp>
      </p:grpSp>
      <p:grpSp>
        <p:nvGrpSpPr>
          <p:cNvPr id="146" name="Group 145">
            <a:extLst>
              <a:ext uri="{FF2B5EF4-FFF2-40B4-BE49-F238E27FC236}">
                <a16:creationId xmlns:a16="http://schemas.microsoft.com/office/drawing/2014/main" id="{F3E96532-33EA-4153-A8DD-4642F9CFC835}"/>
              </a:ext>
            </a:extLst>
          </p:cNvPr>
          <p:cNvGrpSpPr/>
          <p:nvPr/>
        </p:nvGrpSpPr>
        <p:grpSpPr>
          <a:xfrm>
            <a:off x="2760428" y="3139101"/>
            <a:ext cx="2303655" cy="1021922"/>
            <a:chOff x="2730007" y="3687511"/>
            <a:chExt cx="2303655" cy="1021922"/>
          </a:xfrm>
        </p:grpSpPr>
        <p:sp>
          <p:nvSpPr>
            <p:cNvPr id="147" name="Freeform 7">
              <a:extLst>
                <a:ext uri="{FF2B5EF4-FFF2-40B4-BE49-F238E27FC236}">
                  <a16:creationId xmlns:a16="http://schemas.microsoft.com/office/drawing/2014/main" id="{76562BCE-B566-4101-8EDA-ADB585C40FD3}"/>
                </a:ext>
              </a:extLst>
            </p:cNvPr>
            <p:cNvSpPr>
              <a:spLocks/>
            </p:cNvSpPr>
            <p:nvPr/>
          </p:nvSpPr>
          <p:spPr bwMode="auto">
            <a:xfrm>
              <a:off x="2730007" y="4368792"/>
              <a:ext cx="411848" cy="340641"/>
            </a:xfrm>
            <a:custGeom>
              <a:avLst/>
              <a:gdLst>
                <a:gd name="T0" fmla="*/ 214 w 214"/>
                <a:gd name="T1" fmla="*/ 177 h 177"/>
                <a:gd name="T2" fmla="*/ 214 w 214"/>
                <a:gd name="T3" fmla="*/ 0 h 177"/>
                <a:gd name="T4" fmla="*/ 0 w 214"/>
                <a:gd name="T5" fmla="*/ 0 h 177"/>
                <a:gd name="T6" fmla="*/ 214 w 214"/>
                <a:gd name="T7" fmla="*/ 177 h 177"/>
              </a:gdLst>
              <a:ahLst/>
              <a:cxnLst>
                <a:cxn ang="0">
                  <a:pos x="T0" y="T1"/>
                </a:cxn>
                <a:cxn ang="0">
                  <a:pos x="T2" y="T3"/>
                </a:cxn>
                <a:cxn ang="0">
                  <a:pos x="T4" y="T5"/>
                </a:cxn>
                <a:cxn ang="0">
                  <a:pos x="T6" y="T7"/>
                </a:cxn>
              </a:cxnLst>
              <a:rect l="0" t="0" r="r" b="b"/>
              <a:pathLst>
                <a:path w="214" h="177">
                  <a:moveTo>
                    <a:pt x="214" y="177"/>
                  </a:moveTo>
                  <a:lnTo>
                    <a:pt x="214" y="0"/>
                  </a:lnTo>
                  <a:lnTo>
                    <a:pt x="0" y="0"/>
                  </a:lnTo>
                  <a:lnTo>
                    <a:pt x="214" y="177"/>
                  </a:lnTo>
                  <a:close/>
                </a:path>
              </a:pathLst>
            </a:custGeom>
            <a:solidFill>
              <a:srgbClr val="63A537">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8" name="Freeform 8">
              <a:extLst>
                <a:ext uri="{FF2B5EF4-FFF2-40B4-BE49-F238E27FC236}">
                  <a16:creationId xmlns:a16="http://schemas.microsoft.com/office/drawing/2014/main" id="{43986C30-0DB7-412A-906B-E919AF942ECE}"/>
                </a:ext>
              </a:extLst>
            </p:cNvPr>
            <p:cNvSpPr>
              <a:spLocks/>
            </p:cNvSpPr>
            <p:nvPr/>
          </p:nvSpPr>
          <p:spPr bwMode="auto">
            <a:xfrm>
              <a:off x="2730007" y="3687511"/>
              <a:ext cx="2303655" cy="681282"/>
            </a:xfrm>
            <a:custGeom>
              <a:avLst/>
              <a:gdLst>
                <a:gd name="T0" fmla="*/ 637 w 637"/>
                <a:gd name="T1" fmla="*/ 188 h 188"/>
                <a:gd name="T2" fmla="*/ 0 w 637"/>
                <a:gd name="T3" fmla="*/ 188 h 188"/>
                <a:gd name="T4" fmla="*/ 0 w 637"/>
                <a:gd name="T5" fmla="*/ 59 h 188"/>
                <a:gd name="T6" fmla="*/ 59 w 637"/>
                <a:gd name="T7" fmla="*/ 0 h 188"/>
                <a:gd name="T8" fmla="*/ 637 w 637"/>
                <a:gd name="T9" fmla="*/ 0 h 188"/>
                <a:gd name="T10" fmla="*/ 637 w 637"/>
                <a:gd name="T11" fmla="*/ 188 h 188"/>
              </a:gdLst>
              <a:ahLst/>
              <a:cxnLst>
                <a:cxn ang="0">
                  <a:pos x="T0" y="T1"/>
                </a:cxn>
                <a:cxn ang="0">
                  <a:pos x="T2" y="T3"/>
                </a:cxn>
                <a:cxn ang="0">
                  <a:pos x="T4" y="T5"/>
                </a:cxn>
                <a:cxn ang="0">
                  <a:pos x="T6" y="T7"/>
                </a:cxn>
                <a:cxn ang="0">
                  <a:pos x="T8" y="T9"/>
                </a:cxn>
                <a:cxn ang="0">
                  <a:pos x="T10" y="T11"/>
                </a:cxn>
              </a:cxnLst>
              <a:rect l="0" t="0" r="r" b="b"/>
              <a:pathLst>
                <a:path w="637" h="188">
                  <a:moveTo>
                    <a:pt x="637" y="188"/>
                  </a:moveTo>
                  <a:cubicBezTo>
                    <a:pt x="0" y="188"/>
                    <a:pt x="0" y="188"/>
                    <a:pt x="0" y="188"/>
                  </a:cubicBezTo>
                  <a:cubicBezTo>
                    <a:pt x="0" y="59"/>
                    <a:pt x="0" y="59"/>
                    <a:pt x="0" y="59"/>
                  </a:cubicBezTo>
                  <a:cubicBezTo>
                    <a:pt x="0" y="26"/>
                    <a:pt x="27" y="0"/>
                    <a:pt x="59" y="0"/>
                  </a:cubicBezTo>
                  <a:cubicBezTo>
                    <a:pt x="637" y="0"/>
                    <a:pt x="637" y="0"/>
                    <a:pt x="637" y="0"/>
                  </a:cubicBezTo>
                  <a:lnTo>
                    <a:pt x="637" y="188"/>
                  </a:lnTo>
                  <a:close/>
                </a:path>
              </a:pathLst>
            </a:custGeom>
            <a:solidFill>
              <a:srgbClr val="63A537">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9" name="Freeform 9">
              <a:extLst>
                <a:ext uri="{FF2B5EF4-FFF2-40B4-BE49-F238E27FC236}">
                  <a16:creationId xmlns:a16="http://schemas.microsoft.com/office/drawing/2014/main" id="{E21C4384-1B97-408A-B29E-61A984FE9C51}"/>
                </a:ext>
              </a:extLst>
            </p:cNvPr>
            <p:cNvSpPr>
              <a:spLocks/>
            </p:cNvSpPr>
            <p:nvPr/>
          </p:nvSpPr>
          <p:spPr bwMode="auto">
            <a:xfrm>
              <a:off x="2730007" y="3687511"/>
              <a:ext cx="1949543" cy="583131"/>
            </a:xfrm>
            <a:custGeom>
              <a:avLst/>
              <a:gdLst>
                <a:gd name="T0" fmla="*/ 539 w 539"/>
                <a:gd name="T1" fmla="*/ 0 h 161"/>
                <a:gd name="T2" fmla="*/ 172 w 539"/>
                <a:gd name="T3" fmla="*/ 161 h 161"/>
                <a:gd name="T4" fmla="*/ 0 w 539"/>
                <a:gd name="T5" fmla="*/ 135 h 161"/>
                <a:gd name="T6" fmla="*/ 0 w 539"/>
                <a:gd name="T7" fmla="*/ 94 h 161"/>
                <a:gd name="T8" fmla="*/ 94 w 539"/>
                <a:gd name="T9" fmla="*/ 0 h 161"/>
                <a:gd name="T10" fmla="*/ 539 w 539"/>
                <a:gd name="T11" fmla="*/ 0 h 161"/>
              </a:gdLst>
              <a:ahLst/>
              <a:cxnLst>
                <a:cxn ang="0">
                  <a:pos x="T0" y="T1"/>
                </a:cxn>
                <a:cxn ang="0">
                  <a:pos x="T2" y="T3"/>
                </a:cxn>
                <a:cxn ang="0">
                  <a:pos x="T4" y="T5"/>
                </a:cxn>
                <a:cxn ang="0">
                  <a:pos x="T6" y="T7"/>
                </a:cxn>
                <a:cxn ang="0">
                  <a:pos x="T8" y="T9"/>
                </a:cxn>
                <a:cxn ang="0">
                  <a:pos x="T10" y="T11"/>
                </a:cxn>
              </a:cxnLst>
              <a:rect l="0" t="0" r="r" b="b"/>
              <a:pathLst>
                <a:path w="539" h="161">
                  <a:moveTo>
                    <a:pt x="539" y="0"/>
                  </a:moveTo>
                  <a:cubicBezTo>
                    <a:pt x="473" y="95"/>
                    <a:pt x="333" y="161"/>
                    <a:pt x="172" y="161"/>
                  </a:cubicBezTo>
                  <a:cubicBezTo>
                    <a:pt x="111" y="161"/>
                    <a:pt x="52" y="152"/>
                    <a:pt x="0" y="135"/>
                  </a:cubicBezTo>
                  <a:cubicBezTo>
                    <a:pt x="0" y="94"/>
                    <a:pt x="0" y="94"/>
                    <a:pt x="0" y="94"/>
                  </a:cubicBezTo>
                  <a:cubicBezTo>
                    <a:pt x="0" y="42"/>
                    <a:pt x="42" y="0"/>
                    <a:pt x="94" y="0"/>
                  </a:cubicBezTo>
                  <a:lnTo>
                    <a:pt x="539" y="0"/>
                  </a:lnTo>
                  <a:close/>
                </a:path>
              </a:pathLst>
            </a:custGeom>
            <a:solidFill>
              <a:srgbClr val="63A5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0" name="TextBox 53">
              <a:extLst>
                <a:ext uri="{FF2B5EF4-FFF2-40B4-BE49-F238E27FC236}">
                  <a16:creationId xmlns:a16="http://schemas.microsoft.com/office/drawing/2014/main" id="{55AF85CF-5236-4624-A0C1-CF1EDF14B3D5}"/>
                </a:ext>
              </a:extLst>
            </p:cNvPr>
            <p:cNvSpPr txBox="1"/>
            <p:nvPr/>
          </p:nvSpPr>
          <p:spPr>
            <a:xfrm>
              <a:off x="2979185" y="3843486"/>
              <a:ext cx="1598651" cy="369332"/>
            </a:xfrm>
            <a:prstGeom prst="rect">
              <a:avLst/>
            </a:prstGeom>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rPr>
                <a:t>Plan - Assess</a:t>
              </a:r>
              <a:endParaRPr kumimoji="0" lang="da-DK" sz="1400" b="0"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endParaRPr>
            </a:p>
          </p:txBody>
        </p:sp>
      </p:grpSp>
      <p:grpSp>
        <p:nvGrpSpPr>
          <p:cNvPr id="151" name="Group 150">
            <a:extLst>
              <a:ext uri="{FF2B5EF4-FFF2-40B4-BE49-F238E27FC236}">
                <a16:creationId xmlns:a16="http://schemas.microsoft.com/office/drawing/2014/main" id="{FECAC135-1DF1-487F-9176-34BC0A27255D}"/>
              </a:ext>
            </a:extLst>
          </p:cNvPr>
          <p:cNvGrpSpPr/>
          <p:nvPr/>
        </p:nvGrpSpPr>
        <p:grpSpPr>
          <a:xfrm>
            <a:off x="4631066" y="2796535"/>
            <a:ext cx="2303655" cy="1023847"/>
            <a:chOff x="4600645" y="3344945"/>
            <a:chExt cx="2303655" cy="1023847"/>
          </a:xfrm>
        </p:grpSpPr>
        <p:sp>
          <p:nvSpPr>
            <p:cNvPr id="152" name="Freeform 17">
              <a:extLst>
                <a:ext uri="{FF2B5EF4-FFF2-40B4-BE49-F238E27FC236}">
                  <a16:creationId xmlns:a16="http://schemas.microsoft.com/office/drawing/2014/main" id="{E5601FD4-5817-4748-89C5-D5C644B1090E}"/>
                </a:ext>
              </a:extLst>
            </p:cNvPr>
            <p:cNvSpPr>
              <a:spLocks/>
            </p:cNvSpPr>
            <p:nvPr/>
          </p:nvSpPr>
          <p:spPr bwMode="auto">
            <a:xfrm>
              <a:off x="4600645" y="4028151"/>
              <a:ext cx="433018" cy="340641"/>
            </a:xfrm>
            <a:custGeom>
              <a:avLst/>
              <a:gdLst>
                <a:gd name="T0" fmla="*/ 225 w 225"/>
                <a:gd name="T1" fmla="*/ 177 h 177"/>
                <a:gd name="T2" fmla="*/ 225 w 225"/>
                <a:gd name="T3" fmla="*/ 0 h 177"/>
                <a:gd name="T4" fmla="*/ 0 w 225"/>
                <a:gd name="T5" fmla="*/ 0 h 177"/>
                <a:gd name="T6" fmla="*/ 225 w 225"/>
                <a:gd name="T7" fmla="*/ 177 h 177"/>
              </a:gdLst>
              <a:ahLst/>
              <a:cxnLst>
                <a:cxn ang="0">
                  <a:pos x="T0" y="T1"/>
                </a:cxn>
                <a:cxn ang="0">
                  <a:pos x="T2" y="T3"/>
                </a:cxn>
                <a:cxn ang="0">
                  <a:pos x="T4" y="T5"/>
                </a:cxn>
                <a:cxn ang="0">
                  <a:pos x="T6" y="T7"/>
                </a:cxn>
              </a:cxnLst>
              <a:rect l="0" t="0" r="r" b="b"/>
              <a:pathLst>
                <a:path w="225" h="177">
                  <a:moveTo>
                    <a:pt x="225" y="177"/>
                  </a:moveTo>
                  <a:lnTo>
                    <a:pt x="225" y="0"/>
                  </a:lnTo>
                  <a:lnTo>
                    <a:pt x="0" y="0"/>
                  </a:lnTo>
                  <a:lnTo>
                    <a:pt x="225" y="177"/>
                  </a:lnTo>
                  <a:close/>
                </a:path>
              </a:pathLst>
            </a:custGeom>
            <a:solidFill>
              <a:srgbClr val="37A76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grpSp>
          <p:nvGrpSpPr>
            <p:cNvPr id="153" name="Group 152">
              <a:extLst>
                <a:ext uri="{FF2B5EF4-FFF2-40B4-BE49-F238E27FC236}">
                  <a16:creationId xmlns:a16="http://schemas.microsoft.com/office/drawing/2014/main" id="{7A9BA26F-5864-4545-86A8-89C1144954B6}"/>
                </a:ext>
              </a:extLst>
            </p:cNvPr>
            <p:cNvGrpSpPr/>
            <p:nvPr/>
          </p:nvGrpSpPr>
          <p:grpSpPr>
            <a:xfrm>
              <a:off x="4600645" y="3344945"/>
              <a:ext cx="2303655" cy="683206"/>
              <a:chOff x="4600645" y="3344945"/>
              <a:chExt cx="2303655" cy="683206"/>
            </a:xfrm>
          </p:grpSpPr>
          <p:sp>
            <p:nvSpPr>
              <p:cNvPr id="154" name="Freeform 10">
                <a:extLst>
                  <a:ext uri="{FF2B5EF4-FFF2-40B4-BE49-F238E27FC236}">
                    <a16:creationId xmlns:a16="http://schemas.microsoft.com/office/drawing/2014/main" id="{D15350F6-A23A-4077-BF66-EF067428B913}"/>
                  </a:ext>
                </a:extLst>
              </p:cNvPr>
              <p:cNvSpPr>
                <a:spLocks/>
              </p:cNvSpPr>
              <p:nvPr/>
            </p:nvSpPr>
            <p:spPr bwMode="auto">
              <a:xfrm>
                <a:off x="4600645" y="3344945"/>
                <a:ext cx="2303655" cy="683206"/>
              </a:xfrm>
              <a:custGeom>
                <a:avLst/>
                <a:gdLst>
                  <a:gd name="T0" fmla="*/ 637 w 637"/>
                  <a:gd name="T1" fmla="*/ 188 h 188"/>
                  <a:gd name="T2" fmla="*/ 0 w 637"/>
                  <a:gd name="T3" fmla="*/ 188 h 188"/>
                  <a:gd name="T4" fmla="*/ 0 w 637"/>
                  <a:gd name="T5" fmla="*/ 59 h 188"/>
                  <a:gd name="T6" fmla="*/ 59 w 637"/>
                  <a:gd name="T7" fmla="*/ 0 h 188"/>
                  <a:gd name="T8" fmla="*/ 637 w 637"/>
                  <a:gd name="T9" fmla="*/ 0 h 188"/>
                  <a:gd name="T10" fmla="*/ 637 w 637"/>
                  <a:gd name="T11" fmla="*/ 188 h 188"/>
                </a:gdLst>
                <a:ahLst/>
                <a:cxnLst>
                  <a:cxn ang="0">
                    <a:pos x="T0" y="T1"/>
                  </a:cxn>
                  <a:cxn ang="0">
                    <a:pos x="T2" y="T3"/>
                  </a:cxn>
                  <a:cxn ang="0">
                    <a:pos x="T4" y="T5"/>
                  </a:cxn>
                  <a:cxn ang="0">
                    <a:pos x="T6" y="T7"/>
                  </a:cxn>
                  <a:cxn ang="0">
                    <a:pos x="T8" y="T9"/>
                  </a:cxn>
                  <a:cxn ang="0">
                    <a:pos x="T10" y="T11"/>
                  </a:cxn>
                </a:cxnLst>
                <a:rect l="0" t="0" r="r" b="b"/>
                <a:pathLst>
                  <a:path w="637" h="188">
                    <a:moveTo>
                      <a:pt x="637" y="188"/>
                    </a:moveTo>
                    <a:cubicBezTo>
                      <a:pt x="0" y="188"/>
                      <a:pt x="0" y="188"/>
                      <a:pt x="0" y="188"/>
                    </a:cubicBezTo>
                    <a:cubicBezTo>
                      <a:pt x="0" y="59"/>
                      <a:pt x="0" y="59"/>
                      <a:pt x="0" y="59"/>
                    </a:cubicBezTo>
                    <a:cubicBezTo>
                      <a:pt x="0" y="26"/>
                      <a:pt x="27" y="0"/>
                      <a:pt x="59" y="0"/>
                    </a:cubicBezTo>
                    <a:cubicBezTo>
                      <a:pt x="637" y="0"/>
                      <a:pt x="637" y="0"/>
                      <a:pt x="637" y="0"/>
                    </a:cubicBezTo>
                    <a:lnTo>
                      <a:pt x="637" y="188"/>
                    </a:lnTo>
                    <a:close/>
                  </a:path>
                </a:pathLst>
              </a:custGeom>
              <a:solidFill>
                <a:srgbClr val="37A76F">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5" name="Freeform 11">
                <a:extLst>
                  <a:ext uri="{FF2B5EF4-FFF2-40B4-BE49-F238E27FC236}">
                    <a16:creationId xmlns:a16="http://schemas.microsoft.com/office/drawing/2014/main" id="{E691542D-55DF-425A-9351-BB8745B4015A}"/>
                  </a:ext>
                </a:extLst>
              </p:cNvPr>
              <p:cNvSpPr>
                <a:spLocks/>
              </p:cNvSpPr>
              <p:nvPr/>
            </p:nvSpPr>
            <p:spPr bwMode="auto">
              <a:xfrm>
                <a:off x="4600645" y="3344945"/>
                <a:ext cx="1949543" cy="585055"/>
              </a:xfrm>
              <a:custGeom>
                <a:avLst/>
                <a:gdLst>
                  <a:gd name="T0" fmla="*/ 539 w 539"/>
                  <a:gd name="T1" fmla="*/ 0 h 161"/>
                  <a:gd name="T2" fmla="*/ 172 w 539"/>
                  <a:gd name="T3" fmla="*/ 161 h 161"/>
                  <a:gd name="T4" fmla="*/ 0 w 539"/>
                  <a:gd name="T5" fmla="*/ 135 h 161"/>
                  <a:gd name="T6" fmla="*/ 0 w 539"/>
                  <a:gd name="T7" fmla="*/ 94 h 161"/>
                  <a:gd name="T8" fmla="*/ 94 w 539"/>
                  <a:gd name="T9" fmla="*/ 0 h 161"/>
                  <a:gd name="T10" fmla="*/ 539 w 539"/>
                  <a:gd name="T11" fmla="*/ 0 h 161"/>
                </a:gdLst>
                <a:ahLst/>
                <a:cxnLst>
                  <a:cxn ang="0">
                    <a:pos x="T0" y="T1"/>
                  </a:cxn>
                  <a:cxn ang="0">
                    <a:pos x="T2" y="T3"/>
                  </a:cxn>
                  <a:cxn ang="0">
                    <a:pos x="T4" y="T5"/>
                  </a:cxn>
                  <a:cxn ang="0">
                    <a:pos x="T6" y="T7"/>
                  </a:cxn>
                  <a:cxn ang="0">
                    <a:pos x="T8" y="T9"/>
                  </a:cxn>
                  <a:cxn ang="0">
                    <a:pos x="T10" y="T11"/>
                  </a:cxn>
                </a:cxnLst>
                <a:rect l="0" t="0" r="r" b="b"/>
                <a:pathLst>
                  <a:path w="539" h="161">
                    <a:moveTo>
                      <a:pt x="539" y="0"/>
                    </a:moveTo>
                    <a:cubicBezTo>
                      <a:pt x="473" y="95"/>
                      <a:pt x="334" y="161"/>
                      <a:pt x="172" y="161"/>
                    </a:cubicBezTo>
                    <a:cubicBezTo>
                      <a:pt x="111" y="161"/>
                      <a:pt x="53" y="152"/>
                      <a:pt x="0" y="135"/>
                    </a:cubicBezTo>
                    <a:cubicBezTo>
                      <a:pt x="0" y="94"/>
                      <a:pt x="0" y="94"/>
                      <a:pt x="0" y="94"/>
                    </a:cubicBezTo>
                    <a:cubicBezTo>
                      <a:pt x="0" y="42"/>
                      <a:pt x="43" y="0"/>
                      <a:pt x="94" y="0"/>
                    </a:cubicBezTo>
                    <a:lnTo>
                      <a:pt x="539" y="0"/>
                    </a:lnTo>
                    <a:close/>
                  </a:path>
                </a:pathLst>
              </a:custGeom>
              <a:solidFill>
                <a:srgbClr val="37A7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6" name="TextBox 54">
                <a:extLst>
                  <a:ext uri="{FF2B5EF4-FFF2-40B4-BE49-F238E27FC236}">
                    <a16:creationId xmlns:a16="http://schemas.microsoft.com/office/drawing/2014/main" id="{3FFA9D28-CAEC-441A-8E86-83539E9E816E}"/>
                  </a:ext>
                </a:extLst>
              </p:cNvPr>
              <p:cNvSpPr txBox="1"/>
              <p:nvPr/>
            </p:nvSpPr>
            <p:spPr>
              <a:xfrm>
                <a:off x="4849823" y="3501882"/>
                <a:ext cx="1977496" cy="369332"/>
              </a:xfrm>
              <a:prstGeom prst="rect">
                <a:avLst/>
              </a:prstGeom>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rPr>
                  <a:t>Execute - Discover</a:t>
                </a:r>
                <a:endParaRPr kumimoji="0" lang="da-DK" sz="1400" b="0"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endParaRPr>
              </a:p>
            </p:txBody>
          </p:sp>
        </p:grpSp>
      </p:grpSp>
      <p:grpSp>
        <p:nvGrpSpPr>
          <p:cNvPr id="157" name="Group 156">
            <a:extLst>
              <a:ext uri="{FF2B5EF4-FFF2-40B4-BE49-F238E27FC236}">
                <a16:creationId xmlns:a16="http://schemas.microsoft.com/office/drawing/2014/main" id="{ED6B61F6-71AB-418F-B198-8306820927BC}"/>
              </a:ext>
            </a:extLst>
          </p:cNvPr>
          <p:cNvGrpSpPr/>
          <p:nvPr/>
        </p:nvGrpSpPr>
        <p:grpSpPr>
          <a:xfrm>
            <a:off x="6503628" y="2455895"/>
            <a:ext cx="2301731" cy="1023847"/>
            <a:chOff x="6473207" y="3004305"/>
            <a:chExt cx="2301731" cy="1023847"/>
          </a:xfrm>
        </p:grpSpPr>
        <p:sp>
          <p:nvSpPr>
            <p:cNvPr id="158" name="Freeform 12">
              <a:extLst>
                <a:ext uri="{FF2B5EF4-FFF2-40B4-BE49-F238E27FC236}">
                  <a16:creationId xmlns:a16="http://schemas.microsoft.com/office/drawing/2014/main" id="{1F2FD071-7BD6-45C2-8F19-4AB66929F62F}"/>
                </a:ext>
              </a:extLst>
            </p:cNvPr>
            <p:cNvSpPr>
              <a:spLocks/>
            </p:cNvSpPr>
            <p:nvPr/>
          </p:nvSpPr>
          <p:spPr bwMode="auto">
            <a:xfrm>
              <a:off x="6473207" y="3004305"/>
              <a:ext cx="2301731" cy="683206"/>
            </a:xfrm>
            <a:custGeom>
              <a:avLst/>
              <a:gdLst>
                <a:gd name="T0" fmla="*/ 636 w 636"/>
                <a:gd name="T1" fmla="*/ 188 h 188"/>
                <a:gd name="T2" fmla="*/ 0 w 636"/>
                <a:gd name="T3" fmla="*/ 188 h 188"/>
                <a:gd name="T4" fmla="*/ 0 w 636"/>
                <a:gd name="T5" fmla="*/ 59 h 188"/>
                <a:gd name="T6" fmla="*/ 58 w 636"/>
                <a:gd name="T7" fmla="*/ 0 h 188"/>
                <a:gd name="T8" fmla="*/ 636 w 636"/>
                <a:gd name="T9" fmla="*/ 0 h 188"/>
                <a:gd name="T10" fmla="*/ 636 w 636"/>
                <a:gd name="T11" fmla="*/ 188 h 188"/>
              </a:gdLst>
              <a:ahLst/>
              <a:cxnLst>
                <a:cxn ang="0">
                  <a:pos x="T0" y="T1"/>
                </a:cxn>
                <a:cxn ang="0">
                  <a:pos x="T2" y="T3"/>
                </a:cxn>
                <a:cxn ang="0">
                  <a:pos x="T4" y="T5"/>
                </a:cxn>
                <a:cxn ang="0">
                  <a:pos x="T6" y="T7"/>
                </a:cxn>
                <a:cxn ang="0">
                  <a:pos x="T8" y="T9"/>
                </a:cxn>
                <a:cxn ang="0">
                  <a:pos x="T10" y="T11"/>
                </a:cxn>
              </a:cxnLst>
              <a:rect l="0" t="0" r="r" b="b"/>
              <a:pathLst>
                <a:path w="636" h="188">
                  <a:moveTo>
                    <a:pt x="636" y="188"/>
                  </a:moveTo>
                  <a:cubicBezTo>
                    <a:pt x="0" y="188"/>
                    <a:pt x="0" y="188"/>
                    <a:pt x="0" y="188"/>
                  </a:cubicBezTo>
                  <a:cubicBezTo>
                    <a:pt x="0" y="59"/>
                    <a:pt x="0" y="59"/>
                    <a:pt x="0" y="59"/>
                  </a:cubicBezTo>
                  <a:cubicBezTo>
                    <a:pt x="0" y="26"/>
                    <a:pt x="26" y="0"/>
                    <a:pt x="58" y="0"/>
                  </a:cubicBezTo>
                  <a:cubicBezTo>
                    <a:pt x="636" y="0"/>
                    <a:pt x="636" y="0"/>
                    <a:pt x="636" y="0"/>
                  </a:cubicBezTo>
                  <a:lnTo>
                    <a:pt x="636" y="188"/>
                  </a:lnTo>
                  <a:close/>
                </a:path>
              </a:pathLst>
            </a:custGeom>
            <a:solidFill>
              <a:srgbClr val="44C1A3">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9" name="Freeform 13">
              <a:extLst>
                <a:ext uri="{FF2B5EF4-FFF2-40B4-BE49-F238E27FC236}">
                  <a16:creationId xmlns:a16="http://schemas.microsoft.com/office/drawing/2014/main" id="{10D5D66F-1581-42C0-9D07-D8E853662F4F}"/>
                </a:ext>
              </a:extLst>
            </p:cNvPr>
            <p:cNvSpPr>
              <a:spLocks/>
            </p:cNvSpPr>
            <p:nvPr/>
          </p:nvSpPr>
          <p:spPr bwMode="auto">
            <a:xfrm>
              <a:off x="6473207" y="3004305"/>
              <a:ext cx="1947618" cy="585055"/>
            </a:xfrm>
            <a:custGeom>
              <a:avLst/>
              <a:gdLst>
                <a:gd name="T0" fmla="*/ 538 w 538"/>
                <a:gd name="T1" fmla="*/ 0 h 161"/>
                <a:gd name="T2" fmla="*/ 171 w 538"/>
                <a:gd name="T3" fmla="*/ 161 h 161"/>
                <a:gd name="T4" fmla="*/ 0 w 538"/>
                <a:gd name="T5" fmla="*/ 135 h 161"/>
                <a:gd name="T6" fmla="*/ 0 w 538"/>
                <a:gd name="T7" fmla="*/ 94 h 161"/>
                <a:gd name="T8" fmla="*/ 94 w 538"/>
                <a:gd name="T9" fmla="*/ 0 h 161"/>
                <a:gd name="T10" fmla="*/ 538 w 538"/>
                <a:gd name="T11" fmla="*/ 0 h 161"/>
              </a:gdLst>
              <a:ahLst/>
              <a:cxnLst>
                <a:cxn ang="0">
                  <a:pos x="T0" y="T1"/>
                </a:cxn>
                <a:cxn ang="0">
                  <a:pos x="T2" y="T3"/>
                </a:cxn>
                <a:cxn ang="0">
                  <a:pos x="T4" y="T5"/>
                </a:cxn>
                <a:cxn ang="0">
                  <a:pos x="T6" y="T7"/>
                </a:cxn>
                <a:cxn ang="0">
                  <a:pos x="T8" y="T9"/>
                </a:cxn>
                <a:cxn ang="0">
                  <a:pos x="T10" y="T11"/>
                </a:cxn>
              </a:cxnLst>
              <a:rect l="0" t="0" r="r" b="b"/>
              <a:pathLst>
                <a:path w="538" h="161">
                  <a:moveTo>
                    <a:pt x="538" y="0"/>
                  </a:moveTo>
                  <a:cubicBezTo>
                    <a:pt x="472" y="95"/>
                    <a:pt x="333" y="161"/>
                    <a:pt x="171" y="161"/>
                  </a:cubicBezTo>
                  <a:cubicBezTo>
                    <a:pt x="110" y="161"/>
                    <a:pt x="52" y="152"/>
                    <a:pt x="0" y="135"/>
                  </a:cubicBezTo>
                  <a:cubicBezTo>
                    <a:pt x="0" y="94"/>
                    <a:pt x="0" y="94"/>
                    <a:pt x="0" y="94"/>
                  </a:cubicBezTo>
                  <a:cubicBezTo>
                    <a:pt x="0" y="42"/>
                    <a:pt x="42" y="0"/>
                    <a:pt x="94" y="0"/>
                  </a:cubicBezTo>
                  <a:lnTo>
                    <a:pt x="538" y="0"/>
                  </a:lnTo>
                  <a:close/>
                </a:path>
              </a:pathLst>
            </a:custGeom>
            <a:solidFill>
              <a:srgbClr val="44C1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0" name="Freeform 18">
              <a:extLst>
                <a:ext uri="{FF2B5EF4-FFF2-40B4-BE49-F238E27FC236}">
                  <a16:creationId xmlns:a16="http://schemas.microsoft.com/office/drawing/2014/main" id="{C3AD464E-6047-4198-A94A-26E02778347A}"/>
                </a:ext>
              </a:extLst>
            </p:cNvPr>
            <p:cNvSpPr>
              <a:spLocks/>
            </p:cNvSpPr>
            <p:nvPr/>
          </p:nvSpPr>
          <p:spPr bwMode="auto">
            <a:xfrm>
              <a:off x="6473207" y="3687511"/>
              <a:ext cx="431093" cy="340641"/>
            </a:xfrm>
            <a:custGeom>
              <a:avLst/>
              <a:gdLst>
                <a:gd name="T0" fmla="*/ 224 w 224"/>
                <a:gd name="T1" fmla="*/ 177 h 177"/>
                <a:gd name="T2" fmla="*/ 224 w 224"/>
                <a:gd name="T3" fmla="*/ 0 h 177"/>
                <a:gd name="T4" fmla="*/ 0 w 224"/>
                <a:gd name="T5" fmla="*/ 0 h 177"/>
                <a:gd name="T6" fmla="*/ 224 w 224"/>
                <a:gd name="T7" fmla="*/ 177 h 177"/>
              </a:gdLst>
              <a:ahLst/>
              <a:cxnLst>
                <a:cxn ang="0">
                  <a:pos x="T0" y="T1"/>
                </a:cxn>
                <a:cxn ang="0">
                  <a:pos x="T2" y="T3"/>
                </a:cxn>
                <a:cxn ang="0">
                  <a:pos x="T4" y="T5"/>
                </a:cxn>
                <a:cxn ang="0">
                  <a:pos x="T6" y="T7"/>
                </a:cxn>
              </a:cxnLst>
              <a:rect l="0" t="0" r="r" b="b"/>
              <a:pathLst>
                <a:path w="224" h="177">
                  <a:moveTo>
                    <a:pt x="224" y="177"/>
                  </a:moveTo>
                  <a:lnTo>
                    <a:pt x="224" y="0"/>
                  </a:lnTo>
                  <a:lnTo>
                    <a:pt x="0" y="0"/>
                  </a:lnTo>
                  <a:lnTo>
                    <a:pt x="224" y="177"/>
                  </a:lnTo>
                  <a:close/>
                </a:path>
              </a:pathLst>
            </a:custGeom>
            <a:solidFill>
              <a:srgbClr val="44C1A3">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1" name="TextBox 55">
              <a:extLst>
                <a:ext uri="{FF2B5EF4-FFF2-40B4-BE49-F238E27FC236}">
                  <a16:creationId xmlns:a16="http://schemas.microsoft.com/office/drawing/2014/main" id="{717CB4F1-4273-4949-97E0-821C2D0407D3}"/>
                </a:ext>
              </a:extLst>
            </p:cNvPr>
            <p:cNvSpPr txBox="1"/>
            <p:nvPr/>
          </p:nvSpPr>
          <p:spPr>
            <a:xfrm>
              <a:off x="6721423" y="3161242"/>
              <a:ext cx="1729279" cy="369332"/>
            </a:xfrm>
            <a:prstGeom prst="rect">
              <a:avLst/>
            </a:prstGeom>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rPr>
                <a:t>Execute - Validate </a:t>
              </a:r>
              <a:endParaRPr kumimoji="0" lang="da-DK" sz="1400" b="0"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endParaRPr>
            </a:p>
          </p:txBody>
        </p:sp>
      </p:grpSp>
      <p:grpSp>
        <p:nvGrpSpPr>
          <p:cNvPr id="162" name="Group 161">
            <a:extLst>
              <a:ext uri="{FF2B5EF4-FFF2-40B4-BE49-F238E27FC236}">
                <a16:creationId xmlns:a16="http://schemas.microsoft.com/office/drawing/2014/main" id="{6682756B-3C96-4E1C-9677-3D1D72092EEB}"/>
              </a:ext>
            </a:extLst>
          </p:cNvPr>
          <p:cNvGrpSpPr/>
          <p:nvPr/>
        </p:nvGrpSpPr>
        <p:grpSpPr>
          <a:xfrm>
            <a:off x="8378114" y="1840047"/>
            <a:ext cx="3006107" cy="1300978"/>
            <a:chOff x="8347693" y="2388457"/>
            <a:chExt cx="3006107" cy="1300978"/>
          </a:xfrm>
        </p:grpSpPr>
        <p:sp>
          <p:nvSpPr>
            <p:cNvPr id="163" name="Freeform 14">
              <a:extLst>
                <a:ext uri="{FF2B5EF4-FFF2-40B4-BE49-F238E27FC236}">
                  <a16:creationId xmlns:a16="http://schemas.microsoft.com/office/drawing/2014/main" id="{2C0818FE-7789-4A02-84E2-82798299683D}"/>
                </a:ext>
              </a:extLst>
            </p:cNvPr>
            <p:cNvSpPr>
              <a:spLocks/>
            </p:cNvSpPr>
            <p:nvPr/>
          </p:nvSpPr>
          <p:spPr bwMode="auto">
            <a:xfrm>
              <a:off x="8347693" y="2663664"/>
              <a:ext cx="2299806" cy="685131"/>
            </a:xfrm>
            <a:custGeom>
              <a:avLst/>
              <a:gdLst>
                <a:gd name="T0" fmla="*/ 636 w 636"/>
                <a:gd name="T1" fmla="*/ 189 h 189"/>
                <a:gd name="T2" fmla="*/ 0 w 636"/>
                <a:gd name="T3" fmla="*/ 189 h 189"/>
                <a:gd name="T4" fmla="*/ 0 w 636"/>
                <a:gd name="T5" fmla="*/ 59 h 189"/>
                <a:gd name="T6" fmla="*/ 58 w 636"/>
                <a:gd name="T7" fmla="*/ 0 h 189"/>
                <a:gd name="T8" fmla="*/ 636 w 636"/>
                <a:gd name="T9" fmla="*/ 0 h 189"/>
                <a:gd name="T10" fmla="*/ 636 w 636"/>
                <a:gd name="T11" fmla="*/ 189 h 189"/>
              </a:gdLst>
              <a:ahLst/>
              <a:cxnLst>
                <a:cxn ang="0">
                  <a:pos x="T0" y="T1"/>
                </a:cxn>
                <a:cxn ang="0">
                  <a:pos x="T2" y="T3"/>
                </a:cxn>
                <a:cxn ang="0">
                  <a:pos x="T4" y="T5"/>
                </a:cxn>
                <a:cxn ang="0">
                  <a:pos x="T6" y="T7"/>
                </a:cxn>
                <a:cxn ang="0">
                  <a:pos x="T8" y="T9"/>
                </a:cxn>
                <a:cxn ang="0">
                  <a:pos x="T10" y="T11"/>
                </a:cxn>
              </a:cxnLst>
              <a:rect l="0" t="0" r="r" b="b"/>
              <a:pathLst>
                <a:path w="636" h="189">
                  <a:moveTo>
                    <a:pt x="636" y="189"/>
                  </a:moveTo>
                  <a:cubicBezTo>
                    <a:pt x="0" y="189"/>
                    <a:pt x="0" y="189"/>
                    <a:pt x="0" y="189"/>
                  </a:cubicBezTo>
                  <a:cubicBezTo>
                    <a:pt x="0" y="59"/>
                    <a:pt x="0" y="59"/>
                    <a:pt x="0" y="59"/>
                  </a:cubicBezTo>
                  <a:cubicBezTo>
                    <a:pt x="0" y="27"/>
                    <a:pt x="26" y="0"/>
                    <a:pt x="58" y="0"/>
                  </a:cubicBezTo>
                  <a:cubicBezTo>
                    <a:pt x="636" y="0"/>
                    <a:pt x="636" y="0"/>
                    <a:pt x="636" y="0"/>
                  </a:cubicBezTo>
                  <a:lnTo>
                    <a:pt x="636" y="189"/>
                  </a:lnTo>
                  <a:close/>
                </a:path>
              </a:pathLst>
            </a:custGeom>
            <a:solidFill>
              <a:srgbClr val="4EB3CF">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4" name="Freeform 15">
              <a:extLst>
                <a:ext uri="{FF2B5EF4-FFF2-40B4-BE49-F238E27FC236}">
                  <a16:creationId xmlns:a16="http://schemas.microsoft.com/office/drawing/2014/main" id="{F3FDF423-4386-45C0-848A-08E2246C3D8F}"/>
                </a:ext>
              </a:extLst>
            </p:cNvPr>
            <p:cNvSpPr>
              <a:spLocks/>
            </p:cNvSpPr>
            <p:nvPr/>
          </p:nvSpPr>
          <p:spPr bwMode="auto">
            <a:xfrm>
              <a:off x="8347693" y="2663664"/>
              <a:ext cx="1945694" cy="586980"/>
            </a:xfrm>
            <a:custGeom>
              <a:avLst/>
              <a:gdLst>
                <a:gd name="T0" fmla="*/ 538 w 538"/>
                <a:gd name="T1" fmla="*/ 0 h 162"/>
                <a:gd name="T2" fmla="*/ 171 w 538"/>
                <a:gd name="T3" fmla="*/ 162 h 162"/>
                <a:gd name="T4" fmla="*/ 0 w 538"/>
                <a:gd name="T5" fmla="*/ 135 h 162"/>
                <a:gd name="T6" fmla="*/ 0 w 538"/>
                <a:gd name="T7" fmla="*/ 95 h 162"/>
                <a:gd name="T8" fmla="*/ 94 w 538"/>
                <a:gd name="T9" fmla="*/ 0 h 162"/>
                <a:gd name="T10" fmla="*/ 538 w 538"/>
                <a:gd name="T11" fmla="*/ 0 h 162"/>
              </a:gdLst>
              <a:ahLst/>
              <a:cxnLst>
                <a:cxn ang="0">
                  <a:pos x="T0" y="T1"/>
                </a:cxn>
                <a:cxn ang="0">
                  <a:pos x="T2" y="T3"/>
                </a:cxn>
                <a:cxn ang="0">
                  <a:pos x="T4" y="T5"/>
                </a:cxn>
                <a:cxn ang="0">
                  <a:pos x="T6" y="T7"/>
                </a:cxn>
                <a:cxn ang="0">
                  <a:pos x="T8" y="T9"/>
                </a:cxn>
                <a:cxn ang="0">
                  <a:pos x="T10" y="T11"/>
                </a:cxn>
              </a:cxnLst>
              <a:rect l="0" t="0" r="r" b="b"/>
              <a:pathLst>
                <a:path w="538" h="162">
                  <a:moveTo>
                    <a:pt x="538" y="0"/>
                  </a:moveTo>
                  <a:cubicBezTo>
                    <a:pt x="472" y="96"/>
                    <a:pt x="333" y="162"/>
                    <a:pt x="171" y="162"/>
                  </a:cubicBezTo>
                  <a:cubicBezTo>
                    <a:pt x="110" y="162"/>
                    <a:pt x="52" y="152"/>
                    <a:pt x="0" y="135"/>
                  </a:cubicBezTo>
                  <a:cubicBezTo>
                    <a:pt x="0" y="95"/>
                    <a:pt x="0" y="95"/>
                    <a:pt x="0" y="95"/>
                  </a:cubicBezTo>
                  <a:cubicBezTo>
                    <a:pt x="0" y="43"/>
                    <a:pt x="42" y="0"/>
                    <a:pt x="94" y="0"/>
                  </a:cubicBezTo>
                  <a:lnTo>
                    <a:pt x="538" y="0"/>
                  </a:lnTo>
                  <a:close/>
                </a:path>
              </a:pathLst>
            </a:custGeom>
            <a:solidFill>
              <a:srgbClr val="4EB3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5" name="Freeform 16">
              <a:extLst>
                <a:ext uri="{FF2B5EF4-FFF2-40B4-BE49-F238E27FC236}">
                  <a16:creationId xmlns:a16="http://schemas.microsoft.com/office/drawing/2014/main" id="{15F226E2-4924-4CDC-B23D-9DAD3F882A6C}"/>
                </a:ext>
              </a:extLst>
            </p:cNvPr>
            <p:cNvSpPr>
              <a:spLocks/>
            </p:cNvSpPr>
            <p:nvPr/>
          </p:nvSpPr>
          <p:spPr bwMode="auto">
            <a:xfrm>
              <a:off x="10647500" y="2388457"/>
              <a:ext cx="706300" cy="1235544"/>
            </a:xfrm>
            <a:custGeom>
              <a:avLst/>
              <a:gdLst>
                <a:gd name="T0" fmla="*/ 0 w 367"/>
                <a:gd name="T1" fmla="*/ 642 h 642"/>
                <a:gd name="T2" fmla="*/ 0 w 367"/>
                <a:gd name="T3" fmla="*/ 0 h 642"/>
                <a:gd name="T4" fmla="*/ 367 w 367"/>
                <a:gd name="T5" fmla="*/ 322 h 642"/>
                <a:gd name="T6" fmla="*/ 0 w 367"/>
                <a:gd name="T7" fmla="*/ 642 h 642"/>
              </a:gdLst>
              <a:ahLst/>
              <a:cxnLst>
                <a:cxn ang="0">
                  <a:pos x="T0" y="T1"/>
                </a:cxn>
                <a:cxn ang="0">
                  <a:pos x="T2" y="T3"/>
                </a:cxn>
                <a:cxn ang="0">
                  <a:pos x="T4" y="T5"/>
                </a:cxn>
                <a:cxn ang="0">
                  <a:pos x="T6" y="T7"/>
                </a:cxn>
              </a:cxnLst>
              <a:rect l="0" t="0" r="r" b="b"/>
              <a:pathLst>
                <a:path w="367" h="642">
                  <a:moveTo>
                    <a:pt x="0" y="642"/>
                  </a:moveTo>
                  <a:lnTo>
                    <a:pt x="0" y="0"/>
                  </a:lnTo>
                  <a:lnTo>
                    <a:pt x="367" y="322"/>
                  </a:lnTo>
                  <a:lnTo>
                    <a:pt x="0" y="642"/>
                  </a:lnTo>
                  <a:close/>
                </a:path>
              </a:pathLst>
            </a:custGeom>
            <a:solidFill>
              <a:srgbClr val="4EB3CF">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Open Sans" panose="020B0606030504020204"/>
                <a:cs typeface="Segoe UI" panose="020B0502040204020203" pitchFamily="34" charset="0"/>
              </a:endParaRPr>
            </a:p>
          </p:txBody>
        </p:sp>
        <p:sp>
          <p:nvSpPr>
            <p:cNvPr id="166" name="Freeform 19">
              <a:extLst>
                <a:ext uri="{FF2B5EF4-FFF2-40B4-BE49-F238E27FC236}">
                  <a16:creationId xmlns:a16="http://schemas.microsoft.com/office/drawing/2014/main" id="{8BA6D2D9-3D95-45B5-ABC9-93D9019B0DDE}"/>
                </a:ext>
              </a:extLst>
            </p:cNvPr>
            <p:cNvSpPr>
              <a:spLocks/>
            </p:cNvSpPr>
            <p:nvPr/>
          </p:nvSpPr>
          <p:spPr bwMode="auto">
            <a:xfrm>
              <a:off x="8347693" y="3348794"/>
              <a:ext cx="431093" cy="340641"/>
            </a:xfrm>
            <a:custGeom>
              <a:avLst/>
              <a:gdLst>
                <a:gd name="T0" fmla="*/ 224 w 224"/>
                <a:gd name="T1" fmla="*/ 177 h 177"/>
                <a:gd name="T2" fmla="*/ 224 w 224"/>
                <a:gd name="T3" fmla="*/ 0 h 177"/>
                <a:gd name="T4" fmla="*/ 0 w 224"/>
                <a:gd name="T5" fmla="*/ 0 h 177"/>
                <a:gd name="T6" fmla="*/ 224 w 224"/>
                <a:gd name="T7" fmla="*/ 177 h 177"/>
              </a:gdLst>
              <a:ahLst/>
              <a:cxnLst>
                <a:cxn ang="0">
                  <a:pos x="T0" y="T1"/>
                </a:cxn>
                <a:cxn ang="0">
                  <a:pos x="T2" y="T3"/>
                </a:cxn>
                <a:cxn ang="0">
                  <a:pos x="T4" y="T5"/>
                </a:cxn>
                <a:cxn ang="0">
                  <a:pos x="T6" y="T7"/>
                </a:cxn>
              </a:cxnLst>
              <a:rect l="0" t="0" r="r" b="b"/>
              <a:pathLst>
                <a:path w="224" h="177">
                  <a:moveTo>
                    <a:pt x="224" y="177"/>
                  </a:moveTo>
                  <a:lnTo>
                    <a:pt x="224" y="0"/>
                  </a:lnTo>
                  <a:lnTo>
                    <a:pt x="0" y="0"/>
                  </a:lnTo>
                  <a:lnTo>
                    <a:pt x="224" y="177"/>
                  </a:lnTo>
                  <a:close/>
                </a:path>
              </a:pathLst>
            </a:custGeom>
            <a:solidFill>
              <a:srgbClr val="4EB3C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7" name="TextBox 56">
              <a:extLst>
                <a:ext uri="{FF2B5EF4-FFF2-40B4-BE49-F238E27FC236}">
                  <a16:creationId xmlns:a16="http://schemas.microsoft.com/office/drawing/2014/main" id="{15865581-C22A-4501-84B5-C8805B0CB277}"/>
                </a:ext>
              </a:extLst>
            </p:cNvPr>
            <p:cNvSpPr txBox="1"/>
            <p:nvPr/>
          </p:nvSpPr>
          <p:spPr>
            <a:xfrm>
              <a:off x="8594948" y="2821563"/>
              <a:ext cx="2299806" cy="369332"/>
            </a:xfrm>
            <a:prstGeom prst="rect">
              <a:avLst/>
            </a:prstGeom>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rPr>
                <a:t>Report &amp; Recommend</a:t>
              </a:r>
              <a:endParaRPr kumimoji="0" lang="da-DK" sz="1400" b="0" i="0" u="none" strike="noStrike" kern="1200" cap="none" spc="0" normalizeH="0" baseline="0" noProof="0" dirty="0">
                <a:ln>
                  <a:noFill/>
                </a:ln>
                <a:solidFill>
                  <a:prstClr val="white"/>
                </a:solidFill>
                <a:effectLst/>
                <a:uLnTx/>
                <a:uFillTx/>
                <a:latin typeface="Open Sans" panose="020B0606030504020204"/>
                <a:cs typeface="Segoe UI" panose="020B0502040204020203" pitchFamily="34" charset="0"/>
              </a:endParaRPr>
            </a:p>
          </p:txBody>
        </p:sp>
      </p:grpSp>
      <p:cxnSp>
        <p:nvCxnSpPr>
          <p:cNvPr id="168" name="Straight Connector 167">
            <a:extLst>
              <a:ext uri="{FF2B5EF4-FFF2-40B4-BE49-F238E27FC236}">
                <a16:creationId xmlns:a16="http://schemas.microsoft.com/office/drawing/2014/main" id="{94F0EE9B-240C-4A97-B092-A487CAF1AAA8}"/>
              </a:ext>
            </a:extLst>
          </p:cNvPr>
          <p:cNvCxnSpPr/>
          <p:nvPr/>
        </p:nvCxnSpPr>
        <p:spPr>
          <a:xfrm>
            <a:off x="1207711" y="4154620"/>
            <a:ext cx="0" cy="552713"/>
          </a:xfrm>
          <a:prstGeom prst="line">
            <a:avLst/>
          </a:prstGeom>
          <a:noFill/>
          <a:ln w="22225" cap="flat" cmpd="sng" algn="ctr">
            <a:solidFill>
              <a:sysClr val="window" lastClr="FFFFFF">
                <a:lumMod val="85000"/>
              </a:sysClr>
            </a:solidFill>
            <a:prstDash val="solid"/>
            <a:tailEnd type="none" w="lg" len="lg"/>
          </a:ln>
          <a:effectLst/>
        </p:spPr>
      </p:cxnSp>
      <p:cxnSp>
        <p:nvCxnSpPr>
          <p:cNvPr id="169" name="Straight Connector 168">
            <a:extLst>
              <a:ext uri="{FF2B5EF4-FFF2-40B4-BE49-F238E27FC236}">
                <a16:creationId xmlns:a16="http://schemas.microsoft.com/office/drawing/2014/main" id="{AC5A1E49-1602-4DFB-AB5C-4BB73A358335}"/>
              </a:ext>
            </a:extLst>
          </p:cNvPr>
          <p:cNvCxnSpPr/>
          <p:nvPr/>
        </p:nvCxnSpPr>
        <p:spPr>
          <a:xfrm>
            <a:off x="4966219" y="3479741"/>
            <a:ext cx="0" cy="552713"/>
          </a:xfrm>
          <a:prstGeom prst="line">
            <a:avLst/>
          </a:prstGeom>
          <a:noFill/>
          <a:ln w="22225" cap="flat" cmpd="sng" algn="ctr">
            <a:solidFill>
              <a:sysClr val="window" lastClr="FFFFFF">
                <a:lumMod val="85000"/>
              </a:sysClr>
            </a:solidFill>
            <a:prstDash val="solid"/>
            <a:tailEnd type="none" w="lg" len="lg"/>
          </a:ln>
          <a:effectLst/>
        </p:spPr>
      </p:cxnSp>
      <p:cxnSp>
        <p:nvCxnSpPr>
          <p:cNvPr id="170" name="Straight Connector 169">
            <a:extLst>
              <a:ext uri="{FF2B5EF4-FFF2-40B4-BE49-F238E27FC236}">
                <a16:creationId xmlns:a16="http://schemas.microsoft.com/office/drawing/2014/main" id="{D1687102-2777-4E88-8078-16B89E8D08CD}"/>
              </a:ext>
            </a:extLst>
          </p:cNvPr>
          <p:cNvCxnSpPr/>
          <p:nvPr/>
        </p:nvCxnSpPr>
        <p:spPr>
          <a:xfrm>
            <a:off x="8717204" y="2796535"/>
            <a:ext cx="0" cy="552713"/>
          </a:xfrm>
          <a:prstGeom prst="line">
            <a:avLst/>
          </a:prstGeom>
          <a:noFill/>
          <a:ln w="22225" cap="flat" cmpd="sng" algn="ctr">
            <a:solidFill>
              <a:sysClr val="window" lastClr="FFFFFF">
                <a:lumMod val="85000"/>
              </a:sysClr>
            </a:solidFill>
            <a:prstDash val="solid"/>
            <a:tailEnd type="none" w="lg" len="lg"/>
          </a:ln>
          <a:effectLst/>
        </p:spPr>
      </p:cxnSp>
      <p:cxnSp>
        <p:nvCxnSpPr>
          <p:cNvPr id="171" name="Straight Connector 170">
            <a:extLst>
              <a:ext uri="{FF2B5EF4-FFF2-40B4-BE49-F238E27FC236}">
                <a16:creationId xmlns:a16="http://schemas.microsoft.com/office/drawing/2014/main" id="{1D979CC9-89DF-4604-9E58-66DF331B95FC}"/>
              </a:ext>
            </a:extLst>
          </p:cNvPr>
          <p:cNvCxnSpPr>
            <a:cxnSpLocks/>
          </p:cNvCxnSpPr>
          <p:nvPr/>
        </p:nvCxnSpPr>
        <p:spPr>
          <a:xfrm flipV="1">
            <a:off x="3072057" y="2046756"/>
            <a:ext cx="0" cy="1093308"/>
          </a:xfrm>
          <a:prstGeom prst="line">
            <a:avLst/>
          </a:prstGeom>
          <a:noFill/>
          <a:ln w="22225" cap="flat" cmpd="sng" algn="ctr">
            <a:solidFill>
              <a:sysClr val="window" lastClr="FFFFFF">
                <a:lumMod val="85000"/>
              </a:sysClr>
            </a:solidFill>
            <a:prstDash val="solid"/>
            <a:tailEnd type="none" w="lg" len="lg"/>
          </a:ln>
          <a:effectLst/>
        </p:spPr>
      </p:cxnSp>
      <p:cxnSp>
        <p:nvCxnSpPr>
          <p:cNvPr id="172" name="Straight Connector 171">
            <a:extLst>
              <a:ext uri="{FF2B5EF4-FFF2-40B4-BE49-F238E27FC236}">
                <a16:creationId xmlns:a16="http://schemas.microsoft.com/office/drawing/2014/main" id="{BACF77AC-07CB-44C0-BB5B-363CD92AF0C4}"/>
              </a:ext>
            </a:extLst>
          </p:cNvPr>
          <p:cNvCxnSpPr/>
          <p:nvPr/>
        </p:nvCxnSpPr>
        <p:spPr>
          <a:xfrm flipV="1">
            <a:off x="6712268" y="1361495"/>
            <a:ext cx="0" cy="1094400"/>
          </a:xfrm>
          <a:prstGeom prst="line">
            <a:avLst/>
          </a:prstGeom>
          <a:noFill/>
          <a:ln w="22225" cap="flat" cmpd="sng" algn="ctr">
            <a:solidFill>
              <a:sysClr val="window" lastClr="FFFFFF">
                <a:lumMod val="85000"/>
              </a:sysClr>
            </a:solidFill>
            <a:prstDash val="solid"/>
            <a:tailEnd type="none" w="lg" len="lg"/>
          </a:ln>
          <a:effectLst/>
        </p:spPr>
      </p:cxnSp>
      <p:sp>
        <p:nvSpPr>
          <p:cNvPr id="173" name="Rectangle 172">
            <a:extLst>
              <a:ext uri="{FF2B5EF4-FFF2-40B4-BE49-F238E27FC236}">
                <a16:creationId xmlns:a16="http://schemas.microsoft.com/office/drawing/2014/main" id="{3D601653-FCD9-470D-BEF1-7229A31A02B8}"/>
              </a:ext>
            </a:extLst>
          </p:cNvPr>
          <p:cNvSpPr/>
          <p:nvPr/>
        </p:nvSpPr>
        <p:spPr>
          <a:xfrm>
            <a:off x="844127" y="1864910"/>
            <a:ext cx="2055743" cy="1477328"/>
          </a:xfrm>
          <a:prstGeom prst="rect">
            <a:avLst/>
          </a:prstGeom>
        </p:spPr>
        <p:txBody>
          <a:bodyPr wrap="square">
            <a:spAutoFit/>
          </a:bodyPr>
          <a:lstStyle/>
          <a:p>
            <a:pPr defTabSz="457200">
              <a:buSzPct val="125000"/>
            </a:pPr>
            <a:r>
              <a:rPr lang="en-US" sz="1000" b="1" dirty="0">
                <a:solidFill>
                  <a:prstClr val="black">
                    <a:lumMod val="65000"/>
                    <a:lumOff val="35000"/>
                  </a:prstClr>
                </a:solidFill>
                <a:latin typeface="Open Sans" panose="020B0606030504020204"/>
                <a:cs typeface="Segoe UI" panose="020B0502040204020203" pitchFamily="34" charset="0"/>
              </a:rPr>
              <a:t>Planning</a:t>
            </a:r>
          </a:p>
          <a:p>
            <a:pPr marL="171450" indent="-171450" defTabSz="457200">
              <a:buSzPct val="125000"/>
              <a:buFont typeface="Arial" panose="020B0604020202020204" pitchFamily="34" charset="0"/>
              <a:buChar char="•"/>
            </a:pPr>
            <a:r>
              <a:rPr lang="en-US" sz="1000" dirty="0">
                <a:solidFill>
                  <a:prstClr val="black">
                    <a:lumMod val="65000"/>
                    <a:lumOff val="35000"/>
                  </a:prstClr>
                </a:solidFill>
                <a:latin typeface="Open Sans" panose="020B0606030504020204"/>
                <a:cs typeface="Segoe UI" panose="020B0502040204020203" pitchFamily="34" charset="0"/>
              </a:rPr>
              <a:t>Determine scope of evaluation</a:t>
            </a:r>
          </a:p>
          <a:p>
            <a:pPr marL="171450" indent="-171450" defTabSz="457200">
              <a:buSzPct val="125000"/>
              <a:buFont typeface="Arial" panose="020B0604020202020204" pitchFamily="34" charset="0"/>
              <a:buChar char="•"/>
            </a:pPr>
            <a:r>
              <a:rPr lang="en-US" sz="1000" dirty="0">
                <a:solidFill>
                  <a:prstClr val="black">
                    <a:lumMod val="65000"/>
                    <a:lumOff val="35000"/>
                  </a:prstClr>
                </a:solidFill>
                <a:latin typeface="Open Sans" panose="020B0606030504020204"/>
                <a:cs typeface="Segoe UI" panose="020B0502040204020203" pitchFamily="34" charset="0"/>
              </a:rPr>
              <a:t>Identify preliminary business drivers</a:t>
            </a:r>
          </a:p>
          <a:p>
            <a:pPr marL="171450" indent="-171450" defTabSz="457200">
              <a:buSzPct val="125000"/>
              <a:buFont typeface="Arial" panose="020B0604020202020204" pitchFamily="34" charset="0"/>
              <a:buChar char="•"/>
            </a:pPr>
            <a:r>
              <a:rPr lang="en-US" sz="1000" dirty="0">
                <a:solidFill>
                  <a:prstClr val="black">
                    <a:lumMod val="65000"/>
                    <a:lumOff val="35000"/>
                  </a:prstClr>
                </a:solidFill>
                <a:latin typeface="Open Sans" panose="020B0606030504020204"/>
                <a:cs typeface="Segoe UI" panose="020B0502040204020203" pitchFamily="34" charset="0"/>
              </a:rPr>
              <a:t>Information request / review:</a:t>
            </a:r>
          </a:p>
          <a:p>
            <a:pPr marL="338138" indent="-171450" defTabSz="457200">
              <a:buSzPct val="80000"/>
              <a:buFont typeface="Courier New" panose="02070309020205020404" pitchFamily="49" charset="0"/>
              <a:buChar char="o"/>
            </a:pPr>
            <a:r>
              <a:rPr lang="en-US" sz="1000" dirty="0">
                <a:solidFill>
                  <a:prstClr val="black">
                    <a:lumMod val="65000"/>
                    <a:lumOff val="35000"/>
                  </a:prstClr>
                </a:solidFill>
                <a:latin typeface="Open Sans" panose="020B0606030504020204"/>
                <a:cs typeface="Segoe UI" panose="020B0502040204020203" pitchFamily="34" charset="0"/>
              </a:rPr>
              <a:t>Existing RICEFW list</a:t>
            </a:r>
          </a:p>
          <a:p>
            <a:pPr marL="338138" indent="-171450" defTabSz="457200">
              <a:buSzPct val="80000"/>
              <a:buFont typeface="Courier New" panose="02070309020205020404" pitchFamily="49" charset="0"/>
              <a:buChar char="o"/>
            </a:pPr>
            <a:r>
              <a:rPr lang="en-US" sz="1000" dirty="0">
                <a:solidFill>
                  <a:prstClr val="black">
                    <a:lumMod val="65000"/>
                    <a:lumOff val="35000"/>
                  </a:prstClr>
                </a:solidFill>
                <a:latin typeface="Open Sans" panose="020B0606030504020204"/>
                <a:cs typeface="Segoe UI" panose="020B0502040204020203" pitchFamily="34" charset="0"/>
              </a:rPr>
              <a:t>Landscape / architecture</a:t>
            </a:r>
          </a:p>
          <a:p>
            <a:pPr marL="338138" indent="-171450" defTabSz="457200">
              <a:buSzPct val="80000"/>
              <a:buFont typeface="Courier New" panose="02070309020205020404" pitchFamily="49" charset="0"/>
              <a:buChar char="o"/>
            </a:pPr>
            <a:r>
              <a:rPr lang="en-US" sz="1000" dirty="0">
                <a:solidFill>
                  <a:prstClr val="black">
                    <a:lumMod val="65000"/>
                    <a:lumOff val="35000"/>
                  </a:prstClr>
                </a:solidFill>
                <a:latin typeface="Open Sans" panose="020B0606030504020204"/>
                <a:cs typeface="Segoe UI" panose="020B0502040204020203" pitchFamily="34" charset="0"/>
              </a:rPr>
              <a:t>Business process list</a:t>
            </a:r>
          </a:p>
        </p:txBody>
      </p:sp>
      <p:sp>
        <p:nvSpPr>
          <p:cNvPr id="52" name="Rectangle 11">
            <a:extLst>
              <a:ext uri="{FF2B5EF4-FFF2-40B4-BE49-F238E27FC236}">
                <a16:creationId xmlns:a16="http://schemas.microsoft.com/office/drawing/2014/main" id="{A97C22BC-50BA-4C61-870D-248DAC5F8294}"/>
              </a:ext>
            </a:extLst>
          </p:cNvPr>
          <p:cNvSpPr>
            <a:spLocks noChangeArrowheads="1"/>
          </p:cNvSpPr>
          <p:nvPr/>
        </p:nvSpPr>
        <p:spPr bwMode="auto">
          <a:xfrm>
            <a:off x="0" y="5895701"/>
            <a:ext cx="12192000" cy="523220"/>
          </a:xfrm>
          <a:prstGeom prst="rect">
            <a:avLst/>
          </a:prstGeom>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400" i="1" dirty="0">
                <a:solidFill>
                  <a:schemeClr val="bg1"/>
                </a:solidFill>
                <a:latin typeface="Open Sans" panose="020B0606030504020204"/>
              </a:rPr>
              <a:t>“The assessment phase of the project will lead to a detailed roadmap and a business case that identifies the quantitative and qualitative benefits of the improvement initiatives” </a:t>
            </a:r>
          </a:p>
        </p:txBody>
      </p:sp>
      <p:sp>
        <p:nvSpPr>
          <p:cNvPr id="57" name="Oval 56">
            <a:extLst>
              <a:ext uri="{FF2B5EF4-FFF2-40B4-BE49-F238E27FC236}">
                <a16:creationId xmlns:a16="http://schemas.microsoft.com/office/drawing/2014/main" id="{1E0CD697-BA92-4DD1-9951-D79CE6020932}"/>
              </a:ext>
            </a:extLst>
          </p:cNvPr>
          <p:cNvSpPr/>
          <p:nvPr/>
        </p:nvSpPr>
        <p:spPr>
          <a:xfrm>
            <a:off x="627908" y="1853470"/>
            <a:ext cx="220980" cy="220980"/>
          </a:xfrm>
          <a:prstGeom prst="ellipse">
            <a:avLst/>
          </a:prstGeom>
          <a:solidFill>
            <a:schemeClr val="accent2">
              <a:lumMod val="60000"/>
              <a:lumOff val="40000"/>
            </a:schemeClr>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spTree>
    <p:extLst>
      <p:ext uri="{BB962C8B-B14F-4D97-AF65-F5344CB8AC3E}">
        <p14:creationId xmlns:p14="http://schemas.microsoft.com/office/powerpoint/2010/main" val="177791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BECA-F9B9-48E8-9369-FA6A5FC5556E}"/>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dirty="0">
                <a:solidFill>
                  <a:srgbClr val="002060"/>
                </a:solidFill>
              </a:rPr>
              <a:t>Current Landscape - XXXX</a:t>
            </a:r>
          </a:p>
        </p:txBody>
      </p:sp>
      <p:sp>
        <p:nvSpPr>
          <p:cNvPr id="4" name="TextBox 3">
            <a:extLst>
              <a:ext uri="{FF2B5EF4-FFF2-40B4-BE49-F238E27FC236}">
                <a16:creationId xmlns:a16="http://schemas.microsoft.com/office/drawing/2014/main" id="{7EE07494-0487-4885-87B9-FDAA95B9712C}"/>
              </a:ext>
            </a:extLst>
          </p:cNvPr>
          <p:cNvSpPr txBox="1"/>
          <p:nvPr/>
        </p:nvSpPr>
        <p:spPr>
          <a:xfrm>
            <a:off x="1020416" y="1166191"/>
            <a:ext cx="10283687" cy="5078313"/>
          </a:xfrm>
          <a:prstGeom prst="rect">
            <a:avLst/>
          </a:prstGeom>
          <a:noFill/>
        </p:spPr>
        <p:txBody>
          <a:bodyPr wrap="square" numCol="1"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la_q1:  _la_q1;</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la_q2_1 : _la_q2_1;</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la_q2_2: _la_q2_2;</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la_q2_3: _la_q2_3;</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la_q2_4: _la_q2_4;</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la_q2_5: _la_q2_5;</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la_q2_6: _la_q2_6;</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la_q3: _la_q3;</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la_q4_1: _la_q4_1;</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la_q4_2: _la_q4_2;</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la_q4_3: _la_q4_3;</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la_q4_4: _la_q4_4;</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la_q5: _la_q5;</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la_q6: _la_q6;</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733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a:extLst>
              <a:ext uri="{FF2B5EF4-FFF2-40B4-BE49-F238E27FC236}">
                <a16:creationId xmlns:a16="http://schemas.microsoft.com/office/drawing/2014/main" id="{AD68067A-461E-40CD-915E-DD7B78BBF3C5}"/>
              </a:ext>
            </a:extLst>
          </p:cNvPr>
          <p:cNvSpPr txBox="1">
            <a:spLocks noChangeArrowheads="1"/>
          </p:cNvSpPr>
          <p:nvPr/>
        </p:nvSpPr>
        <p:spPr bwMode="auto">
          <a:xfrm>
            <a:off x="685155" y="131218"/>
            <a:ext cx="89354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spcBef>
                <a:spcPct val="0"/>
              </a:spcBef>
              <a:spcAft>
                <a:spcPct val="0"/>
              </a:spcAft>
              <a:defRPr lang="en-US" sz="3600" dirty="0">
                <a:solidFill>
                  <a:srgbClr val="002060"/>
                </a:solidFill>
                <a:latin typeface="Open Sans" panose="020B0606030504020204"/>
                <a:ea typeface="MS PGothic" panose="020B0600070205080204" pitchFamily="34" charset="-128"/>
                <a:cs typeface="+mj-cs"/>
              </a:defRPr>
            </a:lvl1pPr>
            <a:lvl2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eaLnBrk="0" fontAlgn="base"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0"/>
              <a:t>Current Architecture - XXXX</a:t>
            </a:r>
            <a:endParaRPr lang="en-US" altLang="en-US" dirty="0"/>
          </a:p>
        </p:txBody>
      </p:sp>
      <p:sp>
        <p:nvSpPr>
          <p:cNvPr id="3" name="Text Box 23">
            <a:extLst>
              <a:ext uri="{FF2B5EF4-FFF2-40B4-BE49-F238E27FC236}">
                <a16:creationId xmlns:a16="http://schemas.microsoft.com/office/drawing/2014/main" id="{28BC5386-70B1-4AD2-ACAE-880CB0755A26}"/>
              </a:ext>
            </a:extLst>
          </p:cNvPr>
          <p:cNvSpPr txBox="1">
            <a:spLocks noChangeArrowheads="1"/>
          </p:cNvSpPr>
          <p:nvPr/>
        </p:nvSpPr>
        <p:spPr bwMode="auto">
          <a:xfrm>
            <a:off x="755650" y="1195533"/>
            <a:ext cx="2879725" cy="1873250"/>
          </a:xfrm>
          <a:prstGeom prst="rect">
            <a:avLst/>
          </a:prstGeom>
          <a:solidFill>
            <a:srgbClr val="F8F8F8"/>
          </a:solidFill>
          <a:ln w="19050" algn="ctr">
            <a:solidFill>
              <a:schemeClr val="folHlink"/>
            </a:solidFill>
            <a:miter lim="800000"/>
            <a:headEnd/>
            <a:tailEnd/>
          </a:ln>
        </p:spPr>
        <p:txBody>
          <a:bodyPr lIns="108000" tIns="108000" rIns="108000" bIns="108000"/>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t>Development</a:t>
            </a:r>
            <a:b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br>
            <a: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t>System</a:t>
            </a:r>
          </a:p>
        </p:txBody>
      </p:sp>
      <p:sp>
        <p:nvSpPr>
          <p:cNvPr id="4" name="Text Box 6">
            <a:extLst>
              <a:ext uri="{FF2B5EF4-FFF2-40B4-BE49-F238E27FC236}">
                <a16:creationId xmlns:a16="http://schemas.microsoft.com/office/drawing/2014/main" id="{7F79C884-70DB-4BE5-84CD-02CC05CEC9E0}"/>
              </a:ext>
            </a:extLst>
          </p:cNvPr>
          <p:cNvSpPr txBox="1">
            <a:spLocks noChangeArrowheads="1"/>
          </p:cNvSpPr>
          <p:nvPr/>
        </p:nvSpPr>
        <p:spPr bwMode="auto">
          <a:xfrm>
            <a:off x="1231469" y="2005158"/>
            <a:ext cx="1948293" cy="846138"/>
          </a:xfrm>
          <a:prstGeom prst="rect">
            <a:avLst/>
          </a:prstGeom>
          <a:solidFill>
            <a:schemeClr val="accent1">
              <a:lumMod val="60000"/>
              <a:lumOff val="40000"/>
            </a:schemeClr>
          </a:solidFill>
          <a:ln w="19050" algn="ctr">
            <a:solidFill>
              <a:schemeClr val="folHlink"/>
            </a:solidFill>
            <a:miter lim="800000"/>
            <a:headEnd/>
            <a:tailEnd/>
          </a:ln>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t>Client XXX</a:t>
            </a:r>
            <a:b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br>
            <a:r>
              <a:rPr kumimoji="0" lang="en-US" sz="1400" b="0" i="0" u="none" strike="noStrike" kern="1200" cap="none" spc="0" normalizeH="0" baseline="0" noProof="0" dirty="0">
                <a:ln>
                  <a:noFill/>
                </a:ln>
                <a:solidFill>
                  <a:prstClr val="black"/>
                </a:solidFill>
                <a:effectLst/>
                <a:uLnTx/>
                <a:uFillTx/>
                <a:latin typeface="Open Sans" panose="020B0606030504020204"/>
                <a:ea typeface="+mn-ea"/>
                <a:cs typeface="Arial" charset="0"/>
              </a:rPr>
              <a:t>Golden / Customizing / Development</a:t>
            </a:r>
          </a:p>
        </p:txBody>
      </p:sp>
      <p:sp>
        <p:nvSpPr>
          <p:cNvPr id="5" name="Text Box 6">
            <a:extLst>
              <a:ext uri="{FF2B5EF4-FFF2-40B4-BE49-F238E27FC236}">
                <a16:creationId xmlns:a16="http://schemas.microsoft.com/office/drawing/2014/main" id="{C5359E0B-4D29-4B7D-B6D7-58A04B249CCA}"/>
              </a:ext>
            </a:extLst>
          </p:cNvPr>
          <p:cNvSpPr txBox="1">
            <a:spLocks noChangeArrowheads="1"/>
          </p:cNvSpPr>
          <p:nvPr/>
        </p:nvSpPr>
        <p:spPr bwMode="auto">
          <a:xfrm>
            <a:off x="766763" y="1215377"/>
            <a:ext cx="521710" cy="423862"/>
          </a:xfrm>
          <a:prstGeom prst="rect">
            <a:avLst/>
          </a:prstGeom>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t>DXX</a:t>
            </a:r>
            <a:endParaRPr kumimoji="0" lang="en-US" sz="1400" b="0" i="0" u="none" strike="noStrike" kern="1200" cap="none" spc="0" normalizeH="0" baseline="0" noProof="0" dirty="0">
              <a:ln>
                <a:noFill/>
              </a:ln>
              <a:solidFill>
                <a:prstClr val="black"/>
              </a:solidFill>
              <a:effectLst/>
              <a:uLnTx/>
              <a:uFillTx/>
              <a:latin typeface="Open Sans" panose="020B0606030504020204"/>
              <a:ea typeface="+mn-ea"/>
              <a:cs typeface="Arial" charset="0"/>
            </a:endParaRPr>
          </a:p>
        </p:txBody>
      </p:sp>
      <p:sp>
        <p:nvSpPr>
          <p:cNvPr id="6" name="Text Box 23">
            <a:extLst>
              <a:ext uri="{FF2B5EF4-FFF2-40B4-BE49-F238E27FC236}">
                <a16:creationId xmlns:a16="http://schemas.microsoft.com/office/drawing/2014/main" id="{26E0C32A-7169-4536-AB65-36EA7B8ADA08}"/>
              </a:ext>
            </a:extLst>
          </p:cNvPr>
          <p:cNvSpPr txBox="1">
            <a:spLocks noChangeArrowheads="1"/>
          </p:cNvSpPr>
          <p:nvPr/>
        </p:nvSpPr>
        <p:spPr bwMode="auto">
          <a:xfrm>
            <a:off x="3851275" y="1195533"/>
            <a:ext cx="2160588" cy="1873250"/>
          </a:xfrm>
          <a:prstGeom prst="rect">
            <a:avLst/>
          </a:prstGeom>
          <a:solidFill>
            <a:srgbClr val="F8F8F8"/>
          </a:solidFill>
          <a:ln w="19050" algn="ctr">
            <a:solidFill>
              <a:schemeClr val="folHlink"/>
            </a:solidFill>
            <a:miter lim="800000"/>
            <a:headEnd/>
            <a:tailEnd/>
          </a:ln>
        </p:spPr>
        <p:txBody>
          <a:bodyPr lIns="108000" tIns="108000" rIns="108000" bIns="108000"/>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Open Sans" panose="020B0606030504020204"/>
                <a:ea typeface="+mn-ea"/>
                <a:cs typeface="Arial" charset="0"/>
              </a:rPr>
              <a:t>Quality</a:t>
            </a:r>
            <a:br>
              <a:rPr kumimoji="0" lang="en-US" sz="1400" b="1" i="0" u="none" strike="noStrike" kern="1200" cap="none" spc="0" normalizeH="0" baseline="0" noProof="0">
                <a:ln>
                  <a:noFill/>
                </a:ln>
                <a:solidFill>
                  <a:prstClr val="black"/>
                </a:solidFill>
                <a:effectLst/>
                <a:uLnTx/>
                <a:uFillTx/>
                <a:latin typeface="Open Sans" panose="020B0606030504020204"/>
                <a:ea typeface="+mn-ea"/>
                <a:cs typeface="Arial" charset="0"/>
              </a:rPr>
            </a:br>
            <a:r>
              <a:rPr kumimoji="0" lang="en-US" sz="1400" b="1" i="0" u="none" strike="noStrike" kern="1200" cap="none" spc="0" normalizeH="0" baseline="0" noProof="0">
                <a:ln>
                  <a:noFill/>
                </a:ln>
                <a:solidFill>
                  <a:prstClr val="black"/>
                </a:solidFill>
                <a:effectLst/>
                <a:uLnTx/>
                <a:uFillTx/>
                <a:latin typeface="Open Sans" panose="020B0606030504020204"/>
                <a:ea typeface="+mn-ea"/>
                <a:cs typeface="Arial" charset="0"/>
              </a:rPr>
              <a:t>Assurance System</a:t>
            </a:r>
          </a:p>
        </p:txBody>
      </p:sp>
      <p:sp>
        <p:nvSpPr>
          <p:cNvPr id="7" name="Text Box 6">
            <a:extLst>
              <a:ext uri="{FF2B5EF4-FFF2-40B4-BE49-F238E27FC236}">
                <a16:creationId xmlns:a16="http://schemas.microsoft.com/office/drawing/2014/main" id="{66A1AC20-1B8B-40B7-9B54-E04459A06402}"/>
              </a:ext>
            </a:extLst>
          </p:cNvPr>
          <p:cNvSpPr txBox="1">
            <a:spLocks noChangeArrowheads="1"/>
          </p:cNvSpPr>
          <p:nvPr/>
        </p:nvSpPr>
        <p:spPr bwMode="auto">
          <a:xfrm>
            <a:off x="4164013" y="2005158"/>
            <a:ext cx="1398587" cy="846138"/>
          </a:xfrm>
          <a:prstGeom prst="rect">
            <a:avLst/>
          </a:prstGeom>
          <a:solidFill>
            <a:schemeClr val="accent1">
              <a:lumMod val="60000"/>
              <a:lumOff val="40000"/>
            </a:schemeClr>
          </a:solidFill>
          <a:ln w="19050" algn="ctr">
            <a:solidFill>
              <a:schemeClr val="folHlink"/>
            </a:solidFill>
            <a:miter lim="800000"/>
            <a:headEnd/>
            <a:tailEnd/>
          </a:ln>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t>Client XXX</a:t>
            </a:r>
            <a:b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br>
            <a:r>
              <a:rPr kumimoji="0" lang="en-US" sz="1400" b="0" i="0" u="none" strike="noStrike" kern="1200" cap="none" spc="0" normalizeH="0" baseline="0" noProof="0" dirty="0">
                <a:ln>
                  <a:noFill/>
                </a:ln>
                <a:solidFill>
                  <a:prstClr val="black"/>
                </a:solidFill>
                <a:effectLst/>
                <a:uLnTx/>
                <a:uFillTx/>
                <a:latin typeface="Open Sans" panose="020B0606030504020204"/>
                <a:ea typeface="+mn-ea"/>
                <a:cs typeface="Arial" charset="0"/>
              </a:rPr>
              <a:t>Test / Validation</a:t>
            </a:r>
          </a:p>
        </p:txBody>
      </p:sp>
      <p:sp>
        <p:nvSpPr>
          <p:cNvPr id="9" name="Text Box 6">
            <a:extLst>
              <a:ext uri="{FF2B5EF4-FFF2-40B4-BE49-F238E27FC236}">
                <a16:creationId xmlns:a16="http://schemas.microsoft.com/office/drawing/2014/main" id="{158B5B7F-9372-46B4-95B7-E341F3C59E17}"/>
              </a:ext>
            </a:extLst>
          </p:cNvPr>
          <p:cNvSpPr txBox="1">
            <a:spLocks noChangeArrowheads="1"/>
          </p:cNvSpPr>
          <p:nvPr/>
        </p:nvSpPr>
        <p:spPr bwMode="auto">
          <a:xfrm>
            <a:off x="3851275" y="1162242"/>
            <a:ext cx="504825" cy="423862"/>
          </a:xfrm>
          <a:prstGeom prst="rect">
            <a:avLst/>
          </a:prstGeom>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t>QXX</a:t>
            </a:r>
            <a:endParaRPr kumimoji="0" lang="en-US" sz="1400" b="0" i="0" u="none" strike="noStrike" kern="1200" cap="none" spc="0" normalizeH="0" baseline="0" noProof="0" dirty="0">
              <a:ln>
                <a:noFill/>
              </a:ln>
              <a:solidFill>
                <a:prstClr val="black"/>
              </a:solidFill>
              <a:effectLst/>
              <a:uLnTx/>
              <a:uFillTx/>
              <a:latin typeface="Open Sans" panose="020B0606030504020204"/>
              <a:ea typeface="+mn-ea"/>
              <a:cs typeface="Arial" charset="0"/>
            </a:endParaRPr>
          </a:p>
        </p:txBody>
      </p:sp>
      <p:sp>
        <p:nvSpPr>
          <p:cNvPr id="10" name="Text Box 23">
            <a:extLst>
              <a:ext uri="{FF2B5EF4-FFF2-40B4-BE49-F238E27FC236}">
                <a16:creationId xmlns:a16="http://schemas.microsoft.com/office/drawing/2014/main" id="{81D2C15A-3E45-49C7-A507-DD020DF4DE61}"/>
              </a:ext>
            </a:extLst>
          </p:cNvPr>
          <p:cNvSpPr txBox="1">
            <a:spLocks noChangeArrowheads="1"/>
          </p:cNvSpPr>
          <p:nvPr/>
        </p:nvSpPr>
        <p:spPr bwMode="auto">
          <a:xfrm>
            <a:off x="6227763" y="1195533"/>
            <a:ext cx="2160587" cy="1873250"/>
          </a:xfrm>
          <a:prstGeom prst="rect">
            <a:avLst/>
          </a:prstGeom>
          <a:solidFill>
            <a:srgbClr val="F8F8F8"/>
          </a:solidFill>
          <a:ln w="19050" algn="ctr">
            <a:solidFill>
              <a:schemeClr val="folHlink"/>
            </a:solidFill>
            <a:miter lim="800000"/>
            <a:headEnd/>
            <a:tailEnd/>
          </a:ln>
        </p:spPr>
        <p:txBody>
          <a:bodyPr lIns="108000" tIns="108000" rIns="108000" bIns="108000"/>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Open Sans" panose="020B0606030504020204"/>
                <a:ea typeface="+mn-ea"/>
                <a:cs typeface="Arial" charset="0"/>
              </a:rPr>
              <a:t>Productive</a:t>
            </a:r>
            <a:br>
              <a:rPr kumimoji="0" lang="en-US" sz="1400" b="1" i="0" u="none" strike="noStrike" kern="1200" cap="none" spc="0" normalizeH="0" baseline="0" noProof="0">
                <a:ln>
                  <a:noFill/>
                </a:ln>
                <a:solidFill>
                  <a:prstClr val="black"/>
                </a:solidFill>
                <a:effectLst/>
                <a:uLnTx/>
                <a:uFillTx/>
                <a:latin typeface="Open Sans" panose="020B0606030504020204"/>
                <a:ea typeface="+mn-ea"/>
                <a:cs typeface="Arial" charset="0"/>
              </a:rPr>
            </a:br>
            <a:r>
              <a:rPr kumimoji="0" lang="en-US" sz="1400" b="1" i="0" u="none" strike="noStrike" kern="1200" cap="none" spc="0" normalizeH="0" baseline="0" noProof="0">
                <a:ln>
                  <a:noFill/>
                </a:ln>
                <a:solidFill>
                  <a:prstClr val="black"/>
                </a:solidFill>
                <a:effectLst/>
                <a:uLnTx/>
                <a:uFillTx/>
                <a:latin typeface="Open Sans" panose="020B0606030504020204"/>
                <a:ea typeface="+mn-ea"/>
                <a:cs typeface="Arial" charset="0"/>
              </a:rPr>
              <a:t>System</a:t>
            </a:r>
          </a:p>
        </p:txBody>
      </p:sp>
      <p:sp>
        <p:nvSpPr>
          <p:cNvPr id="11" name="Text Box 6">
            <a:extLst>
              <a:ext uri="{FF2B5EF4-FFF2-40B4-BE49-F238E27FC236}">
                <a16:creationId xmlns:a16="http://schemas.microsoft.com/office/drawing/2014/main" id="{E7F0A705-6288-4831-9281-E5EB41E0BB42}"/>
              </a:ext>
            </a:extLst>
          </p:cNvPr>
          <p:cNvSpPr txBox="1">
            <a:spLocks noChangeArrowheads="1"/>
          </p:cNvSpPr>
          <p:nvPr/>
        </p:nvSpPr>
        <p:spPr bwMode="auto">
          <a:xfrm>
            <a:off x="6732588" y="2005158"/>
            <a:ext cx="1206500" cy="846138"/>
          </a:xfrm>
          <a:prstGeom prst="rect">
            <a:avLst/>
          </a:prstGeom>
          <a:solidFill>
            <a:schemeClr val="accent1">
              <a:lumMod val="60000"/>
              <a:lumOff val="40000"/>
            </a:schemeClr>
          </a:solidFill>
          <a:ln w="19050" algn="ctr">
            <a:solidFill>
              <a:schemeClr val="folHlink"/>
            </a:solidFill>
            <a:miter lim="800000"/>
            <a:headEnd/>
            <a:tailEnd/>
          </a:ln>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t>Client XXX</a:t>
            </a:r>
            <a:b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br>
            <a:r>
              <a:rPr kumimoji="0" lang="en-US" sz="1400" b="0" i="0" u="none" strike="noStrike" kern="1200" cap="none" spc="0" normalizeH="0" baseline="0" noProof="0" dirty="0">
                <a:ln>
                  <a:noFill/>
                </a:ln>
                <a:solidFill>
                  <a:prstClr val="black"/>
                </a:solidFill>
                <a:effectLst/>
                <a:uLnTx/>
                <a:uFillTx/>
                <a:latin typeface="Open Sans" panose="020B0606030504020204"/>
                <a:ea typeface="+mn-ea"/>
                <a:cs typeface="Arial" charset="0"/>
              </a:rPr>
              <a:t>Productive</a:t>
            </a:r>
          </a:p>
        </p:txBody>
      </p:sp>
      <p:sp>
        <p:nvSpPr>
          <p:cNvPr id="12" name="Text Box 6">
            <a:extLst>
              <a:ext uri="{FF2B5EF4-FFF2-40B4-BE49-F238E27FC236}">
                <a16:creationId xmlns:a16="http://schemas.microsoft.com/office/drawing/2014/main" id="{2B52A1E5-E3D3-4552-9FC7-638FECC644B3}"/>
              </a:ext>
            </a:extLst>
          </p:cNvPr>
          <p:cNvSpPr txBox="1">
            <a:spLocks noChangeArrowheads="1"/>
          </p:cNvSpPr>
          <p:nvPr/>
        </p:nvSpPr>
        <p:spPr bwMode="auto">
          <a:xfrm>
            <a:off x="6234113" y="1195533"/>
            <a:ext cx="498475" cy="423862"/>
          </a:xfrm>
          <a:prstGeom prst="rect">
            <a:avLst/>
          </a:prstGeom>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t>PXX</a:t>
            </a:r>
            <a:endParaRPr kumimoji="0" lang="en-US" sz="1400" b="0" i="0" u="none" strike="noStrike" kern="1200" cap="none" spc="0" normalizeH="0" baseline="0" noProof="0" dirty="0">
              <a:ln>
                <a:noFill/>
              </a:ln>
              <a:solidFill>
                <a:prstClr val="black"/>
              </a:solidFill>
              <a:effectLst/>
              <a:uLnTx/>
              <a:uFillTx/>
              <a:latin typeface="Open Sans" panose="020B0606030504020204"/>
              <a:ea typeface="+mn-ea"/>
              <a:cs typeface="Arial" charset="0"/>
            </a:endParaRPr>
          </a:p>
        </p:txBody>
      </p:sp>
      <p:sp>
        <p:nvSpPr>
          <p:cNvPr id="13" name="Pfeil nach rechts 1">
            <a:extLst>
              <a:ext uri="{FF2B5EF4-FFF2-40B4-BE49-F238E27FC236}">
                <a16:creationId xmlns:a16="http://schemas.microsoft.com/office/drawing/2014/main" id="{E1E84E8D-5263-4F66-ADDB-4FF1C3D71D95}"/>
              </a:ext>
            </a:extLst>
          </p:cNvPr>
          <p:cNvSpPr>
            <a:spLocks noChangeArrowheads="1"/>
          </p:cNvSpPr>
          <p:nvPr/>
        </p:nvSpPr>
        <p:spPr bwMode="auto">
          <a:xfrm>
            <a:off x="3513138" y="2287733"/>
            <a:ext cx="338137" cy="296863"/>
          </a:xfrm>
          <a:prstGeom prst="rightArrow">
            <a:avLst>
              <a:gd name="adj1" fmla="val 50000"/>
              <a:gd name="adj2" fmla="val 40641"/>
            </a:avLst>
          </a:prstGeom>
          <a:solidFill>
            <a:schemeClr val="accent3">
              <a:lumMod val="60000"/>
              <a:lumOff val="40000"/>
            </a:schemeClr>
          </a:solidFill>
          <a:ln w="19050" algn="ctr">
            <a:solidFill>
              <a:schemeClr val="folHlink"/>
            </a:solidFill>
            <a:miter lim="800000"/>
            <a:headEnd/>
            <a:tailEnd/>
          </a:ln>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14" name="Pfeil nach rechts 46">
            <a:extLst>
              <a:ext uri="{FF2B5EF4-FFF2-40B4-BE49-F238E27FC236}">
                <a16:creationId xmlns:a16="http://schemas.microsoft.com/office/drawing/2014/main" id="{8873C98A-1CF2-467E-A7F7-3CED698CD653}"/>
              </a:ext>
            </a:extLst>
          </p:cNvPr>
          <p:cNvSpPr>
            <a:spLocks noChangeArrowheads="1"/>
          </p:cNvSpPr>
          <p:nvPr/>
        </p:nvSpPr>
        <p:spPr bwMode="auto">
          <a:xfrm>
            <a:off x="5895975" y="2287733"/>
            <a:ext cx="338138" cy="296863"/>
          </a:xfrm>
          <a:prstGeom prst="rightArrow">
            <a:avLst>
              <a:gd name="adj1" fmla="val 50000"/>
              <a:gd name="adj2" fmla="val 40641"/>
            </a:avLst>
          </a:prstGeom>
          <a:solidFill>
            <a:schemeClr val="accent3">
              <a:lumMod val="60000"/>
              <a:lumOff val="40000"/>
            </a:schemeClr>
          </a:solidFill>
          <a:ln w="19050" algn="ctr">
            <a:solidFill>
              <a:schemeClr val="folHlink"/>
            </a:solidFill>
            <a:miter lim="800000"/>
            <a:headEnd/>
            <a:tailEnd/>
          </a:ln>
        </p:spPr>
        <p:txBody>
          <a:bodyPr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15" name="Text Box 6">
            <a:extLst>
              <a:ext uri="{FF2B5EF4-FFF2-40B4-BE49-F238E27FC236}">
                <a16:creationId xmlns:a16="http://schemas.microsoft.com/office/drawing/2014/main" id="{2BAC7425-FEDD-48B3-BBEA-FC59E3D65107}"/>
              </a:ext>
            </a:extLst>
          </p:cNvPr>
          <p:cNvSpPr txBox="1">
            <a:spLocks noChangeArrowheads="1"/>
          </p:cNvSpPr>
          <p:nvPr/>
        </p:nvSpPr>
        <p:spPr bwMode="auto">
          <a:xfrm>
            <a:off x="785018" y="3161113"/>
            <a:ext cx="7631113" cy="423862"/>
          </a:xfrm>
          <a:prstGeom prst="rect">
            <a:avLst/>
          </a:prstGeom>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panose="020B0606030504020204"/>
                <a:ea typeface="+mn-ea"/>
                <a:cs typeface="Arial" charset="0"/>
              </a:rPr>
              <a:t>XXXX SAP XX Systems</a:t>
            </a:r>
            <a:endParaRPr kumimoji="0" lang="en-US" sz="1400" b="0" i="0" u="none" strike="noStrike" kern="1200" cap="none" spc="0" normalizeH="0" baseline="0" noProof="0" dirty="0">
              <a:ln>
                <a:noFill/>
              </a:ln>
              <a:solidFill>
                <a:prstClr val="black"/>
              </a:solidFill>
              <a:effectLst/>
              <a:uLnTx/>
              <a:uFillTx/>
              <a:latin typeface="Open Sans" panose="020B0606030504020204"/>
              <a:ea typeface="+mn-ea"/>
              <a:cs typeface="Arial" charset="0"/>
            </a:endParaRPr>
          </a:p>
        </p:txBody>
      </p:sp>
      <p:sp>
        <p:nvSpPr>
          <p:cNvPr id="16" name="Text Box 6">
            <a:extLst>
              <a:ext uri="{FF2B5EF4-FFF2-40B4-BE49-F238E27FC236}">
                <a16:creationId xmlns:a16="http://schemas.microsoft.com/office/drawing/2014/main" id="{ABE786FD-DCEC-4F5D-ACD5-3C80179AA0D0}"/>
              </a:ext>
            </a:extLst>
          </p:cNvPr>
          <p:cNvSpPr txBox="1">
            <a:spLocks noChangeArrowheads="1"/>
          </p:cNvSpPr>
          <p:nvPr/>
        </p:nvSpPr>
        <p:spPr bwMode="auto">
          <a:xfrm>
            <a:off x="9488198" y="884285"/>
            <a:ext cx="2160587" cy="1109079"/>
          </a:xfrm>
          <a:prstGeom prst="rect">
            <a:avLst/>
          </a:prstGeom>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Arial" charset="0"/>
              </a:rPr>
              <a:t>SAP Landscape and Applications:</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Arial" charset="0"/>
              </a:rPr>
              <a:t>Systems / Clients</a:t>
            </a:r>
          </a:p>
        </p:txBody>
      </p:sp>
      <p:cxnSp>
        <p:nvCxnSpPr>
          <p:cNvPr id="17" name="AutoShape 33">
            <a:extLst>
              <a:ext uri="{FF2B5EF4-FFF2-40B4-BE49-F238E27FC236}">
                <a16:creationId xmlns:a16="http://schemas.microsoft.com/office/drawing/2014/main" id="{32997505-0D74-414A-A940-6975B54A4360}"/>
              </a:ext>
            </a:extLst>
          </p:cNvPr>
          <p:cNvCxnSpPr>
            <a:cxnSpLocks noChangeShapeType="1"/>
          </p:cNvCxnSpPr>
          <p:nvPr/>
        </p:nvCxnSpPr>
        <p:spPr bwMode="auto">
          <a:xfrm rot="16200000" flipH="1">
            <a:off x="3694113" y="2055165"/>
            <a:ext cx="1588" cy="1612900"/>
          </a:xfrm>
          <a:prstGeom prst="bentConnector3">
            <a:avLst>
              <a:gd name="adj1" fmla="val 43503086"/>
            </a:avLst>
          </a:prstGeom>
          <a:noFill/>
          <a:ln w="19050">
            <a:solidFill>
              <a:schemeClr val="accent1">
                <a:lumMod val="75000"/>
              </a:schemeClr>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Text Box 6">
            <a:extLst>
              <a:ext uri="{FF2B5EF4-FFF2-40B4-BE49-F238E27FC236}">
                <a16:creationId xmlns:a16="http://schemas.microsoft.com/office/drawing/2014/main" id="{FF180F0B-1A82-40A1-91C7-73480EB805E2}"/>
              </a:ext>
            </a:extLst>
          </p:cNvPr>
          <p:cNvSpPr txBox="1">
            <a:spLocks noChangeArrowheads="1"/>
          </p:cNvSpPr>
          <p:nvPr/>
        </p:nvSpPr>
        <p:spPr bwMode="auto">
          <a:xfrm>
            <a:off x="3441405" y="3216852"/>
            <a:ext cx="720725" cy="423863"/>
          </a:xfrm>
          <a:prstGeom prst="rect">
            <a:avLst/>
          </a:prstGeom>
          <a:noFill/>
          <a:ln w="19050" algn="ctr">
            <a:noFill/>
            <a:miter lim="800000"/>
            <a:headEnd/>
            <a:tailEnd/>
          </a:ln>
          <a:extLst>
            <a:ext uri="{909E8E84-426E-40DD-AFC4-6F175D3DCCD1}">
              <a14:hiddenFill xmlns:a14="http://schemas.microsoft.com/office/drawing/2010/main">
                <a:solidFill>
                  <a:srgbClr val="E2E2BC"/>
                </a:solidFill>
              </a14:hiddenFill>
            </a:ext>
          </a:extLst>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de-DE"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Arial" charset="0"/>
              </a:rPr>
              <a:t>STMS</a:t>
            </a:r>
          </a:p>
        </p:txBody>
      </p:sp>
      <p:cxnSp>
        <p:nvCxnSpPr>
          <p:cNvPr id="19" name="AutoShape 35">
            <a:extLst>
              <a:ext uri="{FF2B5EF4-FFF2-40B4-BE49-F238E27FC236}">
                <a16:creationId xmlns:a16="http://schemas.microsoft.com/office/drawing/2014/main" id="{93C1CE93-0AE8-4911-80AC-0DD11C1F425C}"/>
              </a:ext>
            </a:extLst>
          </p:cNvPr>
          <p:cNvCxnSpPr>
            <a:cxnSpLocks noChangeShapeType="1"/>
          </p:cNvCxnSpPr>
          <p:nvPr/>
        </p:nvCxnSpPr>
        <p:spPr bwMode="auto">
          <a:xfrm rot="5400000" flipH="1" flipV="1">
            <a:off x="6303169" y="1839265"/>
            <a:ext cx="9525" cy="2033587"/>
          </a:xfrm>
          <a:prstGeom prst="bentConnector3">
            <a:avLst>
              <a:gd name="adj1" fmla="val -7453039"/>
            </a:avLst>
          </a:prstGeom>
          <a:noFill/>
          <a:ln w="19050">
            <a:solidFill>
              <a:schemeClr val="accent1">
                <a:lumMod val="75000"/>
              </a:schemeClr>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Text Box 6">
            <a:extLst>
              <a:ext uri="{FF2B5EF4-FFF2-40B4-BE49-F238E27FC236}">
                <a16:creationId xmlns:a16="http://schemas.microsoft.com/office/drawing/2014/main" id="{A6F899A9-412E-43DA-A3DE-09C4F5FBBF05}"/>
              </a:ext>
            </a:extLst>
          </p:cNvPr>
          <p:cNvSpPr txBox="1">
            <a:spLocks noChangeArrowheads="1"/>
          </p:cNvSpPr>
          <p:nvPr/>
        </p:nvSpPr>
        <p:spPr bwMode="auto">
          <a:xfrm>
            <a:off x="5900738" y="3244563"/>
            <a:ext cx="720725" cy="410007"/>
          </a:xfrm>
          <a:prstGeom prst="rect">
            <a:avLst/>
          </a:prstGeom>
          <a:noFill/>
          <a:ln w="19050" algn="ctr">
            <a:noFill/>
            <a:miter lim="800000"/>
            <a:headEnd/>
            <a:tailEnd/>
          </a:ln>
          <a:extLst>
            <a:ext uri="{909E8E84-426E-40DD-AFC4-6F175D3DCCD1}">
              <a14:hiddenFill xmlns:a14="http://schemas.microsoft.com/office/drawing/2010/main">
                <a:solidFill>
                  <a:srgbClr val="E2E2BC"/>
                </a:solidFill>
              </a14:hiddenFill>
            </a:ext>
          </a:extLst>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de-DE" sz="1400" b="0"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Arial" charset="0"/>
              </a:rPr>
              <a:t>STMS</a:t>
            </a:r>
          </a:p>
        </p:txBody>
      </p:sp>
      <p:graphicFrame>
        <p:nvGraphicFramePr>
          <p:cNvPr id="21" name="Table 7">
            <a:extLst>
              <a:ext uri="{FF2B5EF4-FFF2-40B4-BE49-F238E27FC236}">
                <a16:creationId xmlns:a16="http://schemas.microsoft.com/office/drawing/2014/main" id="{DEBA549D-C4A7-4CA7-97EA-EDB63D74E74A}"/>
              </a:ext>
            </a:extLst>
          </p:cNvPr>
          <p:cNvGraphicFramePr>
            <a:graphicFrameLocks noGrp="1"/>
          </p:cNvGraphicFramePr>
          <p:nvPr>
            <p:extLst>
              <p:ext uri="{D42A27DB-BD31-4B8C-83A1-F6EECF244321}">
                <p14:modId xmlns:p14="http://schemas.microsoft.com/office/powerpoint/2010/main" val="982956328"/>
              </p:ext>
            </p:extLst>
          </p:nvPr>
        </p:nvGraphicFramePr>
        <p:xfrm>
          <a:off x="1792935" y="4028915"/>
          <a:ext cx="5378018" cy="2346960"/>
        </p:xfrm>
        <a:graphic>
          <a:graphicData uri="http://schemas.openxmlformats.org/drawingml/2006/table">
            <a:tbl>
              <a:tblPr firstRow="1" bandRow="1">
                <a:tableStyleId>{5C22544A-7EE6-4342-B048-85BDC9FD1C3A}</a:tableStyleId>
              </a:tblPr>
              <a:tblGrid>
                <a:gridCol w="2259301">
                  <a:extLst>
                    <a:ext uri="{9D8B030D-6E8A-4147-A177-3AD203B41FA5}">
                      <a16:colId xmlns:a16="http://schemas.microsoft.com/office/drawing/2014/main" val="1316373888"/>
                    </a:ext>
                  </a:extLst>
                </a:gridCol>
                <a:gridCol w="3118717">
                  <a:extLst>
                    <a:ext uri="{9D8B030D-6E8A-4147-A177-3AD203B41FA5}">
                      <a16:colId xmlns:a16="http://schemas.microsoft.com/office/drawing/2014/main" val="3420992493"/>
                    </a:ext>
                  </a:extLst>
                </a:gridCol>
              </a:tblGrid>
              <a:tr h="245655">
                <a:tc>
                  <a:txBody>
                    <a:bodyPr/>
                    <a:lstStyle/>
                    <a:p>
                      <a:r>
                        <a:rPr lang="en-US" sz="1400" dirty="0">
                          <a:latin typeface="IBM Plex Sans" panose="020B0503050203000203"/>
                        </a:rPr>
                        <a:t>Product</a:t>
                      </a:r>
                    </a:p>
                  </a:txBody>
                  <a:tcPr/>
                </a:tc>
                <a:tc>
                  <a:txBody>
                    <a:bodyPr/>
                    <a:lstStyle/>
                    <a:p>
                      <a:r>
                        <a:rPr lang="en-US" sz="1400" dirty="0">
                          <a:latin typeface="IBM Plex Sans" panose="020B0503050203000203"/>
                        </a:rPr>
                        <a:t>Release</a:t>
                      </a:r>
                    </a:p>
                  </a:txBody>
                  <a:tcPr/>
                </a:tc>
                <a:extLst>
                  <a:ext uri="{0D108BD9-81ED-4DB2-BD59-A6C34878D82A}">
                    <a16:rowId xmlns:a16="http://schemas.microsoft.com/office/drawing/2014/main" val="1817024547"/>
                  </a:ext>
                </a:extLst>
              </a:tr>
              <a:tr h="271709">
                <a:tc>
                  <a:txBody>
                    <a:bodyPr/>
                    <a:lstStyle/>
                    <a:p>
                      <a:r>
                        <a:rPr lang="en-US" sz="1400" dirty="0">
                          <a:latin typeface="IBM Plex Sans" panose="020B0503050203000203"/>
                        </a:rPr>
                        <a:t>SAP ERP APPLICATION</a:t>
                      </a:r>
                    </a:p>
                  </a:txBody>
                  <a:tcPr/>
                </a:tc>
                <a:tc>
                  <a:txBody>
                    <a:bodyPr/>
                    <a:lstStyle/>
                    <a:p>
                      <a:r>
                        <a:rPr lang="en-US" sz="1400" dirty="0">
                          <a:latin typeface="IBM Plex Sans" panose="020B0503050203000203"/>
                        </a:rPr>
                        <a:t>XXXXX - 2005 (ERP 6.0)</a:t>
                      </a:r>
                    </a:p>
                  </a:txBody>
                  <a:tcPr/>
                </a:tc>
                <a:extLst>
                  <a:ext uri="{0D108BD9-81ED-4DB2-BD59-A6C34878D82A}">
                    <a16:rowId xmlns:a16="http://schemas.microsoft.com/office/drawing/2014/main" val="3867932110"/>
                  </a:ext>
                </a:extLst>
              </a:tr>
              <a:tr h="271709">
                <a:tc>
                  <a:txBody>
                    <a:bodyPr/>
                    <a:lstStyle/>
                    <a:p>
                      <a:r>
                        <a:rPr lang="en-US" sz="1400" dirty="0">
                          <a:latin typeface="IBM Plex Sans" panose="020B0503050203000203"/>
                        </a:rPr>
                        <a:t>SAP NETWEAVER</a:t>
                      </a:r>
                    </a:p>
                  </a:txBody>
                  <a:tcPr/>
                </a:tc>
                <a:tc>
                  <a:txBody>
                    <a:bodyPr/>
                    <a:lstStyle/>
                    <a:p>
                      <a:r>
                        <a:rPr lang="en-US" sz="1400" dirty="0">
                          <a:latin typeface="IBM Plex Sans" panose="020B0503050203000203"/>
                        </a:rPr>
                        <a:t>XXXXX - SAP EHP2 FOR SAP NETWEAVER 7.0</a:t>
                      </a:r>
                    </a:p>
                  </a:txBody>
                  <a:tcPr/>
                </a:tc>
                <a:extLst>
                  <a:ext uri="{0D108BD9-81ED-4DB2-BD59-A6C34878D82A}">
                    <a16:rowId xmlns:a16="http://schemas.microsoft.com/office/drawing/2014/main" val="94068561"/>
                  </a:ext>
                </a:extLst>
              </a:tr>
              <a:tr h="271709">
                <a:tc>
                  <a:txBody>
                    <a:bodyPr/>
                    <a:lstStyle/>
                    <a:p>
                      <a:r>
                        <a:rPr lang="en-US" sz="1400" dirty="0">
                          <a:latin typeface="IBM Plex Sans" panose="020B0503050203000203"/>
                        </a:rPr>
                        <a:t>EHP7 FOR SAP ERP 6.0</a:t>
                      </a:r>
                    </a:p>
                  </a:txBody>
                  <a:tcPr/>
                </a:tc>
                <a:tc>
                  <a:txBody>
                    <a:bodyPr/>
                    <a:lstStyle/>
                    <a:p>
                      <a:r>
                        <a:rPr lang="en-US" sz="1400" dirty="0">
                          <a:latin typeface="IBM Plex Sans" panose="020B0503050203000203"/>
                        </a:rPr>
                        <a:t>XXXX - EHP7 FOR ERP 6.0</a:t>
                      </a:r>
                    </a:p>
                  </a:txBody>
                  <a:tcPr/>
                </a:tc>
                <a:extLst>
                  <a:ext uri="{0D108BD9-81ED-4DB2-BD59-A6C34878D82A}">
                    <a16:rowId xmlns:a16="http://schemas.microsoft.com/office/drawing/2014/main" val="464207892"/>
                  </a:ext>
                </a:extLst>
              </a:tr>
              <a:tr h="271709">
                <a:tc>
                  <a:txBody>
                    <a:bodyPr/>
                    <a:lstStyle/>
                    <a:p>
                      <a:r>
                        <a:rPr lang="en-US" sz="1400" dirty="0">
                          <a:latin typeface="IBM Plex Sans" panose="020B0503050203000203"/>
                        </a:rPr>
                        <a:t>IBM DB2 (Database)</a:t>
                      </a:r>
                    </a:p>
                  </a:txBody>
                  <a:tcPr/>
                </a:tc>
                <a:tc>
                  <a:txBody>
                    <a:bodyPr/>
                    <a:lstStyle/>
                    <a:p>
                      <a:r>
                        <a:rPr lang="en-US" sz="1400" dirty="0">
                          <a:latin typeface="IBM Plex Sans" panose="020B0503050203000203"/>
                        </a:rPr>
                        <a:t>XXXX - DB6 / 09.07.0011</a:t>
                      </a:r>
                    </a:p>
                  </a:txBody>
                  <a:tcPr/>
                </a:tc>
                <a:extLst>
                  <a:ext uri="{0D108BD9-81ED-4DB2-BD59-A6C34878D82A}">
                    <a16:rowId xmlns:a16="http://schemas.microsoft.com/office/drawing/2014/main" val="1480660696"/>
                  </a:ext>
                </a:extLst>
              </a:tr>
              <a:tr h="271709">
                <a:tc>
                  <a:txBody>
                    <a:bodyPr/>
                    <a:lstStyle/>
                    <a:p>
                      <a:r>
                        <a:rPr lang="en-US" sz="1400" dirty="0">
                          <a:latin typeface="IBM Plex Sans" panose="020B0503050203000203"/>
                        </a:rPr>
                        <a:t>Windows 2012</a:t>
                      </a:r>
                    </a:p>
                  </a:txBody>
                  <a:tcPr/>
                </a:tc>
                <a:tc>
                  <a:txBody>
                    <a:bodyPr/>
                    <a:lstStyle/>
                    <a:p>
                      <a:r>
                        <a:rPr lang="en-US" sz="1400" dirty="0">
                          <a:latin typeface="IBM Plex Sans" panose="020B0503050203000203"/>
                        </a:rPr>
                        <a:t>XXXX - 6.2 On-Premise, 2012</a:t>
                      </a:r>
                    </a:p>
                  </a:txBody>
                  <a:tcPr/>
                </a:tc>
                <a:extLst>
                  <a:ext uri="{0D108BD9-81ED-4DB2-BD59-A6C34878D82A}">
                    <a16:rowId xmlns:a16="http://schemas.microsoft.com/office/drawing/2014/main" val="1853773325"/>
                  </a:ext>
                </a:extLst>
              </a:tr>
              <a:tr h="271709">
                <a:tc>
                  <a:txBody>
                    <a:bodyPr/>
                    <a:lstStyle/>
                    <a:p>
                      <a:r>
                        <a:rPr lang="en-US" sz="1400" dirty="0">
                          <a:latin typeface="IBM Plex Sans" panose="020B0503050203000203"/>
                        </a:rPr>
                        <a:t>SAP Kernel; SAINT/SPAM</a:t>
                      </a:r>
                    </a:p>
                  </a:txBody>
                  <a:tcPr/>
                </a:tc>
                <a:tc>
                  <a:txBody>
                    <a:bodyPr/>
                    <a:lstStyle/>
                    <a:p>
                      <a:r>
                        <a:rPr lang="en-US" sz="1400" dirty="0">
                          <a:latin typeface="IBM Plex Sans" panose="020B0503050203000203"/>
                        </a:rPr>
                        <a:t>XXXX - 722_REL; 65</a:t>
                      </a:r>
                    </a:p>
                  </a:txBody>
                  <a:tcPr/>
                </a:tc>
                <a:extLst>
                  <a:ext uri="{0D108BD9-81ED-4DB2-BD59-A6C34878D82A}">
                    <a16:rowId xmlns:a16="http://schemas.microsoft.com/office/drawing/2014/main" val="182284468"/>
                  </a:ext>
                </a:extLst>
              </a:tr>
            </a:tbl>
          </a:graphicData>
        </a:graphic>
      </p:graphicFrame>
      <p:sp>
        <p:nvSpPr>
          <p:cNvPr id="22" name="Callout: Line with Border and Accent Bar 21">
            <a:extLst>
              <a:ext uri="{FF2B5EF4-FFF2-40B4-BE49-F238E27FC236}">
                <a16:creationId xmlns:a16="http://schemas.microsoft.com/office/drawing/2014/main" id="{792D6D80-7E93-42E8-8173-876D2B874C5E}"/>
              </a:ext>
            </a:extLst>
          </p:cNvPr>
          <p:cNvSpPr/>
          <p:nvPr/>
        </p:nvSpPr>
        <p:spPr>
          <a:xfrm rot="10800000">
            <a:off x="540327" y="1034477"/>
            <a:ext cx="8035637" cy="2633948"/>
          </a:xfrm>
          <a:prstGeom prst="accentBorderCallout1">
            <a:avLst>
              <a:gd name="adj1" fmla="val 18750"/>
              <a:gd name="adj2" fmla="val -8333"/>
              <a:gd name="adj3" fmla="val 64584"/>
              <a:gd name="adj4" fmla="val -19556"/>
            </a:avLst>
          </a:prstGeom>
          <a:noFill/>
          <a:ln w="31750">
            <a:solidFill>
              <a:schemeClr val="folHlink"/>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Open Sans" panose="020B0606030504020204"/>
              <a:ea typeface="+mn-ea"/>
              <a:cs typeface="+mn-cs"/>
            </a:endParaRPr>
          </a:p>
        </p:txBody>
      </p:sp>
      <p:sp>
        <p:nvSpPr>
          <p:cNvPr id="23" name="Callout: Line with Border and Accent Bar 22">
            <a:extLst>
              <a:ext uri="{FF2B5EF4-FFF2-40B4-BE49-F238E27FC236}">
                <a16:creationId xmlns:a16="http://schemas.microsoft.com/office/drawing/2014/main" id="{0665EDF1-F05E-4D38-94A8-E2E6A9FB5E44}"/>
              </a:ext>
            </a:extLst>
          </p:cNvPr>
          <p:cNvSpPr/>
          <p:nvPr/>
        </p:nvSpPr>
        <p:spPr>
          <a:xfrm rot="10800000">
            <a:off x="1523999" y="3901213"/>
            <a:ext cx="5915892" cy="2633948"/>
          </a:xfrm>
          <a:prstGeom prst="accentBorderCallout1">
            <a:avLst>
              <a:gd name="adj1" fmla="val 18750"/>
              <a:gd name="adj2" fmla="val -8333"/>
              <a:gd name="adj3" fmla="val 78260"/>
              <a:gd name="adj4" fmla="val -25645"/>
            </a:avLst>
          </a:prstGeom>
          <a:noFill/>
          <a:ln w="31750">
            <a:solidFill>
              <a:schemeClr val="folHlink"/>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Open Sans" panose="020B0606030504020204"/>
              <a:ea typeface="+mn-ea"/>
              <a:cs typeface="+mn-cs"/>
            </a:endParaRPr>
          </a:p>
        </p:txBody>
      </p:sp>
      <p:sp>
        <p:nvSpPr>
          <p:cNvPr id="24" name="Text Box 6">
            <a:extLst>
              <a:ext uri="{FF2B5EF4-FFF2-40B4-BE49-F238E27FC236}">
                <a16:creationId xmlns:a16="http://schemas.microsoft.com/office/drawing/2014/main" id="{486AE1CB-B63D-4662-9B10-FFABBCE18991}"/>
              </a:ext>
            </a:extLst>
          </p:cNvPr>
          <p:cNvSpPr txBox="1">
            <a:spLocks noChangeArrowheads="1"/>
          </p:cNvSpPr>
          <p:nvPr/>
        </p:nvSpPr>
        <p:spPr bwMode="auto">
          <a:xfrm>
            <a:off x="8815679" y="3765411"/>
            <a:ext cx="2160587" cy="1109079"/>
          </a:xfrm>
          <a:prstGeom prst="rect">
            <a:avLst/>
          </a:prstGeom>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Open Sans" panose="020B0606030504020204"/>
                <a:ea typeface="+mn-ea"/>
                <a:cs typeface="Arial" charset="0"/>
              </a:rPr>
              <a:t>Installed Product Versions and Releases for the Applications</a:t>
            </a:r>
          </a:p>
        </p:txBody>
      </p:sp>
    </p:spTree>
    <p:extLst>
      <p:ext uri="{BB962C8B-B14F-4D97-AF65-F5344CB8AC3E}">
        <p14:creationId xmlns:p14="http://schemas.microsoft.com/office/powerpoint/2010/main" val="29349292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an">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20621</TotalTime>
  <Words>3353</Words>
  <Application>Microsoft Office PowerPoint</Application>
  <PresentationFormat>Widescreen</PresentationFormat>
  <Paragraphs>794</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IBM Plex Sans</vt:lpstr>
      <vt:lpstr>Open Sans</vt:lpstr>
      <vt:lpstr>Tw Cen MT</vt:lpstr>
      <vt:lpstr>Wingdings</vt:lpstr>
      <vt:lpstr>Wingdings 2</vt:lpstr>
      <vt:lpstr>Mediaan</vt:lpstr>
      <vt:lpstr>PowerPoint Presentation</vt:lpstr>
      <vt:lpstr>Promantus Global Presence</vt:lpstr>
      <vt:lpstr>Promantus’ SAP Profile</vt:lpstr>
      <vt:lpstr>Enabling the Cost Transformation</vt:lpstr>
      <vt:lpstr>Why Transformation Now? </vt:lpstr>
      <vt:lpstr>How we Accelerate S4HANA Transformation?</vt:lpstr>
      <vt:lpstr>PowerPoint Presentation</vt:lpstr>
      <vt:lpstr>Current Landscape - XXXX</vt:lpstr>
      <vt:lpstr>PowerPoint Presentation</vt:lpstr>
      <vt:lpstr>Scope of Work</vt:lpstr>
      <vt:lpstr>Project Assumption and Scope Exclusion</vt:lpstr>
      <vt:lpstr>S/4HANA Conversion Roadmap</vt:lpstr>
      <vt:lpstr>S/4HANA Conversion Approach</vt:lpstr>
      <vt:lpstr>PowerPoint Presentation</vt:lpstr>
      <vt:lpstr>PowerPoint Presentation</vt:lpstr>
      <vt:lpstr>PowerPoint Presentation</vt:lpstr>
      <vt:lpstr>PowerPoint Presentation</vt:lpstr>
      <vt:lpstr>PowerPoint Presentation</vt:lpstr>
      <vt:lpstr>Value Proposition - Up to 50% Cost Saving</vt:lpstr>
      <vt:lpstr>Global Delivery Proposition</vt:lpstr>
      <vt:lpstr>Potential Risk and Mitigation</vt:lpstr>
      <vt:lpstr>Roles and Responsibilities</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kamal@promantusinc.com</dc:creator>
  <cp:lastModifiedBy>Saravana Sabareesh</cp:lastModifiedBy>
  <cp:revision>465</cp:revision>
  <dcterms:created xsi:type="dcterms:W3CDTF">2019-12-09T13:22:24Z</dcterms:created>
  <dcterms:modified xsi:type="dcterms:W3CDTF">2020-07-21T08:49:43Z</dcterms:modified>
</cp:coreProperties>
</file>