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08" r:id="rId3"/>
    <p:sldId id="257" r:id="rId4"/>
    <p:sldId id="309" r:id="rId5"/>
    <p:sldId id="310" r:id="rId6"/>
    <p:sldId id="258" r:id="rId7"/>
    <p:sldId id="259" r:id="rId8"/>
    <p:sldId id="262" r:id="rId9"/>
    <p:sldId id="311" r:id="rId10"/>
    <p:sldId id="261" r:id="rId11"/>
    <p:sldId id="260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91" r:id="rId21"/>
    <p:sldId id="274" r:id="rId22"/>
    <p:sldId id="268" r:id="rId23"/>
    <p:sldId id="312" r:id="rId24"/>
    <p:sldId id="275" r:id="rId25"/>
    <p:sldId id="284" r:id="rId26"/>
    <p:sldId id="278" r:id="rId27"/>
    <p:sldId id="279" r:id="rId28"/>
    <p:sldId id="281" r:id="rId29"/>
    <p:sldId id="280" r:id="rId30"/>
    <p:sldId id="282" r:id="rId31"/>
    <p:sldId id="283" r:id="rId32"/>
    <p:sldId id="285" r:id="rId33"/>
    <p:sldId id="286" r:id="rId34"/>
    <p:sldId id="287" r:id="rId35"/>
    <p:sldId id="288" r:id="rId36"/>
    <p:sldId id="289" r:id="rId37"/>
    <p:sldId id="344" r:id="rId38"/>
    <p:sldId id="290" r:id="rId39"/>
    <p:sldId id="343" r:id="rId40"/>
    <p:sldId id="345" r:id="rId41"/>
    <p:sldId id="346" r:id="rId42"/>
    <p:sldId id="348" r:id="rId43"/>
    <p:sldId id="349" r:id="rId44"/>
    <p:sldId id="350" r:id="rId45"/>
  </p:sldIdLst>
  <p:sldSz cx="12161520" cy="7315200"/>
  <p:notesSz cx="6858000" cy="9144000"/>
  <p:defaultTextStyle>
    <a:defPPr>
      <a:defRPr lang="en-US"/>
    </a:defPPr>
    <a:lvl1pPr marL="0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605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5210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180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785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390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995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600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80205" algn="l" defTabSz="104457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502" autoAdjust="0"/>
  </p:normalViewPr>
  <p:slideViewPr>
    <p:cSldViewPr>
      <p:cViewPr varScale="1">
        <p:scale>
          <a:sx n="64" d="100"/>
          <a:sy n="64" d="100"/>
        </p:scale>
        <p:origin x="-966" y="-102"/>
      </p:cViewPr>
      <p:guideLst>
        <p:guide orient="horz" pos="2304"/>
        <p:guide pos="3815"/>
      </p:guideLst>
    </p:cSldViewPr>
  </p:slideViewPr>
  <p:outlineViewPr>
    <p:cViewPr>
      <p:scale>
        <a:sx n="33" d="100"/>
        <a:sy n="33" d="100"/>
      </p:scale>
      <p:origin x="0" y="139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8D55B-FBB0-4279-9998-F3DF86EB8AE5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889BEA-1D4B-4531-9D3E-602BA27E141A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3BA49093-B414-43E0-9E0B-BD5DF9785B34}" cxnId="{452407D8-E3B6-4216-B0AC-494F9AF73A09}" type="parTrans">
      <dgm:prSet/>
      <dgm:spPr/>
      <dgm:t>
        <a:bodyPr/>
        <a:lstStyle/>
        <a:p>
          <a:endParaRPr lang="en-US"/>
        </a:p>
      </dgm:t>
    </dgm:pt>
    <dgm:pt modelId="{6C997C29-936B-4466-9721-135AE0A339E6}" cxnId="{452407D8-E3B6-4216-B0AC-494F9AF73A09}" type="sibTrans">
      <dgm:prSet/>
      <dgm:spPr/>
      <dgm:t>
        <a:bodyPr/>
        <a:lstStyle/>
        <a:p>
          <a:endParaRPr lang="en-US"/>
        </a:p>
      </dgm:t>
    </dgm:pt>
    <dgm:pt modelId="{550A5296-E73A-4BA0-B938-8A6774F00BC6}">
      <dgm:prSet phldrT="[Text]"/>
      <dgm:spPr/>
      <dgm:t>
        <a:bodyPr/>
        <a:lstStyle/>
        <a:p>
          <a:r>
            <a:rPr lang="en-US" b="1" dirty="0" smtClean="0"/>
            <a:t>POLITICAL ENVIRONMENT</a:t>
          </a:r>
          <a:endParaRPr lang="en-US" b="1" dirty="0"/>
        </a:p>
      </dgm:t>
    </dgm:pt>
    <dgm:pt modelId="{37B45770-8EF5-4374-A560-3C5258BC282F}" cxnId="{BF88EF5C-AEED-4A42-ACB8-0A5EF2702456}" type="parTrans">
      <dgm:prSet/>
      <dgm:spPr/>
      <dgm:t>
        <a:bodyPr/>
        <a:lstStyle/>
        <a:p>
          <a:endParaRPr lang="en-US"/>
        </a:p>
      </dgm:t>
    </dgm:pt>
    <dgm:pt modelId="{FCB24BC0-F8F0-4364-9343-8DC76087AEDC}" cxnId="{BF88EF5C-AEED-4A42-ACB8-0A5EF2702456}" type="sibTrans">
      <dgm:prSet/>
      <dgm:spPr/>
      <dgm:t>
        <a:bodyPr/>
        <a:lstStyle/>
        <a:p>
          <a:endParaRPr lang="en-US"/>
        </a:p>
      </dgm:t>
    </dgm:pt>
    <dgm:pt modelId="{20E08D7D-008F-4A1D-8BFA-C0B464B63C4A}">
      <dgm:prSet phldrT="[Text]"/>
      <dgm:spPr/>
      <dgm:t>
        <a:bodyPr/>
        <a:lstStyle/>
        <a:p>
          <a:r>
            <a:rPr lang="en-US" b="1" smtClean="0"/>
            <a:t>Political system,Political Institutions, Pressure groups</a:t>
          </a:r>
          <a:endParaRPr lang="en-US" b="1" dirty="0"/>
        </a:p>
      </dgm:t>
    </dgm:pt>
    <dgm:pt modelId="{18C52B0A-096B-4B49-B08B-B361AB0B658A}" cxnId="{DD602E17-05CF-4666-A0C1-C2F0E30455CB}" type="parTrans">
      <dgm:prSet/>
      <dgm:spPr/>
      <dgm:t>
        <a:bodyPr/>
        <a:lstStyle/>
        <a:p>
          <a:endParaRPr lang="en-US"/>
        </a:p>
      </dgm:t>
    </dgm:pt>
    <dgm:pt modelId="{76FBBE81-901A-447E-8EA0-485A41D60FD4}" cxnId="{DD602E17-05CF-4666-A0C1-C2F0E30455CB}" type="sibTrans">
      <dgm:prSet/>
      <dgm:spPr/>
      <dgm:t>
        <a:bodyPr/>
        <a:lstStyle/>
        <a:p>
          <a:endParaRPr lang="en-US"/>
        </a:p>
      </dgm:t>
    </dgm:pt>
    <dgm:pt modelId="{4FAF9087-81E7-494D-8F50-CAE722CAAE90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2DF3E7BA-3ACC-4DD9-89BB-DE9C0E3C5427}" cxnId="{870F8484-6FA2-4D78-807D-63D3E5A77BE2}" type="parTrans">
      <dgm:prSet/>
      <dgm:spPr/>
      <dgm:t>
        <a:bodyPr/>
        <a:lstStyle/>
        <a:p>
          <a:endParaRPr lang="en-US"/>
        </a:p>
      </dgm:t>
    </dgm:pt>
    <dgm:pt modelId="{8DDE6240-AB0A-4805-B8DC-E51E8B18A34D}" cxnId="{870F8484-6FA2-4D78-807D-63D3E5A77BE2}" type="sibTrans">
      <dgm:prSet/>
      <dgm:spPr/>
      <dgm:t>
        <a:bodyPr/>
        <a:lstStyle/>
        <a:p>
          <a:endParaRPr lang="en-US"/>
        </a:p>
      </dgm:t>
    </dgm:pt>
    <dgm:pt modelId="{0874F544-5BB9-4256-AEF5-3485B0673E72}">
      <dgm:prSet phldrT="[Text]"/>
      <dgm:spPr/>
      <dgm:t>
        <a:bodyPr/>
        <a:lstStyle/>
        <a:p>
          <a:r>
            <a:rPr lang="en-US" b="1" dirty="0" smtClean="0"/>
            <a:t>ECONOMIC ENVIRONMENT</a:t>
          </a:r>
          <a:endParaRPr lang="en-US" b="1" dirty="0"/>
        </a:p>
      </dgm:t>
    </dgm:pt>
    <dgm:pt modelId="{FE648CB2-4443-43D7-B831-6A63A86C94D2}" cxnId="{8674C72C-7F70-4C38-B09F-1FD7BC780723}" type="parTrans">
      <dgm:prSet/>
      <dgm:spPr/>
      <dgm:t>
        <a:bodyPr/>
        <a:lstStyle/>
        <a:p>
          <a:endParaRPr lang="en-US"/>
        </a:p>
      </dgm:t>
    </dgm:pt>
    <dgm:pt modelId="{82052B6E-61D5-4644-8B49-B1C800387617}" cxnId="{8674C72C-7F70-4C38-B09F-1FD7BC780723}" type="sibTrans">
      <dgm:prSet/>
      <dgm:spPr/>
      <dgm:t>
        <a:bodyPr/>
        <a:lstStyle/>
        <a:p>
          <a:endParaRPr lang="en-US"/>
        </a:p>
      </dgm:t>
    </dgm:pt>
    <dgm:pt modelId="{9AA4A1A4-00B6-400F-90FE-0849EE2A91C2}">
      <dgm:prSet phldrT="[Text]"/>
      <dgm:spPr/>
      <dgm:t>
        <a:bodyPr/>
        <a:lstStyle/>
        <a:p>
          <a:r>
            <a:rPr lang="en-US" b="1" smtClean="0"/>
            <a:t>Economic System</a:t>
          </a:r>
          <a:r>
            <a:rPr lang="en-US" smtClean="0"/>
            <a:t>-Free Market, Centrally Planned economy, Mixed economy</a:t>
          </a:r>
          <a:endParaRPr lang="en-US" dirty="0"/>
        </a:p>
      </dgm:t>
    </dgm:pt>
    <dgm:pt modelId="{B018A001-83F9-4A9E-8249-D3EB42E4D95B}" cxnId="{06EADBBE-6148-401E-A660-EE334A63093D}" type="parTrans">
      <dgm:prSet/>
      <dgm:spPr/>
      <dgm:t>
        <a:bodyPr/>
        <a:lstStyle/>
        <a:p>
          <a:endParaRPr lang="en-US"/>
        </a:p>
      </dgm:t>
    </dgm:pt>
    <dgm:pt modelId="{1A6622D1-475C-4E8E-AB98-1BB18337B855}" cxnId="{06EADBBE-6148-401E-A660-EE334A63093D}" type="sibTrans">
      <dgm:prSet/>
      <dgm:spPr/>
      <dgm:t>
        <a:bodyPr/>
        <a:lstStyle/>
        <a:p>
          <a:endParaRPr lang="en-US"/>
        </a:p>
      </dgm:t>
    </dgm:pt>
    <dgm:pt modelId="{5A7C7683-4897-4E7A-9BC3-3B610B51DB69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27FB44AD-FBE2-4A9C-9B3F-02599FCA9619}" cxnId="{110D98EA-5EC4-4A0D-95F5-13DBED60CC4A}" type="parTrans">
      <dgm:prSet/>
      <dgm:spPr/>
      <dgm:t>
        <a:bodyPr/>
        <a:lstStyle/>
        <a:p>
          <a:endParaRPr lang="en-US"/>
        </a:p>
      </dgm:t>
    </dgm:pt>
    <dgm:pt modelId="{DFFDCAB6-B2ED-482E-9F31-CB2540D0DC9F}" cxnId="{110D98EA-5EC4-4A0D-95F5-13DBED60CC4A}" type="sibTrans">
      <dgm:prSet/>
      <dgm:spPr/>
      <dgm:t>
        <a:bodyPr/>
        <a:lstStyle/>
        <a:p>
          <a:endParaRPr lang="en-US"/>
        </a:p>
      </dgm:t>
    </dgm:pt>
    <dgm:pt modelId="{2C80119A-1046-4C61-8D48-645AF53E13D6}">
      <dgm:prSet phldrT="[Text]"/>
      <dgm:spPr/>
      <dgm:t>
        <a:bodyPr/>
        <a:lstStyle/>
        <a:p>
          <a:r>
            <a:rPr lang="en-US" b="1" dirty="0" smtClean="0"/>
            <a:t>SOCIO-CULTURAL ENVIRONMENT</a:t>
          </a:r>
          <a:endParaRPr lang="en-US" b="1" dirty="0"/>
        </a:p>
      </dgm:t>
    </dgm:pt>
    <dgm:pt modelId="{BB58B6A6-19CD-4FFF-B9B0-6550C90F92B1}" cxnId="{44014576-7BDF-439F-98D5-67D7E8AED8A9}" type="parTrans">
      <dgm:prSet/>
      <dgm:spPr/>
      <dgm:t>
        <a:bodyPr/>
        <a:lstStyle/>
        <a:p>
          <a:endParaRPr lang="en-US"/>
        </a:p>
      </dgm:t>
    </dgm:pt>
    <dgm:pt modelId="{7F8D5518-0AEE-44AA-9B56-16BA8A7CAC46}" cxnId="{44014576-7BDF-439F-98D5-67D7E8AED8A9}" type="sibTrans">
      <dgm:prSet/>
      <dgm:spPr/>
      <dgm:t>
        <a:bodyPr/>
        <a:lstStyle/>
        <a:p>
          <a:endParaRPr lang="en-US"/>
        </a:p>
      </dgm:t>
    </dgm:pt>
    <dgm:pt modelId="{0DEAC680-AC00-4A0C-A8FF-A7CF3F9CD326}">
      <dgm:prSet phldrT="[Text]"/>
      <dgm:spPr/>
      <dgm:t>
        <a:bodyPr/>
        <a:lstStyle/>
        <a:p>
          <a:r>
            <a:rPr lang="en-US" b="1" smtClean="0"/>
            <a:t>Demographics-</a:t>
          </a:r>
          <a:r>
            <a:rPr lang="en-US" b="0" smtClean="0"/>
            <a:t>Size, </a:t>
          </a:r>
          <a:r>
            <a:rPr lang="en-US" smtClean="0"/>
            <a:t>Age, Population</a:t>
          </a:r>
          <a:endParaRPr lang="en-US" dirty="0"/>
        </a:p>
      </dgm:t>
    </dgm:pt>
    <dgm:pt modelId="{482D806A-7BFE-4F06-AE0F-0318AB8ACECC}" cxnId="{C171DF6D-38A4-4177-9849-16F6BA8660F9}" type="parTrans">
      <dgm:prSet/>
      <dgm:spPr/>
      <dgm:t>
        <a:bodyPr/>
        <a:lstStyle/>
        <a:p>
          <a:endParaRPr lang="en-US"/>
        </a:p>
      </dgm:t>
    </dgm:pt>
    <dgm:pt modelId="{329BB823-84ED-4DFB-A963-6DEA5DFC1D53}" cxnId="{C171DF6D-38A4-4177-9849-16F6BA8660F9}" type="sibTrans">
      <dgm:prSet/>
      <dgm:spPr/>
      <dgm:t>
        <a:bodyPr/>
        <a:lstStyle/>
        <a:p>
          <a:endParaRPr lang="en-US"/>
        </a:p>
      </dgm:t>
    </dgm:pt>
    <dgm:pt modelId="{4C475A3D-D278-4AFB-B04D-7ECA29F84C5E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E15718CE-1FB8-48A0-98C4-51D7EBBEB3D3}" cxnId="{421ABA98-5880-4853-89A3-E1D3305B34EC}" type="parTrans">
      <dgm:prSet/>
      <dgm:spPr/>
      <dgm:t>
        <a:bodyPr/>
        <a:lstStyle/>
        <a:p>
          <a:endParaRPr lang="en-US"/>
        </a:p>
      </dgm:t>
    </dgm:pt>
    <dgm:pt modelId="{66F553BE-7ADF-4EC0-BDFF-BC07F371ED03}" cxnId="{421ABA98-5880-4853-89A3-E1D3305B34EC}" type="sibTrans">
      <dgm:prSet/>
      <dgm:spPr/>
      <dgm:t>
        <a:bodyPr/>
        <a:lstStyle/>
        <a:p>
          <a:endParaRPr lang="en-US"/>
        </a:p>
      </dgm:t>
    </dgm:pt>
    <dgm:pt modelId="{77584A4C-A557-4862-A314-8189483C9D68}">
      <dgm:prSet/>
      <dgm:spPr/>
      <dgm:t>
        <a:bodyPr/>
        <a:lstStyle/>
        <a:p>
          <a:r>
            <a:rPr lang="en-US" b="1" dirty="0" smtClean="0"/>
            <a:t>TECHNOLOGICAL ENVIRONMENT</a:t>
          </a:r>
          <a:endParaRPr lang="en-US" b="1" dirty="0"/>
        </a:p>
      </dgm:t>
    </dgm:pt>
    <dgm:pt modelId="{E7B8BC17-2C7E-4AD7-9CF9-20159FFB8BE0}" cxnId="{21CED43A-AE0C-4E6C-84A5-CDC0E1BA7FD3}" type="parTrans">
      <dgm:prSet/>
      <dgm:spPr/>
      <dgm:t>
        <a:bodyPr/>
        <a:lstStyle/>
        <a:p>
          <a:endParaRPr lang="en-US"/>
        </a:p>
      </dgm:t>
    </dgm:pt>
    <dgm:pt modelId="{93FCF1ED-D837-4AC1-85A4-0094033D20FC}" cxnId="{21CED43A-AE0C-4E6C-84A5-CDC0E1BA7FD3}" type="sibTrans">
      <dgm:prSet/>
      <dgm:spPr/>
      <dgm:t>
        <a:bodyPr/>
        <a:lstStyle/>
        <a:p>
          <a:endParaRPr lang="en-US"/>
        </a:p>
      </dgm:t>
    </dgm:pt>
    <dgm:pt modelId="{14F189AA-EA1A-4AA8-9701-FCD8BDAEECDD}">
      <dgm:prSet phldrT="[Text]"/>
      <dgm:spPr/>
      <dgm:t>
        <a:bodyPr/>
        <a:lstStyle/>
        <a:p>
          <a:r>
            <a:rPr lang="en-US" b="1" smtClean="0"/>
            <a:t>Economic policies- </a:t>
          </a:r>
          <a:r>
            <a:rPr lang="en-US" smtClean="0"/>
            <a:t>Monetary, Fiscal, Industrial policy</a:t>
          </a:r>
          <a:endParaRPr lang="en-US" dirty="0"/>
        </a:p>
      </dgm:t>
    </dgm:pt>
    <dgm:pt modelId="{BF292578-2F9E-46B8-B822-54E86B5B3CE3}" cxnId="{CDA809F8-6857-446C-8136-19C762712F20}" type="parTrans">
      <dgm:prSet/>
      <dgm:spPr/>
      <dgm:t>
        <a:bodyPr/>
        <a:lstStyle/>
        <a:p>
          <a:endParaRPr lang="en-US"/>
        </a:p>
      </dgm:t>
    </dgm:pt>
    <dgm:pt modelId="{D084FA86-066E-402B-B5E2-0BC0047A9A0D}" cxnId="{CDA809F8-6857-446C-8136-19C762712F20}" type="sibTrans">
      <dgm:prSet/>
      <dgm:spPr/>
      <dgm:t>
        <a:bodyPr/>
        <a:lstStyle/>
        <a:p>
          <a:endParaRPr lang="en-US"/>
        </a:p>
      </dgm:t>
    </dgm:pt>
    <dgm:pt modelId="{B8BB2380-69C5-4FAE-A239-EA98C1B22C7D}">
      <dgm:prSet phldrT="[Text]"/>
      <dgm:spPr/>
      <dgm:t>
        <a:bodyPr/>
        <a:lstStyle/>
        <a:p>
          <a:endParaRPr lang="en-US" dirty="0"/>
        </a:p>
      </dgm:t>
    </dgm:pt>
    <dgm:pt modelId="{750EB1A0-9299-48C1-B321-FE73DB339860}" cxnId="{5E5D5F26-4C16-4224-9E67-C79C2323E631}" type="parTrans">
      <dgm:prSet/>
      <dgm:spPr/>
      <dgm:t>
        <a:bodyPr/>
        <a:lstStyle/>
        <a:p>
          <a:endParaRPr lang="en-US"/>
        </a:p>
      </dgm:t>
    </dgm:pt>
    <dgm:pt modelId="{DCF7BE7E-83E3-4B11-BE6C-79FF34CD29C3}" cxnId="{5E5D5F26-4C16-4224-9E67-C79C2323E631}" type="sibTrans">
      <dgm:prSet/>
      <dgm:spPr/>
      <dgm:t>
        <a:bodyPr/>
        <a:lstStyle/>
        <a:p>
          <a:endParaRPr lang="en-US"/>
        </a:p>
      </dgm:t>
    </dgm:pt>
    <dgm:pt modelId="{F8797BD5-7796-43E6-AC95-D3354086B74A}">
      <dgm:prSet phldrT="[Text]"/>
      <dgm:spPr/>
      <dgm:t>
        <a:bodyPr/>
        <a:lstStyle/>
        <a:p>
          <a:r>
            <a:rPr lang="en-US" b="1" smtClean="0"/>
            <a:t>Economic condition: </a:t>
          </a:r>
          <a:r>
            <a:rPr lang="en-US" smtClean="0"/>
            <a:t>Income, business cycle, Inflation</a:t>
          </a:r>
          <a:endParaRPr lang="en-US" dirty="0"/>
        </a:p>
      </dgm:t>
    </dgm:pt>
    <dgm:pt modelId="{0BD015C7-AE2B-416B-B60A-7FB6E4803198}" cxnId="{184F0876-EFD2-4344-8D39-60C00F3A8636}" type="parTrans">
      <dgm:prSet/>
      <dgm:spPr/>
      <dgm:t>
        <a:bodyPr/>
        <a:lstStyle/>
        <a:p>
          <a:endParaRPr lang="en-US"/>
        </a:p>
      </dgm:t>
    </dgm:pt>
    <dgm:pt modelId="{E6647291-A49A-4FC4-840C-850EFC7623EA}" cxnId="{184F0876-EFD2-4344-8D39-60C00F3A8636}" type="sibTrans">
      <dgm:prSet/>
      <dgm:spPr/>
      <dgm:t>
        <a:bodyPr/>
        <a:lstStyle/>
        <a:p>
          <a:endParaRPr lang="en-US"/>
        </a:p>
      </dgm:t>
    </dgm:pt>
    <dgm:pt modelId="{B02DFD80-109D-46AE-9403-16D4BBF49CD5}">
      <dgm:prSet phldrT="[Text]"/>
      <dgm:spPr/>
      <dgm:t>
        <a:bodyPr/>
        <a:lstStyle/>
        <a:p>
          <a:r>
            <a:rPr lang="en-US" b="1" smtClean="0"/>
            <a:t>Social institutions: </a:t>
          </a:r>
          <a:r>
            <a:rPr lang="en-US" smtClean="0"/>
            <a:t>Family ,Reference  group, Social class</a:t>
          </a:r>
          <a:endParaRPr lang="en-US" dirty="0"/>
        </a:p>
      </dgm:t>
    </dgm:pt>
    <dgm:pt modelId="{733C7BB6-EDEC-420E-8E2A-DFD43317A3B2}" cxnId="{7EAFCDA9-4805-40A8-9373-15D8A30EE1A4}" type="parTrans">
      <dgm:prSet/>
      <dgm:spPr/>
      <dgm:t>
        <a:bodyPr/>
        <a:lstStyle/>
        <a:p>
          <a:endParaRPr lang="en-US"/>
        </a:p>
      </dgm:t>
    </dgm:pt>
    <dgm:pt modelId="{ED8E71DA-6330-4982-A2D1-883037B0D5F0}" cxnId="{7EAFCDA9-4805-40A8-9373-15D8A30EE1A4}" type="sibTrans">
      <dgm:prSet/>
      <dgm:spPr/>
      <dgm:t>
        <a:bodyPr/>
        <a:lstStyle/>
        <a:p>
          <a:endParaRPr lang="en-US"/>
        </a:p>
      </dgm:t>
    </dgm:pt>
    <dgm:pt modelId="{A6D2030D-4C77-45DB-85C3-9B7BC7649FF2}">
      <dgm:prSet phldrT="[Text]"/>
      <dgm:spPr/>
      <dgm:t>
        <a:bodyPr/>
        <a:lstStyle/>
        <a:p>
          <a:r>
            <a:rPr lang="en-US" b="1" smtClean="0"/>
            <a:t>Social change: </a:t>
          </a:r>
          <a:r>
            <a:rPr lang="en-US" smtClean="0"/>
            <a:t>life style pattern</a:t>
          </a:r>
          <a:endParaRPr lang="en-US" dirty="0"/>
        </a:p>
      </dgm:t>
    </dgm:pt>
    <dgm:pt modelId="{0C8813F6-55B3-4EA3-95B9-80F9FCE8DA59}" cxnId="{FC04B7D4-1215-495B-966D-6F7B8B19554D}" type="parTrans">
      <dgm:prSet/>
      <dgm:spPr/>
      <dgm:t>
        <a:bodyPr/>
        <a:lstStyle/>
        <a:p>
          <a:endParaRPr lang="en-US"/>
        </a:p>
      </dgm:t>
    </dgm:pt>
    <dgm:pt modelId="{DD59D3D9-8AAB-4173-BC97-56EEAED20849}" cxnId="{FC04B7D4-1215-495B-966D-6F7B8B19554D}" type="sibTrans">
      <dgm:prSet/>
      <dgm:spPr/>
      <dgm:t>
        <a:bodyPr/>
        <a:lstStyle/>
        <a:p>
          <a:endParaRPr lang="en-US"/>
        </a:p>
      </dgm:t>
    </dgm:pt>
    <dgm:pt modelId="{E448BAB9-DE30-435D-8514-8AC015944C75}">
      <dgm:prSet phldrT="[Text]"/>
      <dgm:spPr/>
      <dgm:t>
        <a:bodyPr/>
        <a:lstStyle/>
        <a:p>
          <a:r>
            <a:rPr lang="en-US" b="1" smtClean="0"/>
            <a:t>Cultural:- </a:t>
          </a:r>
          <a:r>
            <a:rPr lang="en-US" smtClean="0"/>
            <a:t>Value, belief, religion, language</a:t>
          </a:r>
          <a:endParaRPr lang="en-US" dirty="0"/>
        </a:p>
      </dgm:t>
    </dgm:pt>
    <dgm:pt modelId="{4CDB20C6-B8C8-4AA7-A855-4967F79A9500}" cxnId="{8DD1B074-C029-4588-8FDA-8773EE06CE9D}" type="parTrans">
      <dgm:prSet/>
      <dgm:spPr/>
      <dgm:t>
        <a:bodyPr/>
        <a:lstStyle/>
        <a:p>
          <a:endParaRPr lang="en-US"/>
        </a:p>
      </dgm:t>
    </dgm:pt>
    <dgm:pt modelId="{A17B85AE-9220-4BE4-A6E9-D6645CB3D1A7}" cxnId="{8DD1B074-C029-4588-8FDA-8773EE06CE9D}" type="sibTrans">
      <dgm:prSet/>
      <dgm:spPr/>
      <dgm:t>
        <a:bodyPr/>
        <a:lstStyle/>
        <a:p>
          <a:endParaRPr lang="en-US"/>
        </a:p>
      </dgm:t>
    </dgm:pt>
    <dgm:pt modelId="{E3BD6CDD-B2CA-4885-BC50-989556D61BCE}">
      <dgm:prSet/>
      <dgm:spPr/>
      <dgm:t>
        <a:bodyPr/>
        <a:lstStyle/>
        <a:p>
          <a:r>
            <a:rPr lang="en-US" b="1" smtClean="0"/>
            <a:t>Level of technology: Labour based and Capital based</a:t>
          </a:r>
          <a:endParaRPr lang="en-US" b="1" dirty="0"/>
        </a:p>
      </dgm:t>
    </dgm:pt>
    <dgm:pt modelId="{82659134-17FD-452C-AB0F-4A4327F345A4}" cxnId="{9C3B0507-298C-4F13-AFD3-70F3F0EC5EC4}" type="parTrans">
      <dgm:prSet/>
      <dgm:spPr/>
      <dgm:t>
        <a:bodyPr/>
        <a:lstStyle/>
        <a:p>
          <a:endParaRPr lang="en-US"/>
        </a:p>
      </dgm:t>
    </dgm:pt>
    <dgm:pt modelId="{51A9D60D-2C7E-4491-9868-CD1A8C0C68A5}" cxnId="{9C3B0507-298C-4F13-AFD3-70F3F0EC5EC4}" type="sibTrans">
      <dgm:prSet/>
      <dgm:spPr/>
      <dgm:t>
        <a:bodyPr/>
        <a:lstStyle/>
        <a:p>
          <a:endParaRPr lang="en-US"/>
        </a:p>
      </dgm:t>
    </dgm:pt>
    <dgm:pt modelId="{AE58D642-A167-4F7A-A020-0D3EFE9141C0}">
      <dgm:prSet/>
      <dgm:spPr/>
      <dgm:t>
        <a:bodyPr/>
        <a:lstStyle/>
        <a:p>
          <a:r>
            <a:rPr lang="en-US" b="1" smtClean="0"/>
            <a:t>Pace of technological change</a:t>
          </a:r>
          <a:endParaRPr lang="en-US" b="1" dirty="0"/>
        </a:p>
      </dgm:t>
    </dgm:pt>
    <dgm:pt modelId="{DF3FC152-879B-4C87-9E50-CF812D17CBFC}" cxnId="{34F8EF09-D70A-42E0-B306-D3088AFF4FFD}" type="parTrans">
      <dgm:prSet/>
      <dgm:spPr/>
      <dgm:t>
        <a:bodyPr/>
        <a:lstStyle/>
        <a:p>
          <a:endParaRPr lang="en-US"/>
        </a:p>
      </dgm:t>
    </dgm:pt>
    <dgm:pt modelId="{1BDBAADC-FFE4-4720-847E-1A0DC7FD6DD5}" cxnId="{34F8EF09-D70A-42E0-B306-D3088AFF4FFD}" type="sibTrans">
      <dgm:prSet/>
      <dgm:spPr/>
      <dgm:t>
        <a:bodyPr/>
        <a:lstStyle/>
        <a:p>
          <a:endParaRPr lang="en-US"/>
        </a:p>
      </dgm:t>
    </dgm:pt>
    <dgm:pt modelId="{54E64D83-56BC-4A91-847E-D992D0E5C89C}">
      <dgm:prSet/>
      <dgm:spPr/>
      <dgm:t>
        <a:bodyPr/>
        <a:lstStyle/>
        <a:p>
          <a:r>
            <a:rPr lang="en-US" b="1" smtClean="0"/>
            <a:t>Technology transfer</a:t>
          </a:r>
          <a:endParaRPr lang="en-US" b="1" dirty="0"/>
        </a:p>
      </dgm:t>
    </dgm:pt>
    <dgm:pt modelId="{E724302F-9A74-4F70-B762-7E4A118371A1}" cxnId="{8A28D24D-5295-4F4F-ADCC-FB85F5937528}" type="parTrans">
      <dgm:prSet/>
      <dgm:spPr/>
      <dgm:t>
        <a:bodyPr/>
        <a:lstStyle/>
        <a:p>
          <a:endParaRPr lang="en-US"/>
        </a:p>
      </dgm:t>
    </dgm:pt>
    <dgm:pt modelId="{E7EF62E5-35A6-46B5-A1A1-BDFBBECA3183}" cxnId="{8A28D24D-5295-4F4F-ADCC-FB85F5937528}" type="sibTrans">
      <dgm:prSet/>
      <dgm:spPr/>
      <dgm:t>
        <a:bodyPr/>
        <a:lstStyle/>
        <a:p>
          <a:endParaRPr lang="en-US"/>
        </a:p>
      </dgm:t>
    </dgm:pt>
    <dgm:pt modelId="{033E2C22-9861-4EE8-9863-1C1DB85F32BC}">
      <dgm:prSet/>
      <dgm:spPr/>
      <dgm:t>
        <a:bodyPr/>
        <a:lstStyle/>
        <a:p>
          <a:r>
            <a:rPr lang="en-US" b="1" smtClean="0"/>
            <a:t>R&amp;D</a:t>
          </a:r>
          <a:endParaRPr lang="en-US" b="1" dirty="0"/>
        </a:p>
      </dgm:t>
    </dgm:pt>
    <dgm:pt modelId="{3F5DD4C8-A4CF-4C24-9D82-8D65F0602D0C}" cxnId="{C2BA9203-26D0-4E69-B042-66C43E02CF18}" type="parTrans">
      <dgm:prSet/>
      <dgm:spPr/>
      <dgm:t>
        <a:bodyPr/>
        <a:lstStyle/>
        <a:p>
          <a:endParaRPr lang="en-US"/>
        </a:p>
      </dgm:t>
    </dgm:pt>
    <dgm:pt modelId="{C3BF9951-4124-49C0-9F0D-C298A27A791D}" cxnId="{C2BA9203-26D0-4E69-B042-66C43E02CF18}" type="sibTrans">
      <dgm:prSet/>
      <dgm:spPr/>
      <dgm:t>
        <a:bodyPr/>
        <a:lstStyle/>
        <a:p>
          <a:endParaRPr lang="en-US"/>
        </a:p>
      </dgm:t>
    </dgm:pt>
    <dgm:pt modelId="{0A87FCB4-20B7-4FBB-BF7C-F22107D53795}" type="pres">
      <dgm:prSet presAssocID="{CEE8D55B-FBB0-4279-9998-F3DF86EB8AE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F3EFF9-C9F0-4FB2-891B-678DBC722B7F}" type="pres">
      <dgm:prSet presAssocID="{CD889BEA-1D4B-4531-9D3E-602BA27E141A}" presName="composite" presStyleCnt="0"/>
      <dgm:spPr/>
      <dgm:t>
        <a:bodyPr/>
        <a:lstStyle/>
        <a:p>
          <a:endParaRPr lang="en-US"/>
        </a:p>
      </dgm:t>
    </dgm:pt>
    <dgm:pt modelId="{697367B6-4381-4396-8930-14A1D6DB2353}" type="pres">
      <dgm:prSet presAssocID="{CD889BEA-1D4B-4531-9D3E-602BA27E141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FA27C-A64F-4F8A-985D-372B98034C78}" type="pres">
      <dgm:prSet presAssocID="{CD889BEA-1D4B-4531-9D3E-602BA27E141A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C160D-F9B1-48B5-A72F-13688BBD2900}" type="pres">
      <dgm:prSet presAssocID="{6C997C29-936B-4466-9721-135AE0A339E6}" presName="sp" presStyleCnt="0"/>
      <dgm:spPr/>
      <dgm:t>
        <a:bodyPr/>
        <a:lstStyle/>
        <a:p>
          <a:endParaRPr lang="en-US"/>
        </a:p>
      </dgm:t>
    </dgm:pt>
    <dgm:pt modelId="{AE2EFE70-9C50-4D08-8373-D593C3840ECA}" type="pres">
      <dgm:prSet presAssocID="{4FAF9087-81E7-494D-8F50-CAE722CAAE90}" presName="composite" presStyleCnt="0"/>
      <dgm:spPr/>
      <dgm:t>
        <a:bodyPr/>
        <a:lstStyle/>
        <a:p>
          <a:endParaRPr lang="en-US"/>
        </a:p>
      </dgm:t>
    </dgm:pt>
    <dgm:pt modelId="{1388AB89-77D2-44DE-81CD-4A4BF4FD67C1}" type="pres">
      <dgm:prSet presAssocID="{4FAF9087-81E7-494D-8F50-CAE722CAAE9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C434F-0FFB-4EC0-8FC0-75514A13F909}" type="pres">
      <dgm:prSet presAssocID="{4FAF9087-81E7-494D-8F50-CAE722CAAE90}" presName="descendantText" presStyleLbl="alignAcc1" presStyleIdx="1" presStyleCnt="4" custScaleY="131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F096B-DB5D-4756-B315-87C54A89FA02}" type="pres">
      <dgm:prSet presAssocID="{8DDE6240-AB0A-4805-B8DC-E51E8B18A34D}" presName="sp" presStyleCnt="0"/>
      <dgm:spPr/>
      <dgm:t>
        <a:bodyPr/>
        <a:lstStyle/>
        <a:p>
          <a:endParaRPr lang="en-US"/>
        </a:p>
      </dgm:t>
    </dgm:pt>
    <dgm:pt modelId="{2BF13352-3458-4625-AB55-A5EDA86B54A4}" type="pres">
      <dgm:prSet presAssocID="{5A7C7683-4897-4E7A-9BC3-3B610B51DB69}" presName="composite" presStyleCnt="0"/>
      <dgm:spPr/>
      <dgm:t>
        <a:bodyPr/>
        <a:lstStyle/>
        <a:p>
          <a:endParaRPr lang="en-US"/>
        </a:p>
      </dgm:t>
    </dgm:pt>
    <dgm:pt modelId="{4DAC0BC6-7D6D-4092-A99A-773D7FF629E0}" type="pres">
      <dgm:prSet presAssocID="{5A7C7683-4897-4E7A-9BC3-3B610B51DB6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AB5F1-B35E-4E51-A7B1-5C0B02D35C4A}" type="pres">
      <dgm:prSet presAssocID="{5A7C7683-4897-4E7A-9BC3-3B610B51DB6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768E8-822D-4C1C-8A70-7835F5B6957C}" type="pres">
      <dgm:prSet presAssocID="{DFFDCAB6-B2ED-482E-9F31-CB2540D0DC9F}" presName="sp" presStyleCnt="0"/>
      <dgm:spPr/>
      <dgm:t>
        <a:bodyPr/>
        <a:lstStyle/>
        <a:p>
          <a:endParaRPr lang="en-US"/>
        </a:p>
      </dgm:t>
    </dgm:pt>
    <dgm:pt modelId="{49D5C4F3-858F-4E0E-8EA2-B33C28B685E0}" type="pres">
      <dgm:prSet presAssocID="{4C475A3D-D278-4AFB-B04D-7ECA29F84C5E}" presName="composite" presStyleCnt="0"/>
      <dgm:spPr/>
      <dgm:t>
        <a:bodyPr/>
        <a:lstStyle/>
        <a:p>
          <a:endParaRPr lang="en-US"/>
        </a:p>
      </dgm:t>
    </dgm:pt>
    <dgm:pt modelId="{21E98424-BFF3-4FB5-92A4-64BECF3EDD84}" type="pres">
      <dgm:prSet presAssocID="{4C475A3D-D278-4AFB-B04D-7ECA29F84C5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BD3F1-ADFA-4C85-99AC-816126B7BA16}" type="pres">
      <dgm:prSet presAssocID="{4C475A3D-D278-4AFB-B04D-7ECA29F84C5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ED43A-AE0C-4E6C-84A5-CDC0E1BA7FD3}" srcId="{4C475A3D-D278-4AFB-B04D-7ECA29F84C5E}" destId="{77584A4C-A557-4862-A314-8189483C9D68}" srcOrd="0" destOrd="0" parTransId="{E7B8BC17-2C7E-4AD7-9CF9-20159FFB8BE0}" sibTransId="{93FCF1ED-D837-4AC1-85A4-0094033D20FC}"/>
    <dgm:cxn modelId="{C171DF6D-38A4-4177-9849-16F6BA8660F9}" srcId="{5A7C7683-4897-4E7A-9BC3-3B610B51DB69}" destId="{0DEAC680-AC00-4A0C-A8FF-A7CF3F9CD326}" srcOrd="1" destOrd="0" parTransId="{482D806A-7BFE-4F06-AE0F-0318AB8ACECC}" sibTransId="{329BB823-84ED-4DFB-A963-6DEA5DFC1D53}"/>
    <dgm:cxn modelId="{452407D8-E3B6-4216-B0AC-494F9AF73A09}" srcId="{CEE8D55B-FBB0-4279-9998-F3DF86EB8AE5}" destId="{CD889BEA-1D4B-4531-9D3E-602BA27E141A}" srcOrd="0" destOrd="0" parTransId="{3BA49093-B414-43E0-9E0B-BD5DF9785B34}" sibTransId="{6C997C29-936B-4466-9721-135AE0A339E6}"/>
    <dgm:cxn modelId="{421ABA98-5880-4853-89A3-E1D3305B34EC}" srcId="{CEE8D55B-FBB0-4279-9998-F3DF86EB8AE5}" destId="{4C475A3D-D278-4AFB-B04D-7ECA29F84C5E}" srcOrd="3" destOrd="0" parTransId="{E15718CE-1FB8-48A0-98C4-51D7EBBEB3D3}" sibTransId="{66F553BE-7ADF-4EC0-BDFF-BC07F371ED03}"/>
    <dgm:cxn modelId="{A188AA6F-B132-4A61-9954-E54E28FB52D5}" type="presOf" srcId="{77584A4C-A557-4862-A314-8189483C9D68}" destId="{16BBD3F1-ADFA-4C85-99AC-816126B7BA16}" srcOrd="0" destOrd="0" presId="urn:microsoft.com/office/officeart/2005/8/layout/chevron2"/>
    <dgm:cxn modelId="{822D31FB-4947-4230-A953-0D786EABCEBE}" type="presOf" srcId="{E448BAB9-DE30-435D-8514-8AC015944C75}" destId="{D99AB5F1-B35E-4E51-A7B1-5C0B02D35C4A}" srcOrd="0" destOrd="4" presId="urn:microsoft.com/office/officeart/2005/8/layout/chevron2"/>
    <dgm:cxn modelId="{5E5D5F26-4C16-4224-9E67-C79C2323E631}" srcId="{4FAF9087-81E7-494D-8F50-CAE722CAAE90}" destId="{B8BB2380-69C5-4FAE-A239-EA98C1B22C7D}" srcOrd="4" destOrd="0" parTransId="{750EB1A0-9299-48C1-B321-FE73DB339860}" sibTransId="{DCF7BE7E-83E3-4B11-BE6C-79FF34CD29C3}"/>
    <dgm:cxn modelId="{8674C72C-7F70-4C38-B09F-1FD7BC780723}" srcId="{4FAF9087-81E7-494D-8F50-CAE722CAAE90}" destId="{0874F544-5BB9-4256-AEF5-3485B0673E72}" srcOrd="0" destOrd="0" parTransId="{FE648CB2-4443-43D7-B831-6A63A86C94D2}" sibTransId="{82052B6E-61D5-4644-8B49-B1C800387617}"/>
    <dgm:cxn modelId="{0C813C81-8EE0-4783-B678-8DB76A2DEBD6}" type="presOf" srcId="{033E2C22-9861-4EE8-9863-1C1DB85F32BC}" destId="{16BBD3F1-ADFA-4C85-99AC-816126B7BA16}" srcOrd="0" destOrd="4" presId="urn:microsoft.com/office/officeart/2005/8/layout/chevron2"/>
    <dgm:cxn modelId="{8DD1B074-C029-4588-8FDA-8773EE06CE9D}" srcId="{5A7C7683-4897-4E7A-9BC3-3B610B51DB69}" destId="{E448BAB9-DE30-435D-8514-8AC015944C75}" srcOrd="4" destOrd="0" parTransId="{4CDB20C6-B8C8-4AA7-A855-4967F79A9500}" sibTransId="{A17B85AE-9220-4BE4-A6E9-D6645CB3D1A7}"/>
    <dgm:cxn modelId="{FC04B7D4-1215-495B-966D-6F7B8B19554D}" srcId="{5A7C7683-4897-4E7A-9BC3-3B610B51DB69}" destId="{A6D2030D-4C77-45DB-85C3-9B7BC7649FF2}" srcOrd="3" destOrd="0" parTransId="{0C8813F6-55B3-4EA3-95B9-80F9FCE8DA59}" sibTransId="{DD59D3D9-8AAB-4173-BC97-56EEAED20849}"/>
    <dgm:cxn modelId="{F8B2C984-2191-41B1-8555-C7AB94D9010F}" type="presOf" srcId="{CD889BEA-1D4B-4531-9D3E-602BA27E141A}" destId="{697367B6-4381-4396-8930-14A1D6DB2353}" srcOrd="0" destOrd="0" presId="urn:microsoft.com/office/officeart/2005/8/layout/chevron2"/>
    <dgm:cxn modelId="{9BB3C32A-177B-4C2A-A071-450E0400F6E0}" type="presOf" srcId="{B8BB2380-69C5-4FAE-A239-EA98C1B22C7D}" destId="{E79C434F-0FFB-4EC0-8FC0-75514A13F909}" srcOrd="0" destOrd="4" presId="urn:microsoft.com/office/officeart/2005/8/layout/chevron2"/>
    <dgm:cxn modelId="{9C3B0507-298C-4F13-AFD3-70F3F0EC5EC4}" srcId="{4C475A3D-D278-4AFB-B04D-7ECA29F84C5E}" destId="{E3BD6CDD-B2CA-4885-BC50-989556D61BCE}" srcOrd="1" destOrd="0" parTransId="{82659134-17FD-452C-AB0F-4A4327F345A4}" sibTransId="{51A9D60D-2C7E-4491-9868-CD1A8C0C68A5}"/>
    <dgm:cxn modelId="{03599989-4FD9-4673-A688-A64D7AD84053}" type="presOf" srcId="{4FAF9087-81E7-494D-8F50-CAE722CAAE90}" destId="{1388AB89-77D2-44DE-81CD-4A4BF4FD67C1}" srcOrd="0" destOrd="0" presId="urn:microsoft.com/office/officeart/2005/8/layout/chevron2"/>
    <dgm:cxn modelId="{34F8EF09-D70A-42E0-B306-D3088AFF4FFD}" srcId="{4C475A3D-D278-4AFB-B04D-7ECA29F84C5E}" destId="{AE58D642-A167-4F7A-A020-0D3EFE9141C0}" srcOrd="2" destOrd="0" parTransId="{DF3FC152-879B-4C87-9E50-CF812D17CBFC}" sibTransId="{1BDBAADC-FFE4-4720-847E-1A0DC7FD6DD5}"/>
    <dgm:cxn modelId="{BA0C9B82-7450-4548-927B-4B41B5D19D90}" type="presOf" srcId="{4C475A3D-D278-4AFB-B04D-7ECA29F84C5E}" destId="{21E98424-BFF3-4FB5-92A4-64BECF3EDD84}" srcOrd="0" destOrd="0" presId="urn:microsoft.com/office/officeart/2005/8/layout/chevron2"/>
    <dgm:cxn modelId="{06EADBBE-6148-401E-A660-EE334A63093D}" srcId="{4FAF9087-81E7-494D-8F50-CAE722CAAE90}" destId="{9AA4A1A4-00B6-400F-90FE-0849EE2A91C2}" srcOrd="1" destOrd="0" parTransId="{B018A001-83F9-4A9E-8249-D3EB42E4D95B}" sibTransId="{1A6622D1-475C-4E8E-AB98-1BB18337B855}"/>
    <dgm:cxn modelId="{80246D59-5B2E-456B-B45B-03C493F1A476}" type="presOf" srcId="{0874F544-5BB9-4256-AEF5-3485B0673E72}" destId="{E79C434F-0FFB-4EC0-8FC0-75514A13F909}" srcOrd="0" destOrd="0" presId="urn:microsoft.com/office/officeart/2005/8/layout/chevron2"/>
    <dgm:cxn modelId="{99827B63-76C4-4812-BA85-D4922FBEAB30}" type="presOf" srcId="{A6D2030D-4C77-45DB-85C3-9B7BC7649FF2}" destId="{D99AB5F1-B35E-4E51-A7B1-5C0B02D35C4A}" srcOrd="0" destOrd="3" presId="urn:microsoft.com/office/officeart/2005/8/layout/chevron2"/>
    <dgm:cxn modelId="{44014576-7BDF-439F-98D5-67D7E8AED8A9}" srcId="{5A7C7683-4897-4E7A-9BC3-3B610B51DB69}" destId="{2C80119A-1046-4C61-8D48-645AF53E13D6}" srcOrd="0" destOrd="0" parTransId="{BB58B6A6-19CD-4FFF-B9B0-6550C90F92B1}" sibTransId="{7F8D5518-0AEE-44AA-9B56-16BA8A7CAC46}"/>
    <dgm:cxn modelId="{4F9CD744-DF96-41BB-BCE3-064797769200}" type="presOf" srcId="{E3BD6CDD-B2CA-4885-BC50-989556D61BCE}" destId="{16BBD3F1-ADFA-4C85-99AC-816126B7BA16}" srcOrd="0" destOrd="1" presId="urn:microsoft.com/office/officeart/2005/8/layout/chevron2"/>
    <dgm:cxn modelId="{7EAFCDA9-4805-40A8-9373-15D8A30EE1A4}" srcId="{5A7C7683-4897-4E7A-9BC3-3B610B51DB69}" destId="{B02DFD80-109D-46AE-9403-16D4BBF49CD5}" srcOrd="2" destOrd="0" parTransId="{733C7BB6-EDEC-420E-8E2A-DFD43317A3B2}" sibTransId="{ED8E71DA-6330-4982-A2D1-883037B0D5F0}"/>
    <dgm:cxn modelId="{184F0876-EFD2-4344-8D39-60C00F3A8636}" srcId="{4FAF9087-81E7-494D-8F50-CAE722CAAE90}" destId="{F8797BD5-7796-43E6-AC95-D3354086B74A}" srcOrd="3" destOrd="0" parTransId="{0BD015C7-AE2B-416B-B60A-7FB6E4803198}" sibTransId="{E6647291-A49A-4FC4-840C-850EFC7623EA}"/>
    <dgm:cxn modelId="{8A28D24D-5295-4F4F-ADCC-FB85F5937528}" srcId="{4C475A3D-D278-4AFB-B04D-7ECA29F84C5E}" destId="{54E64D83-56BC-4A91-847E-D992D0E5C89C}" srcOrd="3" destOrd="0" parTransId="{E724302F-9A74-4F70-B762-7E4A118371A1}" sibTransId="{E7EF62E5-35A6-46B5-A1A1-BDFBBECA3183}"/>
    <dgm:cxn modelId="{C2BA9203-26D0-4E69-B042-66C43E02CF18}" srcId="{4C475A3D-D278-4AFB-B04D-7ECA29F84C5E}" destId="{033E2C22-9861-4EE8-9863-1C1DB85F32BC}" srcOrd="4" destOrd="0" parTransId="{3F5DD4C8-A4CF-4C24-9D82-8D65F0602D0C}" sibTransId="{C3BF9951-4124-49C0-9F0D-C298A27A791D}"/>
    <dgm:cxn modelId="{CBA0F940-2D40-437E-B7BE-4597264D7B89}" type="presOf" srcId="{2C80119A-1046-4C61-8D48-645AF53E13D6}" destId="{D99AB5F1-B35E-4E51-A7B1-5C0B02D35C4A}" srcOrd="0" destOrd="0" presId="urn:microsoft.com/office/officeart/2005/8/layout/chevron2"/>
    <dgm:cxn modelId="{6F834EFC-A7C0-4C34-A856-1D12063248A6}" type="presOf" srcId="{14F189AA-EA1A-4AA8-9701-FCD8BDAEECDD}" destId="{E79C434F-0FFB-4EC0-8FC0-75514A13F909}" srcOrd="0" destOrd="2" presId="urn:microsoft.com/office/officeart/2005/8/layout/chevron2"/>
    <dgm:cxn modelId="{110D98EA-5EC4-4A0D-95F5-13DBED60CC4A}" srcId="{CEE8D55B-FBB0-4279-9998-F3DF86EB8AE5}" destId="{5A7C7683-4897-4E7A-9BC3-3B610B51DB69}" srcOrd="2" destOrd="0" parTransId="{27FB44AD-FBE2-4A9C-9B3F-02599FCA9619}" sibTransId="{DFFDCAB6-B2ED-482E-9F31-CB2540D0DC9F}"/>
    <dgm:cxn modelId="{B01402B5-9857-42E4-B20F-9840C86FEAE8}" type="presOf" srcId="{B02DFD80-109D-46AE-9403-16D4BBF49CD5}" destId="{D99AB5F1-B35E-4E51-A7B1-5C0B02D35C4A}" srcOrd="0" destOrd="2" presId="urn:microsoft.com/office/officeart/2005/8/layout/chevron2"/>
    <dgm:cxn modelId="{D20D8FD3-6187-4192-9E6D-46F15DF34098}" type="presOf" srcId="{20E08D7D-008F-4A1D-8BFA-C0B464B63C4A}" destId="{004FA27C-A64F-4F8A-985D-372B98034C78}" srcOrd="0" destOrd="1" presId="urn:microsoft.com/office/officeart/2005/8/layout/chevron2"/>
    <dgm:cxn modelId="{870F8484-6FA2-4D78-807D-63D3E5A77BE2}" srcId="{CEE8D55B-FBB0-4279-9998-F3DF86EB8AE5}" destId="{4FAF9087-81E7-494D-8F50-CAE722CAAE90}" srcOrd="1" destOrd="0" parTransId="{2DF3E7BA-3ACC-4DD9-89BB-DE9C0E3C5427}" sibTransId="{8DDE6240-AB0A-4805-B8DC-E51E8B18A34D}"/>
    <dgm:cxn modelId="{85BE63F8-2343-4F66-85EF-7815CE1C4843}" type="presOf" srcId="{AE58D642-A167-4F7A-A020-0D3EFE9141C0}" destId="{16BBD3F1-ADFA-4C85-99AC-816126B7BA16}" srcOrd="0" destOrd="2" presId="urn:microsoft.com/office/officeart/2005/8/layout/chevron2"/>
    <dgm:cxn modelId="{CDA809F8-6857-446C-8136-19C762712F20}" srcId="{4FAF9087-81E7-494D-8F50-CAE722CAAE90}" destId="{14F189AA-EA1A-4AA8-9701-FCD8BDAEECDD}" srcOrd="2" destOrd="0" parTransId="{BF292578-2F9E-46B8-B822-54E86B5B3CE3}" sibTransId="{D084FA86-066E-402B-B5E2-0BC0047A9A0D}"/>
    <dgm:cxn modelId="{1A1A13DB-371D-49CE-BC3A-AAB6EBDCAAF0}" type="presOf" srcId="{54E64D83-56BC-4A91-847E-D992D0E5C89C}" destId="{16BBD3F1-ADFA-4C85-99AC-816126B7BA16}" srcOrd="0" destOrd="3" presId="urn:microsoft.com/office/officeart/2005/8/layout/chevron2"/>
    <dgm:cxn modelId="{3F31B836-5D68-4879-B768-A965A3106A0A}" type="presOf" srcId="{550A5296-E73A-4BA0-B938-8A6774F00BC6}" destId="{004FA27C-A64F-4F8A-985D-372B98034C78}" srcOrd="0" destOrd="0" presId="urn:microsoft.com/office/officeart/2005/8/layout/chevron2"/>
    <dgm:cxn modelId="{0FEFD4DE-B575-41D0-B45C-27273EEE8A71}" type="presOf" srcId="{9AA4A1A4-00B6-400F-90FE-0849EE2A91C2}" destId="{E79C434F-0FFB-4EC0-8FC0-75514A13F909}" srcOrd="0" destOrd="1" presId="urn:microsoft.com/office/officeart/2005/8/layout/chevron2"/>
    <dgm:cxn modelId="{F4F06C17-EC74-41D8-A66A-6E585CF0FE68}" type="presOf" srcId="{CEE8D55B-FBB0-4279-9998-F3DF86EB8AE5}" destId="{0A87FCB4-20B7-4FBB-BF7C-F22107D53795}" srcOrd="0" destOrd="0" presId="urn:microsoft.com/office/officeart/2005/8/layout/chevron2"/>
    <dgm:cxn modelId="{A2EA120F-2407-40A1-94BF-E3FE368D92CE}" type="presOf" srcId="{5A7C7683-4897-4E7A-9BC3-3B610B51DB69}" destId="{4DAC0BC6-7D6D-4092-A99A-773D7FF629E0}" srcOrd="0" destOrd="0" presId="urn:microsoft.com/office/officeart/2005/8/layout/chevron2"/>
    <dgm:cxn modelId="{229ABEC0-7C46-4CD4-8AAA-DFE83154929C}" type="presOf" srcId="{F8797BD5-7796-43E6-AC95-D3354086B74A}" destId="{E79C434F-0FFB-4EC0-8FC0-75514A13F909}" srcOrd="0" destOrd="3" presId="urn:microsoft.com/office/officeart/2005/8/layout/chevron2"/>
    <dgm:cxn modelId="{BF88EF5C-AEED-4A42-ACB8-0A5EF2702456}" srcId="{CD889BEA-1D4B-4531-9D3E-602BA27E141A}" destId="{550A5296-E73A-4BA0-B938-8A6774F00BC6}" srcOrd="0" destOrd="0" parTransId="{37B45770-8EF5-4374-A560-3C5258BC282F}" sibTransId="{FCB24BC0-F8F0-4364-9343-8DC76087AEDC}"/>
    <dgm:cxn modelId="{DD602E17-05CF-4666-A0C1-C2F0E30455CB}" srcId="{CD889BEA-1D4B-4531-9D3E-602BA27E141A}" destId="{20E08D7D-008F-4A1D-8BFA-C0B464B63C4A}" srcOrd="1" destOrd="0" parTransId="{18C52B0A-096B-4B49-B08B-B361AB0B658A}" sibTransId="{76FBBE81-901A-447E-8EA0-485A41D60FD4}"/>
    <dgm:cxn modelId="{38F1B46C-F496-40B8-ACF2-97EAB71EF472}" type="presOf" srcId="{0DEAC680-AC00-4A0C-A8FF-A7CF3F9CD326}" destId="{D99AB5F1-B35E-4E51-A7B1-5C0B02D35C4A}" srcOrd="0" destOrd="1" presId="urn:microsoft.com/office/officeart/2005/8/layout/chevron2"/>
    <dgm:cxn modelId="{8CD8E26B-64A7-4B08-9474-93381B1EBA54}" type="presParOf" srcId="{0A87FCB4-20B7-4FBB-BF7C-F22107D53795}" destId="{73F3EFF9-C9F0-4FB2-891B-678DBC722B7F}" srcOrd="0" destOrd="0" presId="urn:microsoft.com/office/officeart/2005/8/layout/chevron2"/>
    <dgm:cxn modelId="{AA00CCCD-C758-42A0-99A1-54281E9A854C}" type="presParOf" srcId="{73F3EFF9-C9F0-4FB2-891B-678DBC722B7F}" destId="{697367B6-4381-4396-8930-14A1D6DB2353}" srcOrd="0" destOrd="0" presId="urn:microsoft.com/office/officeart/2005/8/layout/chevron2"/>
    <dgm:cxn modelId="{77FF1BD3-2954-404F-9F84-3A087CA4AF6B}" type="presParOf" srcId="{73F3EFF9-C9F0-4FB2-891B-678DBC722B7F}" destId="{004FA27C-A64F-4F8A-985D-372B98034C78}" srcOrd="1" destOrd="0" presId="urn:microsoft.com/office/officeart/2005/8/layout/chevron2"/>
    <dgm:cxn modelId="{6A3F9188-D457-4DD0-97CA-8EDE7DB81F4E}" type="presParOf" srcId="{0A87FCB4-20B7-4FBB-BF7C-F22107D53795}" destId="{400C160D-F9B1-48B5-A72F-13688BBD2900}" srcOrd="1" destOrd="0" presId="urn:microsoft.com/office/officeart/2005/8/layout/chevron2"/>
    <dgm:cxn modelId="{E14D833C-3026-4045-A6CB-0E899D659770}" type="presParOf" srcId="{0A87FCB4-20B7-4FBB-BF7C-F22107D53795}" destId="{AE2EFE70-9C50-4D08-8373-D593C3840ECA}" srcOrd="2" destOrd="0" presId="urn:microsoft.com/office/officeart/2005/8/layout/chevron2"/>
    <dgm:cxn modelId="{8D882526-442A-4977-921F-4A39E80C61F4}" type="presParOf" srcId="{AE2EFE70-9C50-4D08-8373-D593C3840ECA}" destId="{1388AB89-77D2-44DE-81CD-4A4BF4FD67C1}" srcOrd="0" destOrd="0" presId="urn:microsoft.com/office/officeart/2005/8/layout/chevron2"/>
    <dgm:cxn modelId="{DD12068B-CAB8-4085-AFF2-2177F515ECC6}" type="presParOf" srcId="{AE2EFE70-9C50-4D08-8373-D593C3840ECA}" destId="{E79C434F-0FFB-4EC0-8FC0-75514A13F909}" srcOrd="1" destOrd="0" presId="urn:microsoft.com/office/officeart/2005/8/layout/chevron2"/>
    <dgm:cxn modelId="{0879CE47-90B8-4213-A635-87B84FB7A90D}" type="presParOf" srcId="{0A87FCB4-20B7-4FBB-BF7C-F22107D53795}" destId="{2B3F096B-DB5D-4756-B315-87C54A89FA02}" srcOrd="3" destOrd="0" presId="urn:microsoft.com/office/officeart/2005/8/layout/chevron2"/>
    <dgm:cxn modelId="{75160B55-7BB9-47F4-8082-2A18AAF0ABD6}" type="presParOf" srcId="{0A87FCB4-20B7-4FBB-BF7C-F22107D53795}" destId="{2BF13352-3458-4625-AB55-A5EDA86B54A4}" srcOrd="4" destOrd="0" presId="urn:microsoft.com/office/officeart/2005/8/layout/chevron2"/>
    <dgm:cxn modelId="{602289F0-B0A8-4134-9AFF-E2D3F06CEB3A}" type="presParOf" srcId="{2BF13352-3458-4625-AB55-A5EDA86B54A4}" destId="{4DAC0BC6-7D6D-4092-A99A-773D7FF629E0}" srcOrd="0" destOrd="0" presId="urn:microsoft.com/office/officeart/2005/8/layout/chevron2"/>
    <dgm:cxn modelId="{6D68AEEC-9F30-4AE2-99E8-9CE43BDDF0E9}" type="presParOf" srcId="{2BF13352-3458-4625-AB55-A5EDA86B54A4}" destId="{D99AB5F1-B35E-4E51-A7B1-5C0B02D35C4A}" srcOrd="1" destOrd="0" presId="urn:microsoft.com/office/officeart/2005/8/layout/chevron2"/>
    <dgm:cxn modelId="{1DA6A760-0446-4331-9299-E05F4307D289}" type="presParOf" srcId="{0A87FCB4-20B7-4FBB-BF7C-F22107D53795}" destId="{77E768E8-822D-4C1C-8A70-7835F5B6957C}" srcOrd="5" destOrd="0" presId="urn:microsoft.com/office/officeart/2005/8/layout/chevron2"/>
    <dgm:cxn modelId="{17C7E303-B975-4D8B-B8FC-552C87838009}" type="presParOf" srcId="{0A87FCB4-20B7-4FBB-BF7C-F22107D53795}" destId="{49D5C4F3-858F-4E0E-8EA2-B33C28B685E0}" srcOrd="6" destOrd="0" presId="urn:microsoft.com/office/officeart/2005/8/layout/chevron2"/>
    <dgm:cxn modelId="{801DC6E9-C2D2-44E2-B7DA-2CE5740BEFBF}" type="presParOf" srcId="{49D5C4F3-858F-4E0E-8EA2-B33C28B685E0}" destId="{21E98424-BFF3-4FB5-92A4-64BECF3EDD84}" srcOrd="0" destOrd="0" presId="urn:microsoft.com/office/officeart/2005/8/layout/chevron2"/>
    <dgm:cxn modelId="{3B1B8202-DF1F-4C27-8A46-2C1DAE4E4774}" type="presParOf" srcId="{49D5C4F3-858F-4E0E-8EA2-B33C28B685E0}" destId="{16BBD3F1-ADFA-4C85-99AC-816126B7BA16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08D592-3313-4156-A241-90B3310BB7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B6C2C-A43D-43DD-A47C-7CCDEBC09AE7}">
      <dgm:prSet phldrT="[Text]"/>
      <dgm:spPr/>
      <dgm:t>
        <a:bodyPr/>
        <a:lstStyle/>
        <a:p>
          <a:r>
            <a:rPr lang="en-US" dirty="0" smtClean="0"/>
            <a:t>Towards Consumers</a:t>
          </a:r>
          <a:endParaRPr lang="en-US" dirty="0"/>
        </a:p>
      </dgm:t>
    </dgm:pt>
    <dgm:pt modelId="{E8BF9447-4FDD-4CBD-A191-A49DEB696478}" cxnId="{ECDFBF42-4A17-4F20-BA58-237FCB80756A}" type="parTrans">
      <dgm:prSet/>
      <dgm:spPr/>
      <dgm:t>
        <a:bodyPr/>
        <a:lstStyle/>
        <a:p>
          <a:endParaRPr lang="en-US"/>
        </a:p>
      </dgm:t>
    </dgm:pt>
    <dgm:pt modelId="{EAB40741-7785-42CC-BE5C-37975F097F3E}" cxnId="{ECDFBF42-4A17-4F20-BA58-237FCB80756A}" type="sibTrans">
      <dgm:prSet/>
      <dgm:spPr/>
      <dgm:t>
        <a:bodyPr/>
        <a:lstStyle/>
        <a:p>
          <a:endParaRPr lang="en-US"/>
        </a:p>
      </dgm:t>
    </dgm:pt>
    <dgm:pt modelId="{8A3706EF-341A-4A84-863F-0CAA2B597850}">
      <dgm:prSet phldrT="[Text]" custT="1"/>
      <dgm:spPr/>
      <dgm:t>
        <a:bodyPr/>
        <a:lstStyle/>
        <a:p>
          <a:r>
            <a:rPr lang="en-US" sz="2800" dirty="0" smtClean="0"/>
            <a:t>Product promotion</a:t>
          </a:r>
          <a:endParaRPr lang="en-US" sz="2800" dirty="0"/>
        </a:p>
      </dgm:t>
    </dgm:pt>
    <dgm:pt modelId="{3561905F-67A6-4AC1-82BD-D7686F968D9D}" cxnId="{42EC6E8E-B3FE-4A61-94B1-CC34E134845B}" type="parTrans">
      <dgm:prSet/>
      <dgm:spPr/>
      <dgm:t>
        <a:bodyPr/>
        <a:lstStyle/>
        <a:p>
          <a:endParaRPr lang="en-US"/>
        </a:p>
      </dgm:t>
    </dgm:pt>
    <dgm:pt modelId="{D786B649-F892-42EA-8980-D2654A86A0CC}" cxnId="{42EC6E8E-B3FE-4A61-94B1-CC34E134845B}" type="sibTrans">
      <dgm:prSet/>
      <dgm:spPr/>
      <dgm:t>
        <a:bodyPr/>
        <a:lstStyle/>
        <a:p>
          <a:endParaRPr lang="en-US"/>
        </a:p>
      </dgm:t>
    </dgm:pt>
    <dgm:pt modelId="{B6E3E44D-247D-4F4B-B717-FA06DE442532}">
      <dgm:prSet phldrT="[Text]"/>
      <dgm:spPr/>
      <dgm:t>
        <a:bodyPr/>
        <a:lstStyle/>
        <a:p>
          <a:r>
            <a:rPr lang="en-US" dirty="0" smtClean="0"/>
            <a:t>Towards  Investors</a:t>
          </a:r>
          <a:endParaRPr lang="en-US" dirty="0"/>
        </a:p>
      </dgm:t>
    </dgm:pt>
    <dgm:pt modelId="{0E382F0E-2D0F-4C51-A735-B9D2892D3860}" cxnId="{26111EEE-1EDF-48A0-A06C-53EF4F368106}" type="parTrans">
      <dgm:prSet/>
      <dgm:spPr/>
      <dgm:t>
        <a:bodyPr/>
        <a:lstStyle/>
        <a:p>
          <a:endParaRPr lang="en-US"/>
        </a:p>
      </dgm:t>
    </dgm:pt>
    <dgm:pt modelId="{05CA8CF4-A7C8-4345-8D15-08BAB58B59E7}" cxnId="{26111EEE-1EDF-48A0-A06C-53EF4F368106}" type="sibTrans">
      <dgm:prSet/>
      <dgm:spPr/>
      <dgm:t>
        <a:bodyPr/>
        <a:lstStyle/>
        <a:p>
          <a:endParaRPr lang="en-US"/>
        </a:p>
      </dgm:t>
    </dgm:pt>
    <dgm:pt modelId="{1DF40209-9367-4F4A-AA8A-67DCA2175009}">
      <dgm:prSet phldrT="[Text]" custT="1"/>
      <dgm:spPr/>
      <dgm:t>
        <a:bodyPr/>
        <a:lstStyle/>
        <a:p>
          <a:r>
            <a:rPr lang="en-US" sz="2800" dirty="0" smtClean="0"/>
            <a:t>Maximize investors wealth</a:t>
          </a:r>
          <a:endParaRPr lang="en-US" sz="2800" dirty="0"/>
        </a:p>
      </dgm:t>
    </dgm:pt>
    <dgm:pt modelId="{6DDAEF00-1D9B-4618-AE82-9103438B6EE7}" cxnId="{DCC66019-12B8-47F8-AE50-8486F20CBFEF}" type="parTrans">
      <dgm:prSet/>
      <dgm:spPr/>
      <dgm:t>
        <a:bodyPr/>
        <a:lstStyle/>
        <a:p>
          <a:endParaRPr lang="en-US"/>
        </a:p>
      </dgm:t>
    </dgm:pt>
    <dgm:pt modelId="{7024653F-A229-4B9A-9132-B11F99CCDCF5}" cxnId="{DCC66019-12B8-47F8-AE50-8486F20CBFEF}" type="sibTrans">
      <dgm:prSet/>
      <dgm:spPr/>
      <dgm:t>
        <a:bodyPr/>
        <a:lstStyle/>
        <a:p>
          <a:endParaRPr lang="en-US"/>
        </a:p>
      </dgm:t>
    </dgm:pt>
    <dgm:pt modelId="{6B9DA517-6E10-4140-BBEE-0A4B3A8C2395}">
      <dgm:prSet phldrT="[Text]"/>
      <dgm:spPr/>
      <dgm:t>
        <a:bodyPr/>
        <a:lstStyle/>
        <a:p>
          <a:r>
            <a:rPr lang="en-US" dirty="0" smtClean="0"/>
            <a:t>Towards Community</a:t>
          </a:r>
          <a:endParaRPr lang="en-US" dirty="0"/>
        </a:p>
      </dgm:t>
    </dgm:pt>
    <dgm:pt modelId="{0F581C09-5033-4182-82E1-BCD3ACC3AE55}" cxnId="{899F799D-49BA-452A-ABC3-C342418C65E1}" type="parTrans">
      <dgm:prSet/>
      <dgm:spPr/>
      <dgm:t>
        <a:bodyPr/>
        <a:lstStyle/>
        <a:p>
          <a:endParaRPr lang="en-US"/>
        </a:p>
      </dgm:t>
    </dgm:pt>
    <dgm:pt modelId="{679834D0-728A-4DFD-ADFD-E69470037816}" cxnId="{899F799D-49BA-452A-ABC3-C342418C65E1}" type="sibTrans">
      <dgm:prSet/>
      <dgm:spPr/>
      <dgm:t>
        <a:bodyPr/>
        <a:lstStyle/>
        <a:p>
          <a:endParaRPr lang="en-US"/>
        </a:p>
      </dgm:t>
    </dgm:pt>
    <dgm:pt modelId="{98E25831-50AB-40C6-8651-3499E983177C}">
      <dgm:prSet phldrT="[Text]" custT="1"/>
      <dgm:spPr/>
      <dgm:t>
        <a:bodyPr/>
        <a:lstStyle/>
        <a:p>
          <a:r>
            <a:rPr lang="en-US" sz="2800" dirty="0" smtClean="0"/>
            <a:t>Environment quality</a:t>
          </a:r>
          <a:endParaRPr lang="en-US" sz="2800" dirty="0"/>
        </a:p>
      </dgm:t>
    </dgm:pt>
    <dgm:pt modelId="{F1BA65E3-C27B-4E74-AEE1-004B81CB9AD6}" cxnId="{489CCB35-C82D-4769-9CBF-415F219B4B72}" type="parTrans">
      <dgm:prSet/>
      <dgm:spPr/>
      <dgm:t>
        <a:bodyPr/>
        <a:lstStyle/>
        <a:p>
          <a:endParaRPr lang="en-US"/>
        </a:p>
      </dgm:t>
    </dgm:pt>
    <dgm:pt modelId="{59C65ABA-DD73-4E89-B3EF-BE55CE368428}" cxnId="{489CCB35-C82D-4769-9CBF-415F219B4B72}" type="sibTrans">
      <dgm:prSet/>
      <dgm:spPr/>
      <dgm:t>
        <a:bodyPr/>
        <a:lstStyle/>
        <a:p>
          <a:endParaRPr lang="en-US"/>
        </a:p>
      </dgm:t>
    </dgm:pt>
    <dgm:pt modelId="{1A974B0F-FCB4-4711-AE59-C2C90FC49B10}">
      <dgm:prSet phldrT="[Text]" custT="1"/>
      <dgm:spPr/>
      <dgm:t>
        <a:bodyPr/>
        <a:lstStyle/>
        <a:p>
          <a:r>
            <a:rPr lang="en-US" sz="2800" dirty="0" smtClean="0"/>
            <a:t>Product safety</a:t>
          </a:r>
          <a:endParaRPr lang="en-US" sz="2800" dirty="0"/>
        </a:p>
      </dgm:t>
    </dgm:pt>
    <dgm:pt modelId="{096BB9AE-582A-40D0-A6F1-BFEE80180B06}" cxnId="{841E1639-E76B-4529-B68C-0A4E3984B2DE}" type="parTrans">
      <dgm:prSet/>
      <dgm:spPr/>
      <dgm:t>
        <a:bodyPr/>
        <a:lstStyle/>
        <a:p>
          <a:endParaRPr lang="en-US"/>
        </a:p>
      </dgm:t>
    </dgm:pt>
    <dgm:pt modelId="{1287D62B-7784-4328-AB6F-4D8DC329AA17}" cxnId="{841E1639-E76B-4529-B68C-0A4E3984B2DE}" type="sibTrans">
      <dgm:prSet/>
      <dgm:spPr/>
      <dgm:t>
        <a:bodyPr/>
        <a:lstStyle/>
        <a:p>
          <a:endParaRPr lang="en-US"/>
        </a:p>
      </dgm:t>
    </dgm:pt>
    <dgm:pt modelId="{0EC5F2F5-A06A-4357-9024-1876E5872F89}">
      <dgm:prSet phldrT="[Text]" custT="1"/>
      <dgm:spPr/>
      <dgm:t>
        <a:bodyPr/>
        <a:lstStyle/>
        <a:p>
          <a:r>
            <a:rPr lang="en-US" sz="2800" dirty="0" smtClean="0"/>
            <a:t>Quality</a:t>
          </a:r>
          <a:endParaRPr lang="en-US" sz="2800" dirty="0"/>
        </a:p>
      </dgm:t>
    </dgm:pt>
    <dgm:pt modelId="{9C87CAF8-D33A-42C6-90AB-B7D2C37C54D7}" cxnId="{FC477D0F-3BEF-4E18-A22E-B9D285B07448}" type="parTrans">
      <dgm:prSet/>
      <dgm:spPr/>
      <dgm:t>
        <a:bodyPr/>
        <a:lstStyle/>
        <a:p>
          <a:endParaRPr lang="en-US"/>
        </a:p>
      </dgm:t>
    </dgm:pt>
    <dgm:pt modelId="{140171F7-5446-4008-A162-3937E0DE6425}" cxnId="{FC477D0F-3BEF-4E18-A22E-B9D285B07448}" type="sibTrans">
      <dgm:prSet/>
      <dgm:spPr/>
      <dgm:t>
        <a:bodyPr/>
        <a:lstStyle/>
        <a:p>
          <a:endParaRPr lang="en-US"/>
        </a:p>
      </dgm:t>
    </dgm:pt>
    <dgm:pt modelId="{B663B8C0-8CE3-4749-974A-94FF692B0C5C}">
      <dgm:prSet phldrT="[Text]" custT="1"/>
      <dgm:spPr/>
      <dgm:t>
        <a:bodyPr/>
        <a:lstStyle/>
        <a:p>
          <a:r>
            <a:rPr lang="en-US" sz="2800" dirty="0" smtClean="0"/>
            <a:t>Fair account</a:t>
          </a:r>
          <a:endParaRPr lang="en-US" sz="2800" dirty="0"/>
        </a:p>
      </dgm:t>
    </dgm:pt>
    <dgm:pt modelId="{EA66C017-A1CF-4522-9C7C-9EABA1F30C14}" cxnId="{53D0E94D-F9EB-43E4-B8EF-55D8AA18E422}" type="parTrans">
      <dgm:prSet/>
      <dgm:spPr/>
      <dgm:t>
        <a:bodyPr/>
        <a:lstStyle/>
        <a:p>
          <a:endParaRPr lang="en-US"/>
        </a:p>
      </dgm:t>
    </dgm:pt>
    <dgm:pt modelId="{10A1E9B0-CB45-47A0-B7D5-6549C4D4C8B3}" cxnId="{53D0E94D-F9EB-43E4-B8EF-55D8AA18E422}" type="sibTrans">
      <dgm:prSet/>
      <dgm:spPr/>
      <dgm:t>
        <a:bodyPr/>
        <a:lstStyle/>
        <a:p>
          <a:endParaRPr lang="en-US"/>
        </a:p>
      </dgm:t>
    </dgm:pt>
    <dgm:pt modelId="{BA1B3DA8-C7A9-406F-819F-CC21B6E7C6CF}">
      <dgm:prSet phldrT="[Text]" custT="1"/>
      <dgm:spPr/>
      <dgm:t>
        <a:bodyPr/>
        <a:lstStyle/>
        <a:p>
          <a:r>
            <a:rPr lang="en-US" sz="2800" dirty="0" smtClean="0"/>
            <a:t>Environment protection</a:t>
          </a:r>
          <a:endParaRPr lang="en-US" sz="2800" dirty="0"/>
        </a:p>
      </dgm:t>
    </dgm:pt>
    <dgm:pt modelId="{8197B7A0-8404-4CCF-93AE-57ACF0079A83}" cxnId="{C37EBA54-A113-4575-8D6F-A0050E76BF1B}" type="parTrans">
      <dgm:prSet/>
      <dgm:spPr/>
      <dgm:t>
        <a:bodyPr/>
        <a:lstStyle/>
        <a:p>
          <a:endParaRPr lang="en-US"/>
        </a:p>
      </dgm:t>
    </dgm:pt>
    <dgm:pt modelId="{4C5230FB-32AC-41BD-9940-7D6E55498F56}" cxnId="{C37EBA54-A113-4575-8D6F-A0050E76BF1B}" type="sibTrans">
      <dgm:prSet/>
      <dgm:spPr/>
      <dgm:t>
        <a:bodyPr/>
        <a:lstStyle/>
        <a:p>
          <a:endParaRPr lang="en-US"/>
        </a:p>
      </dgm:t>
    </dgm:pt>
    <dgm:pt modelId="{5168D5E8-F2CC-4BFB-8BCA-F9E086C4EEE6}" type="pres">
      <dgm:prSet presAssocID="{DE08D592-3313-4156-A241-90B3310BB7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96AE91-D263-4946-948A-647852A93956}" type="pres">
      <dgm:prSet presAssocID="{19FB6C2C-A43D-43DD-A47C-7CCDEBC09AE7}" presName="composite" presStyleCnt="0"/>
      <dgm:spPr/>
    </dgm:pt>
    <dgm:pt modelId="{AC6753EE-65FB-4B08-AD8C-56FD0A5E5C6B}" type="pres">
      <dgm:prSet presAssocID="{19FB6C2C-A43D-43DD-A47C-7CCDEBC09AE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0B54F-2624-44FA-ADC2-821E27F55130}" type="pres">
      <dgm:prSet presAssocID="{19FB6C2C-A43D-43DD-A47C-7CCDEBC09AE7}" presName="desTx" presStyleLbl="alignAccFollowNode1" presStyleIdx="0" presStyleCnt="3" custScaleX="114407" custLinFactNeighborX="6759" custLinFactNeighborY="15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DD980-452D-4124-A416-0D78D547D38A}" type="pres">
      <dgm:prSet presAssocID="{EAB40741-7785-42CC-BE5C-37975F097F3E}" presName="space" presStyleCnt="0"/>
      <dgm:spPr/>
    </dgm:pt>
    <dgm:pt modelId="{277C6401-204B-4E94-97D7-B91B9AB9BE46}" type="pres">
      <dgm:prSet presAssocID="{B6E3E44D-247D-4F4B-B717-FA06DE442532}" presName="composite" presStyleCnt="0"/>
      <dgm:spPr/>
    </dgm:pt>
    <dgm:pt modelId="{8C24A23E-E8A0-4257-A5B0-13C4C2D90991}" type="pres">
      <dgm:prSet presAssocID="{B6E3E44D-247D-4F4B-B717-FA06DE44253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ED3B7-964D-4694-8089-321D0D9971E9}" type="pres">
      <dgm:prSet presAssocID="{B6E3E44D-247D-4F4B-B717-FA06DE442532}" presName="desTx" presStyleLbl="alignAccFollowNode1" presStyleIdx="1" presStyleCnt="3" custLinFactNeighborY="15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0F5BE-1A6A-40BC-9F19-59FE29930B96}" type="pres">
      <dgm:prSet presAssocID="{05CA8CF4-A7C8-4345-8D15-08BAB58B59E7}" presName="space" presStyleCnt="0"/>
      <dgm:spPr/>
    </dgm:pt>
    <dgm:pt modelId="{20787784-E049-4149-84EE-9B50146ACE01}" type="pres">
      <dgm:prSet presAssocID="{6B9DA517-6E10-4140-BBEE-0A4B3A8C2395}" presName="composite" presStyleCnt="0"/>
      <dgm:spPr/>
    </dgm:pt>
    <dgm:pt modelId="{3997B0DE-FD65-415B-A2A1-AD2A4E19B472}" type="pres">
      <dgm:prSet presAssocID="{6B9DA517-6E10-4140-BBEE-0A4B3A8C239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6D2FE-17A5-4B39-B7DD-C68D6557449D}" type="pres">
      <dgm:prSet presAssocID="{6B9DA517-6E10-4140-BBEE-0A4B3A8C2395}" presName="desTx" presStyleLbl="alignAccFollowNode1" presStyleIdx="2" presStyleCnt="3" custLinFactNeighborY="15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DABB2A-B202-4FDC-B362-0019DBEF9C49}" type="presOf" srcId="{19FB6C2C-A43D-43DD-A47C-7CCDEBC09AE7}" destId="{AC6753EE-65FB-4B08-AD8C-56FD0A5E5C6B}" srcOrd="0" destOrd="0" presId="urn:microsoft.com/office/officeart/2005/8/layout/hList1"/>
    <dgm:cxn modelId="{14CF039A-F05E-4C31-BEC3-3922F8B075AB}" type="presOf" srcId="{BA1B3DA8-C7A9-406F-819F-CC21B6E7C6CF}" destId="{4606D2FE-17A5-4B39-B7DD-C68D6557449D}" srcOrd="0" destOrd="1" presId="urn:microsoft.com/office/officeart/2005/8/layout/hList1"/>
    <dgm:cxn modelId="{ECDFBF42-4A17-4F20-BA58-237FCB80756A}" srcId="{DE08D592-3313-4156-A241-90B3310BB763}" destId="{19FB6C2C-A43D-43DD-A47C-7CCDEBC09AE7}" srcOrd="0" destOrd="0" parTransId="{E8BF9447-4FDD-4CBD-A191-A49DEB696478}" sibTransId="{EAB40741-7785-42CC-BE5C-37975F097F3E}"/>
    <dgm:cxn modelId="{381017C4-5F85-4D93-894C-2917F8D2501B}" type="presOf" srcId="{B663B8C0-8CE3-4749-974A-94FF692B0C5C}" destId="{876ED3B7-964D-4694-8089-321D0D9971E9}" srcOrd="0" destOrd="1" presId="urn:microsoft.com/office/officeart/2005/8/layout/hList1"/>
    <dgm:cxn modelId="{55A900A0-47A1-4CB7-BF16-1C98C5B647E8}" type="presOf" srcId="{98E25831-50AB-40C6-8651-3499E983177C}" destId="{4606D2FE-17A5-4B39-B7DD-C68D6557449D}" srcOrd="0" destOrd="0" presId="urn:microsoft.com/office/officeart/2005/8/layout/hList1"/>
    <dgm:cxn modelId="{FC477D0F-3BEF-4E18-A22E-B9D285B07448}" srcId="{19FB6C2C-A43D-43DD-A47C-7CCDEBC09AE7}" destId="{0EC5F2F5-A06A-4357-9024-1876E5872F89}" srcOrd="2" destOrd="0" parTransId="{9C87CAF8-D33A-42C6-90AB-B7D2C37C54D7}" sibTransId="{140171F7-5446-4008-A162-3937E0DE6425}"/>
    <dgm:cxn modelId="{489CCB35-C82D-4769-9CBF-415F219B4B72}" srcId="{6B9DA517-6E10-4140-BBEE-0A4B3A8C2395}" destId="{98E25831-50AB-40C6-8651-3499E983177C}" srcOrd="0" destOrd="0" parTransId="{F1BA65E3-C27B-4E74-AEE1-004B81CB9AD6}" sibTransId="{59C65ABA-DD73-4E89-B3EF-BE55CE368428}"/>
    <dgm:cxn modelId="{26111EEE-1EDF-48A0-A06C-53EF4F368106}" srcId="{DE08D592-3313-4156-A241-90B3310BB763}" destId="{B6E3E44D-247D-4F4B-B717-FA06DE442532}" srcOrd="1" destOrd="0" parTransId="{0E382F0E-2D0F-4C51-A735-B9D2892D3860}" sibTransId="{05CA8CF4-A7C8-4345-8D15-08BAB58B59E7}"/>
    <dgm:cxn modelId="{53D0E94D-F9EB-43E4-B8EF-55D8AA18E422}" srcId="{B6E3E44D-247D-4F4B-B717-FA06DE442532}" destId="{B663B8C0-8CE3-4749-974A-94FF692B0C5C}" srcOrd="1" destOrd="0" parTransId="{EA66C017-A1CF-4522-9C7C-9EABA1F30C14}" sibTransId="{10A1E9B0-CB45-47A0-B7D5-6549C4D4C8B3}"/>
    <dgm:cxn modelId="{841E1639-E76B-4529-B68C-0A4E3984B2DE}" srcId="{19FB6C2C-A43D-43DD-A47C-7CCDEBC09AE7}" destId="{1A974B0F-FCB4-4711-AE59-C2C90FC49B10}" srcOrd="1" destOrd="0" parTransId="{096BB9AE-582A-40D0-A6F1-BFEE80180B06}" sibTransId="{1287D62B-7784-4328-AB6F-4D8DC329AA17}"/>
    <dgm:cxn modelId="{61ABBEFF-1FCD-4F56-937C-61B3278E4B01}" type="presOf" srcId="{1DF40209-9367-4F4A-AA8A-67DCA2175009}" destId="{876ED3B7-964D-4694-8089-321D0D9971E9}" srcOrd="0" destOrd="0" presId="urn:microsoft.com/office/officeart/2005/8/layout/hList1"/>
    <dgm:cxn modelId="{93EADE60-526B-4889-84AE-79CC1843C408}" type="presOf" srcId="{8A3706EF-341A-4A84-863F-0CAA2B597850}" destId="{BEE0B54F-2624-44FA-ADC2-821E27F55130}" srcOrd="0" destOrd="0" presId="urn:microsoft.com/office/officeart/2005/8/layout/hList1"/>
    <dgm:cxn modelId="{899F799D-49BA-452A-ABC3-C342418C65E1}" srcId="{DE08D592-3313-4156-A241-90B3310BB763}" destId="{6B9DA517-6E10-4140-BBEE-0A4B3A8C2395}" srcOrd="2" destOrd="0" parTransId="{0F581C09-5033-4182-82E1-BCD3ACC3AE55}" sibTransId="{679834D0-728A-4DFD-ADFD-E69470037816}"/>
    <dgm:cxn modelId="{E04CF5A9-6657-4B7A-A4E5-5C3A0084B534}" type="presOf" srcId="{B6E3E44D-247D-4F4B-B717-FA06DE442532}" destId="{8C24A23E-E8A0-4257-A5B0-13C4C2D90991}" srcOrd="0" destOrd="0" presId="urn:microsoft.com/office/officeart/2005/8/layout/hList1"/>
    <dgm:cxn modelId="{42EC6E8E-B3FE-4A61-94B1-CC34E134845B}" srcId="{19FB6C2C-A43D-43DD-A47C-7CCDEBC09AE7}" destId="{8A3706EF-341A-4A84-863F-0CAA2B597850}" srcOrd="0" destOrd="0" parTransId="{3561905F-67A6-4AC1-82BD-D7686F968D9D}" sibTransId="{D786B649-F892-42EA-8980-D2654A86A0CC}"/>
    <dgm:cxn modelId="{82A184AC-6865-4912-BC51-7410414131E8}" type="presOf" srcId="{6B9DA517-6E10-4140-BBEE-0A4B3A8C2395}" destId="{3997B0DE-FD65-415B-A2A1-AD2A4E19B472}" srcOrd="0" destOrd="0" presId="urn:microsoft.com/office/officeart/2005/8/layout/hList1"/>
    <dgm:cxn modelId="{DCC66019-12B8-47F8-AE50-8486F20CBFEF}" srcId="{B6E3E44D-247D-4F4B-B717-FA06DE442532}" destId="{1DF40209-9367-4F4A-AA8A-67DCA2175009}" srcOrd="0" destOrd="0" parTransId="{6DDAEF00-1D9B-4618-AE82-9103438B6EE7}" sibTransId="{7024653F-A229-4B9A-9132-B11F99CCDCF5}"/>
    <dgm:cxn modelId="{C37EBA54-A113-4575-8D6F-A0050E76BF1B}" srcId="{6B9DA517-6E10-4140-BBEE-0A4B3A8C2395}" destId="{BA1B3DA8-C7A9-406F-819F-CC21B6E7C6CF}" srcOrd="1" destOrd="0" parTransId="{8197B7A0-8404-4CCF-93AE-57ACF0079A83}" sibTransId="{4C5230FB-32AC-41BD-9940-7D6E55498F56}"/>
    <dgm:cxn modelId="{A0D03E79-3239-4CB8-8C18-B40FD58DB097}" type="presOf" srcId="{DE08D592-3313-4156-A241-90B3310BB763}" destId="{5168D5E8-F2CC-4BFB-8BCA-F9E086C4EEE6}" srcOrd="0" destOrd="0" presId="urn:microsoft.com/office/officeart/2005/8/layout/hList1"/>
    <dgm:cxn modelId="{7C2820FD-6535-431A-803D-5F4F6353A60D}" type="presOf" srcId="{0EC5F2F5-A06A-4357-9024-1876E5872F89}" destId="{BEE0B54F-2624-44FA-ADC2-821E27F55130}" srcOrd="0" destOrd="2" presId="urn:microsoft.com/office/officeart/2005/8/layout/hList1"/>
    <dgm:cxn modelId="{B9AC49B7-A840-4FA1-ABD6-1928F3BFC6A2}" type="presOf" srcId="{1A974B0F-FCB4-4711-AE59-C2C90FC49B10}" destId="{BEE0B54F-2624-44FA-ADC2-821E27F55130}" srcOrd="0" destOrd="1" presId="urn:microsoft.com/office/officeart/2005/8/layout/hList1"/>
    <dgm:cxn modelId="{B5A568D7-135A-4256-8D39-04506805B3F1}" type="presParOf" srcId="{5168D5E8-F2CC-4BFB-8BCA-F9E086C4EEE6}" destId="{8C96AE91-D263-4946-948A-647852A93956}" srcOrd="0" destOrd="0" presId="urn:microsoft.com/office/officeart/2005/8/layout/hList1"/>
    <dgm:cxn modelId="{EE7C89A5-5398-4333-83A2-1EC59157EA1A}" type="presParOf" srcId="{8C96AE91-D263-4946-948A-647852A93956}" destId="{AC6753EE-65FB-4B08-AD8C-56FD0A5E5C6B}" srcOrd="0" destOrd="0" presId="urn:microsoft.com/office/officeart/2005/8/layout/hList1"/>
    <dgm:cxn modelId="{D74DB7AE-B40D-4E8D-879A-B431C6E95918}" type="presParOf" srcId="{8C96AE91-D263-4946-948A-647852A93956}" destId="{BEE0B54F-2624-44FA-ADC2-821E27F55130}" srcOrd="1" destOrd="0" presId="urn:microsoft.com/office/officeart/2005/8/layout/hList1"/>
    <dgm:cxn modelId="{8729B5A9-710B-4BDE-80E8-40FBC849C6D6}" type="presParOf" srcId="{5168D5E8-F2CC-4BFB-8BCA-F9E086C4EEE6}" destId="{F6CDD980-452D-4124-A416-0D78D547D38A}" srcOrd="1" destOrd="0" presId="urn:microsoft.com/office/officeart/2005/8/layout/hList1"/>
    <dgm:cxn modelId="{64EE3BCD-301E-4004-AAA7-CDA2394DDEB8}" type="presParOf" srcId="{5168D5E8-F2CC-4BFB-8BCA-F9E086C4EEE6}" destId="{277C6401-204B-4E94-97D7-B91B9AB9BE46}" srcOrd="2" destOrd="0" presId="urn:microsoft.com/office/officeart/2005/8/layout/hList1"/>
    <dgm:cxn modelId="{C324992E-83F3-4D2C-A9C1-2C209989BA73}" type="presParOf" srcId="{277C6401-204B-4E94-97D7-B91B9AB9BE46}" destId="{8C24A23E-E8A0-4257-A5B0-13C4C2D90991}" srcOrd="0" destOrd="0" presId="urn:microsoft.com/office/officeart/2005/8/layout/hList1"/>
    <dgm:cxn modelId="{1AA6F2B9-16CB-42C0-A5E6-AC25272892B7}" type="presParOf" srcId="{277C6401-204B-4E94-97D7-B91B9AB9BE46}" destId="{876ED3B7-964D-4694-8089-321D0D9971E9}" srcOrd="1" destOrd="0" presId="urn:microsoft.com/office/officeart/2005/8/layout/hList1"/>
    <dgm:cxn modelId="{CFFC7150-025E-44C8-BFB3-1A28B6C69934}" type="presParOf" srcId="{5168D5E8-F2CC-4BFB-8BCA-F9E086C4EEE6}" destId="{2910F5BE-1A6A-40BC-9F19-59FE29930B96}" srcOrd="3" destOrd="0" presId="urn:microsoft.com/office/officeart/2005/8/layout/hList1"/>
    <dgm:cxn modelId="{936E635A-A763-47A5-9D85-0290CF2446D3}" type="presParOf" srcId="{5168D5E8-F2CC-4BFB-8BCA-F9E086C4EEE6}" destId="{20787784-E049-4149-84EE-9B50146ACE01}" srcOrd="4" destOrd="0" presId="urn:microsoft.com/office/officeart/2005/8/layout/hList1"/>
    <dgm:cxn modelId="{9C166BD2-0F21-4D90-A2E7-1BC0FEBE319E}" type="presParOf" srcId="{20787784-E049-4149-84EE-9B50146ACE01}" destId="{3997B0DE-FD65-415B-A2A1-AD2A4E19B472}" srcOrd="0" destOrd="0" presId="urn:microsoft.com/office/officeart/2005/8/layout/hList1"/>
    <dgm:cxn modelId="{2A328C09-DEA9-4B5F-9588-CFECB34E76ED}" type="presParOf" srcId="{20787784-E049-4149-84EE-9B50146ACE01}" destId="{4606D2FE-17A5-4B39-B7DD-C68D6557449D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08D592-3313-4156-A241-90B3310BB7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B6C2C-A43D-43DD-A47C-7CCDEBC09AE7}">
      <dgm:prSet phldrT="[Text]" custT="1"/>
      <dgm:spPr/>
      <dgm:t>
        <a:bodyPr/>
        <a:lstStyle/>
        <a:p>
          <a:r>
            <a:rPr lang="en-US" sz="3600" dirty="0" smtClean="0"/>
            <a:t>Towards Employees</a:t>
          </a:r>
          <a:endParaRPr lang="en-US" sz="3600" dirty="0"/>
        </a:p>
      </dgm:t>
    </dgm:pt>
    <dgm:pt modelId="{E8BF9447-4FDD-4CBD-A191-A49DEB696478}" cxnId="{ECDFBF42-4A17-4F20-BA58-237FCB80756A}" type="parTrans">
      <dgm:prSet/>
      <dgm:spPr/>
      <dgm:t>
        <a:bodyPr/>
        <a:lstStyle/>
        <a:p>
          <a:endParaRPr lang="en-US"/>
        </a:p>
      </dgm:t>
    </dgm:pt>
    <dgm:pt modelId="{EAB40741-7785-42CC-BE5C-37975F097F3E}" cxnId="{ECDFBF42-4A17-4F20-BA58-237FCB80756A}" type="sibTrans">
      <dgm:prSet/>
      <dgm:spPr/>
      <dgm:t>
        <a:bodyPr/>
        <a:lstStyle/>
        <a:p>
          <a:endParaRPr lang="en-US"/>
        </a:p>
      </dgm:t>
    </dgm:pt>
    <dgm:pt modelId="{8A3706EF-341A-4A84-863F-0CAA2B597850}">
      <dgm:prSet phldrT="[Text]" custT="1"/>
      <dgm:spPr/>
      <dgm:t>
        <a:bodyPr/>
        <a:lstStyle/>
        <a:p>
          <a:r>
            <a:rPr lang="en-US" sz="2400" dirty="0" smtClean="0"/>
            <a:t>Work environment</a:t>
          </a:r>
          <a:endParaRPr lang="en-US" sz="2400" dirty="0"/>
        </a:p>
      </dgm:t>
    </dgm:pt>
    <dgm:pt modelId="{3561905F-67A6-4AC1-82BD-D7686F968D9D}" cxnId="{42EC6E8E-B3FE-4A61-94B1-CC34E134845B}" type="parTrans">
      <dgm:prSet/>
      <dgm:spPr/>
      <dgm:t>
        <a:bodyPr/>
        <a:lstStyle/>
        <a:p>
          <a:endParaRPr lang="en-US"/>
        </a:p>
      </dgm:t>
    </dgm:pt>
    <dgm:pt modelId="{D786B649-F892-42EA-8980-D2654A86A0CC}" cxnId="{42EC6E8E-B3FE-4A61-94B1-CC34E134845B}" type="sibTrans">
      <dgm:prSet/>
      <dgm:spPr/>
      <dgm:t>
        <a:bodyPr/>
        <a:lstStyle/>
        <a:p>
          <a:endParaRPr lang="en-US"/>
        </a:p>
      </dgm:t>
    </dgm:pt>
    <dgm:pt modelId="{B6E3E44D-247D-4F4B-B717-FA06DE442532}">
      <dgm:prSet phldrT="[Text]" custT="1"/>
      <dgm:spPr/>
      <dgm:t>
        <a:bodyPr/>
        <a:lstStyle/>
        <a:p>
          <a:r>
            <a:rPr lang="en-US" sz="3600" dirty="0" smtClean="0"/>
            <a:t>Towards  Government</a:t>
          </a:r>
          <a:endParaRPr lang="en-US" sz="3600" dirty="0"/>
        </a:p>
      </dgm:t>
    </dgm:pt>
    <dgm:pt modelId="{0E382F0E-2D0F-4C51-A735-B9D2892D3860}" cxnId="{26111EEE-1EDF-48A0-A06C-53EF4F368106}" type="parTrans">
      <dgm:prSet/>
      <dgm:spPr/>
      <dgm:t>
        <a:bodyPr/>
        <a:lstStyle/>
        <a:p>
          <a:endParaRPr lang="en-US"/>
        </a:p>
      </dgm:t>
    </dgm:pt>
    <dgm:pt modelId="{05CA8CF4-A7C8-4345-8D15-08BAB58B59E7}" cxnId="{26111EEE-1EDF-48A0-A06C-53EF4F368106}" type="sibTrans">
      <dgm:prSet/>
      <dgm:spPr/>
      <dgm:t>
        <a:bodyPr/>
        <a:lstStyle/>
        <a:p>
          <a:endParaRPr lang="en-US"/>
        </a:p>
      </dgm:t>
    </dgm:pt>
    <dgm:pt modelId="{1DF40209-9367-4F4A-AA8A-67DCA2175009}">
      <dgm:prSet phldrT="[Text]" custT="1"/>
      <dgm:spPr/>
      <dgm:t>
        <a:bodyPr/>
        <a:lstStyle/>
        <a:p>
          <a:r>
            <a:rPr lang="en-US" sz="2400" dirty="0" smtClean="0"/>
            <a:t>Legal compliance</a:t>
          </a:r>
          <a:endParaRPr lang="en-US" sz="2400" dirty="0"/>
        </a:p>
      </dgm:t>
    </dgm:pt>
    <dgm:pt modelId="{6DDAEF00-1D9B-4618-AE82-9103438B6EE7}" cxnId="{DCC66019-12B8-47F8-AE50-8486F20CBFEF}" type="parTrans">
      <dgm:prSet/>
      <dgm:spPr/>
      <dgm:t>
        <a:bodyPr/>
        <a:lstStyle/>
        <a:p>
          <a:endParaRPr lang="en-US"/>
        </a:p>
      </dgm:t>
    </dgm:pt>
    <dgm:pt modelId="{7024653F-A229-4B9A-9132-B11F99CCDCF5}" cxnId="{DCC66019-12B8-47F8-AE50-8486F20CBFEF}" type="sibTrans">
      <dgm:prSet/>
      <dgm:spPr/>
      <dgm:t>
        <a:bodyPr/>
        <a:lstStyle/>
        <a:p>
          <a:endParaRPr lang="en-US"/>
        </a:p>
      </dgm:t>
    </dgm:pt>
    <dgm:pt modelId="{BCC1C2EF-1DD8-43D3-B655-3B4A1C005746}">
      <dgm:prSet phldrT="[Text]" custT="1"/>
      <dgm:spPr/>
      <dgm:t>
        <a:bodyPr/>
        <a:lstStyle/>
        <a:p>
          <a:r>
            <a:rPr lang="en-US" sz="2400" dirty="0" smtClean="0"/>
            <a:t>Work life balance</a:t>
          </a:r>
          <a:endParaRPr lang="en-US" sz="2400" dirty="0"/>
        </a:p>
      </dgm:t>
    </dgm:pt>
    <dgm:pt modelId="{44EB7313-F18A-4B24-BC99-9C93C1136501}" cxnId="{D61EF0AF-515A-461A-A14C-1C05CA96AB7B}" type="parTrans">
      <dgm:prSet/>
      <dgm:spPr/>
      <dgm:t>
        <a:bodyPr/>
        <a:lstStyle/>
        <a:p>
          <a:endParaRPr lang="en-US"/>
        </a:p>
      </dgm:t>
    </dgm:pt>
    <dgm:pt modelId="{F7D05C65-0188-4577-8136-D9E5B3BDC815}" cxnId="{D61EF0AF-515A-461A-A14C-1C05CA96AB7B}" type="sibTrans">
      <dgm:prSet/>
      <dgm:spPr/>
      <dgm:t>
        <a:bodyPr/>
        <a:lstStyle/>
        <a:p>
          <a:endParaRPr lang="en-US"/>
        </a:p>
      </dgm:t>
    </dgm:pt>
    <dgm:pt modelId="{F6BA1D5D-591F-4687-A187-9EA34ABDAA11}">
      <dgm:prSet phldrT="[Text]" custT="1"/>
      <dgm:spPr/>
      <dgm:t>
        <a:bodyPr/>
        <a:lstStyle/>
        <a:p>
          <a:r>
            <a:rPr lang="en-US" sz="2400" dirty="0" smtClean="0"/>
            <a:t>Occupational safety and health</a:t>
          </a:r>
          <a:endParaRPr lang="en-US" sz="2400" dirty="0"/>
        </a:p>
      </dgm:t>
    </dgm:pt>
    <dgm:pt modelId="{7F385619-7F6B-49CB-84AD-680AD42D42F1}" cxnId="{C5522F8A-1D6C-47AB-9995-915FE787C712}" type="parTrans">
      <dgm:prSet/>
      <dgm:spPr/>
      <dgm:t>
        <a:bodyPr/>
        <a:lstStyle/>
        <a:p>
          <a:endParaRPr lang="en-US"/>
        </a:p>
      </dgm:t>
    </dgm:pt>
    <dgm:pt modelId="{5FFB163D-51A7-45F3-8BF8-98128EF33D67}" cxnId="{C5522F8A-1D6C-47AB-9995-915FE787C712}" type="sibTrans">
      <dgm:prSet/>
      <dgm:spPr/>
      <dgm:t>
        <a:bodyPr/>
        <a:lstStyle/>
        <a:p>
          <a:endParaRPr lang="en-US"/>
        </a:p>
      </dgm:t>
    </dgm:pt>
    <dgm:pt modelId="{911A8EAC-72CF-450B-9F99-1FCD1A0A738A}">
      <dgm:prSet phldrT="[Text]" custT="1"/>
      <dgm:spPr/>
      <dgm:t>
        <a:bodyPr/>
        <a:lstStyle/>
        <a:p>
          <a:r>
            <a:rPr lang="en-US" sz="2400" dirty="0" smtClean="0"/>
            <a:t>Impartiality</a:t>
          </a:r>
          <a:endParaRPr lang="en-US" sz="2400" dirty="0"/>
        </a:p>
      </dgm:t>
    </dgm:pt>
    <dgm:pt modelId="{59A15386-2FE6-4EEA-AFAE-19A369F63C42}" cxnId="{1623FED8-1554-4CCA-ACFA-81543A0A4E33}" type="parTrans">
      <dgm:prSet/>
      <dgm:spPr/>
      <dgm:t>
        <a:bodyPr/>
        <a:lstStyle/>
        <a:p>
          <a:endParaRPr lang="en-US"/>
        </a:p>
      </dgm:t>
    </dgm:pt>
    <dgm:pt modelId="{89E40C51-3522-4DEB-A74C-675CC458CF0B}" cxnId="{1623FED8-1554-4CCA-ACFA-81543A0A4E33}" type="sibTrans">
      <dgm:prSet/>
      <dgm:spPr/>
      <dgm:t>
        <a:bodyPr/>
        <a:lstStyle/>
        <a:p>
          <a:endParaRPr lang="en-US"/>
        </a:p>
      </dgm:t>
    </dgm:pt>
    <dgm:pt modelId="{5168D5E8-F2CC-4BFB-8BCA-F9E086C4EEE6}" type="pres">
      <dgm:prSet presAssocID="{DE08D592-3313-4156-A241-90B3310BB7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96AE91-D263-4946-948A-647852A93956}" type="pres">
      <dgm:prSet presAssocID="{19FB6C2C-A43D-43DD-A47C-7CCDEBC09AE7}" presName="composite" presStyleCnt="0"/>
      <dgm:spPr/>
    </dgm:pt>
    <dgm:pt modelId="{AC6753EE-65FB-4B08-AD8C-56FD0A5E5C6B}" type="pres">
      <dgm:prSet presAssocID="{19FB6C2C-A43D-43DD-A47C-7CCDEBC09AE7}" presName="parTx" presStyleLbl="alignNode1" presStyleIdx="0" presStyleCnt="2" custScaleX="89820" custScaleY="87848" custLinFactNeighborX="-82" custLinFactNeighborY="-17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0B54F-2624-44FA-ADC2-821E27F55130}" type="pres">
      <dgm:prSet presAssocID="{19FB6C2C-A43D-43DD-A47C-7CCDEBC09AE7}" presName="desTx" presStyleLbl="alignAccFollowNode1" presStyleIdx="0" presStyleCnt="2" custScaleX="86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DD980-452D-4124-A416-0D78D547D38A}" type="pres">
      <dgm:prSet presAssocID="{EAB40741-7785-42CC-BE5C-37975F097F3E}" presName="space" presStyleCnt="0"/>
      <dgm:spPr/>
    </dgm:pt>
    <dgm:pt modelId="{277C6401-204B-4E94-97D7-B91B9AB9BE46}" type="pres">
      <dgm:prSet presAssocID="{B6E3E44D-247D-4F4B-B717-FA06DE442532}" presName="composite" presStyleCnt="0"/>
      <dgm:spPr/>
    </dgm:pt>
    <dgm:pt modelId="{8C24A23E-E8A0-4257-A5B0-13C4C2D90991}" type="pres">
      <dgm:prSet presAssocID="{B6E3E44D-247D-4F4B-B717-FA06DE442532}" presName="parTx" presStyleLbl="alignNode1" presStyleIdx="1" presStyleCnt="2" custScaleY="81446" custLinFactNeighborX="-8352" custLinFactNeighborY="-202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ED3B7-964D-4694-8089-321D0D9971E9}" type="pres">
      <dgm:prSet presAssocID="{B6E3E44D-247D-4F4B-B717-FA06DE442532}" presName="desTx" presStyleLbl="alignAccFollowNode1" presStyleIdx="1" presStyleCnt="2" custLinFactNeighborX="-12474" custLinFactNeighborY="2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23FED8-1554-4CCA-ACFA-81543A0A4E33}" srcId="{B6E3E44D-247D-4F4B-B717-FA06DE442532}" destId="{911A8EAC-72CF-450B-9F99-1FCD1A0A738A}" srcOrd="1" destOrd="0" parTransId="{59A15386-2FE6-4EEA-AFAE-19A369F63C42}" sibTransId="{89E40C51-3522-4DEB-A74C-675CC458CF0B}"/>
    <dgm:cxn modelId="{ECDFBF42-4A17-4F20-BA58-237FCB80756A}" srcId="{DE08D592-3313-4156-A241-90B3310BB763}" destId="{19FB6C2C-A43D-43DD-A47C-7CCDEBC09AE7}" srcOrd="0" destOrd="0" parTransId="{E8BF9447-4FDD-4CBD-A191-A49DEB696478}" sibTransId="{EAB40741-7785-42CC-BE5C-37975F097F3E}"/>
    <dgm:cxn modelId="{F1293CAC-F4CB-4804-8C8B-3939F9CA43B4}" type="presOf" srcId="{19FB6C2C-A43D-43DD-A47C-7CCDEBC09AE7}" destId="{AC6753EE-65FB-4B08-AD8C-56FD0A5E5C6B}" srcOrd="0" destOrd="0" presId="urn:microsoft.com/office/officeart/2005/8/layout/hList1"/>
    <dgm:cxn modelId="{55B9AF34-2E5B-404E-97A8-F12962BD8F08}" type="presOf" srcId="{F6BA1D5D-591F-4687-A187-9EA34ABDAA11}" destId="{BEE0B54F-2624-44FA-ADC2-821E27F55130}" srcOrd="0" destOrd="2" presId="urn:microsoft.com/office/officeart/2005/8/layout/hList1"/>
    <dgm:cxn modelId="{42EC6E8E-B3FE-4A61-94B1-CC34E134845B}" srcId="{19FB6C2C-A43D-43DD-A47C-7CCDEBC09AE7}" destId="{8A3706EF-341A-4A84-863F-0CAA2B597850}" srcOrd="0" destOrd="0" parTransId="{3561905F-67A6-4AC1-82BD-D7686F968D9D}" sibTransId="{D786B649-F892-42EA-8980-D2654A86A0CC}"/>
    <dgm:cxn modelId="{DCC66019-12B8-47F8-AE50-8486F20CBFEF}" srcId="{B6E3E44D-247D-4F4B-B717-FA06DE442532}" destId="{1DF40209-9367-4F4A-AA8A-67DCA2175009}" srcOrd="0" destOrd="0" parTransId="{6DDAEF00-1D9B-4618-AE82-9103438B6EE7}" sibTransId="{7024653F-A229-4B9A-9132-B11F99CCDCF5}"/>
    <dgm:cxn modelId="{D2C80D89-D011-49BE-AA3C-24691C4DECC1}" type="presOf" srcId="{BCC1C2EF-1DD8-43D3-B655-3B4A1C005746}" destId="{BEE0B54F-2624-44FA-ADC2-821E27F55130}" srcOrd="0" destOrd="1" presId="urn:microsoft.com/office/officeart/2005/8/layout/hList1"/>
    <dgm:cxn modelId="{C5522F8A-1D6C-47AB-9995-915FE787C712}" srcId="{19FB6C2C-A43D-43DD-A47C-7CCDEBC09AE7}" destId="{F6BA1D5D-591F-4687-A187-9EA34ABDAA11}" srcOrd="2" destOrd="0" parTransId="{7F385619-7F6B-49CB-84AD-680AD42D42F1}" sibTransId="{5FFB163D-51A7-45F3-8BF8-98128EF33D67}"/>
    <dgm:cxn modelId="{26111EEE-1EDF-48A0-A06C-53EF4F368106}" srcId="{DE08D592-3313-4156-A241-90B3310BB763}" destId="{B6E3E44D-247D-4F4B-B717-FA06DE442532}" srcOrd="1" destOrd="0" parTransId="{0E382F0E-2D0F-4C51-A735-B9D2892D3860}" sibTransId="{05CA8CF4-A7C8-4345-8D15-08BAB58B59E7}"/>
    <dgm:cxn modelId="{0B539DF6-E910-4C57-B3B2-5EEE01DAB4DD}" type="presOf" srcId="{1DF40209-9367-4F4A-AA8A-67DCA2175009}" destId="{876ED3B7-964D-4694-8089-321D0D9971E9}" srcOrd="0" destOrd="0" presId="urn:microsoft.com/office/officeart/2005/8/layout/hList1"/>
    <dgm:cxn modelId="{10974E56-D114-475B-8AEB-9958CAEDAE31}" type="presOf" srcId="{DE08D592-3313-4156-A241-90B3310BB763}" destId="{5168D5E8-F2CC-4BFB-8BCA-F9E086C4EEE6}" srcOrd="0" destOrd="0" presId="urn:microsoft.com/office/officeart/2005/8/layout/hList1"/>
    <dgm:cxn modelId="{759ED3BC-EE49-4B01-94FB-D8C889BEAFFA}" type="presOf" srcId="{8A3706EF-341A-4A84-863F-0CAA2B597850}" destId="{BEE0B54F-2624-44FA-ADC2-821E27F55130}" srcOrd="0" destOrd="0" presId="urn:microsoft.com/office/officeart/2005/8/layout/hList1"/>
    <dgm:cxn modelId="{D61EF0AF-515A-461A-A14C-1C05CA96AB7B}" srcId="{19FB6C2C-A43D-43DD-A47C-7CCDEBC09AE7}" destId="{BCC1C2EF-1DD8-43D3-B655-3B4A1C005746}" srcOrd="1" destOrd="0" parTransId="{44EB7313-F18A-4B24-BC99-9C93C1136501}" sibTransId="{F7D05C65-0188-4577-8136-D9E5B3BDC815}"/>
    <dgm:cxn modelId="{FB905BA3-BB99-43B3-A046-C233F2603EB1}" type="presOf" srcId="{B6E3E44D-247D-4F4B-B717-FA06DE442532}" destId="{8C24A23E-E8A0-4257-A5B0-13C4C2D90991}" srcOrd="0" destOrd="0" presId="urn:microsoft.com/office/officeart/2005/8/layout/hList1"/>
    <dgm:cxn modelId="{9115BA06-BC25-4F76-8B4C-30E5E448CFEC}" type="presOf" srcId="{911A8EAC-72CF-450B-9F99-1FCD1A0A738A}" destId="{876ED3B7-964D-4694-8089-321D0D9971E9}" srcOrd="0" destOrd="1" presId="urn:microsoft.com/office/officeart/2005/8/layout/hList1"/>
    <dgm:cxn modelId="{84AF61F6-28AE-4AA3-9DCE-4B180134BCD4}" type="presParOf" srcId="{5168D5E8-F2CC-4BFB-8BCA-F9E086C4EEE6}" destId="{8C96AE91-D263-4946-948A-647852A93956}" srcOrd="0" destOrd="0" presId="urn:microsoft.com/office/officeart/2005/8/layout/hList1"/>
    <dgm:cxn modelId="{F7997709-C363-4B8B-A399-883E7CCBE350}" type="presParOf" srcId="{8C96AE91-D263-4946-948A-647852A93956}" destId="{AC6753EE-65FB-4B08-AD8C-56FD0A5E5C6B}" srcOrd="0" destOrd="0" presId="urn:microsoft.com/office/officeart/2005/8/layout/hList1"/>
    <dgm:cxn modelId="{5DECB1A3-4CE9-4F90-B561-B9A87CCA7031}" type="presParOf" srcId="{8C96AE91-D263-4946-948A-647852A93956}" destId="{BEE0B54F-2624-44FA-ADC2-821E27F55130}" srcOrd="1" destOrd="0" presId="urn:microsoft.com/office/officeart/2005/8/layout/hList1"/>
    <dgm:cxn modelId="{5CF4F68B-9466-47DF-B6A4-36A17AA8CC01}" type="presParOf" srcId="{5168D5E8-F2CC-4BFB-8BCA-F9E086C4EEE6}" destId="{F6CDD980-452D-4124-A416-0D78D547D38A}" srcOrd="1" destOrd="0" presId="urn:microsoft.com/office/officeart/2005/8/layout/hList1"/>
    <dgm:cxn modelId="{36729F1A-7DD7-4269-9E2B-1E28EA218606}" type="presParOf" srcId="{5168D5E8-F2CC-4BFB-8BCA-F9E086C4EEE6}" destId="{277C6401-204B-4E94-97D7-B91B9AB9BE46}" srcOrd="2" destOrd="0" presId="urn:microsoft.com/office/officeart/2005/8/layout/hList1"/>
    <dgm:cxn modelId="{EA894526-797F-42D8-B54C-BE7346751C31}" type="presParOf" srcId="{277C6401-204B-4E94-97D7-B91B9AB9BE46}" destId="{8C24A23E-E8A0-4257-A5B0-13C4C2D90991}" srcOrd="0" destOrd="0" presId="urn:microsoft.com/office/officeart/2005/8/layout/hList1"/>
    <dgm:cxn modelId="{0436D708-15F0-4E8D-A163-CFD177E8B92D}" type="presParOf" srcId="{277C6401-204B-4E94-97D7-B91B9AB9BE46}" destId="{876ED3B7-964D-4694-8089-321D0D9971E9}" srcOrd="1" destOrd="0" presId="urn:microsoft.com/office/officeart/2005/8/layout/hList1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7367B6-4381-4396-8930-14A1D6DB2353}">
      <dsp:nvSpPr>
        <dsp:cNvPr id="0" name=""/>
        <dsp:cNvSpPr/>
      </dsp:nvSpPr>
      <dsp:spPr>
        <a:xfrm rot="5400000">
          <a:off x="-254864" y="255282"/>
          <a:ext cx="1699096" cy="118936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</a:t>
          </a:r>
          <a:endParaRPr lang="en-US" sz="3500" kern="1200" dirty="0"/>
        </a:p>
      </dsp:txBody>
      <dsp:txXfrm rot="5400000">
        <a:off x="-254864" y="255282"/>
        <a:ext cx="1699096" cy="1189367"/>
      </dsp:txXfrm>
    </dsp:sp>
    <dsp:sp modelId="{004FA27C-A64F-4F8A-985D-372B98034C78}">
      <dsp:nvSpPr>
        <dsp:cNvPr id="0" name=""/>
        <dsp:cNvSpPr/>
      </dsp:nvSpPr>
      <dsp:spPr>
        <a:xfrm rot="5400000">
          <a:off x="5815817" y="-4626032"/>
          <a:ext cx="1104412" cy="10357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/>
            <a:t>POLITICAL ENVIRONMENT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smtClean="0"/>
            <a:t>Political system,Political Institutions, Pressure groups</a:t>
          </a:r>
          <a:endParaRPr lang="en-US" sz="1300" b="1" kern="1200" dirty="0"/>
        </a:p>
      </dsp:txBody>
      <dsp:txXfrm rot="5400000">
        <a:off x="5815817" y="-4626032"/>
        <a:ext cx="1104412" cy="10357313"/>
      </dsp:txXfrm>
    </dsp:sp>
    <dsp:sp modelId="{1388AB89-77D2-44DE-81CD-4A4BF4FD67C1}">
      <dsp:nvSpPr>
        <dsp:cNvPr id="0" name=""/>
        <dsp:cNvSpPr/>
      </dsp:nvSpPr>
      <dsp:spPr>
        <a:xfrm rot="5400000">
          <a:off x="-254864" y="1988136"/>
          <a:ext cx="1699096" cy="1189367"/>
        </a:xfrm>
        <a:prstGeom prst="chevron">
          <a:avLst/>
        </a:prstGeom>
        <a:solidFill>
          <a:schemeClr val="accent2">
            <a:hueOff val="2576456"/>
            <a:satOff val="-27551"/>
            <a:lumOff val="7190"/>
            <a:alphaOff val="0"/>
          </a:schemeClr>
        </a:solidFill>
        <a:ln w="11429" cap="flat" cmpd="sng" algn="ctr">
          <a:solidFill>
            <a:schemeClr val="accent2">
              <a:hueOff val="2576456"/>
              <a:satOff val="-27551"/>
              <a:lumOff val="719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E</a:t>
          </a:r>
          <a:endParaRPr lang="en-US" sz="3500" kern="1200" dirty="0"/>
        </a:p>
      </dsp:txBody>
      <dsp:txXfrm rot="5400000">
        <a:off x="-254864" y="1988136"/>
        <a:ext cx="1699096" cy="1189367"/>
      </dsp:txXfrm>
    </dsp:sp>
    <dsp:sp modelId="{E79C434F-0FFB-4EC0-8FC0-75514A13F909}">
      <dsp:nvSpPr>
        <dsp:cNvPr id="0" name=""/>
        <dsp:cNvSpPr/>
      </dsp:nvSpPr>
      <dsp:spPr>
        <a:xfrm rot="5400000">
          <a:off x="5643170" y="-2893178"/>
          <a:ext cx="1449707" cy="10357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2576456"/>
              <a:satOff val="-27551"/>
              <a:lumOff val="719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/>
            <a:t>ECONOMIC ENVIRONMENT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smtClean="0"/>
            <a:t>Economic System</a:t>
          </a:r>
          <a:r>
            <a:rPr lang="en-US" sz="1300" kern="1200" smtClean="0"/>
            <a:t>-Free Market, Centrally Planned economy, Mixed economy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smtClean="0"/>
            <a:t>Economic policies- </a:t>
          </a:r>
          <a:r>
            <a:rPr lang="en-US" sz="1300" kern="1200" smtClean="0"/>
            <a:t>Monetary, Fiscal, Industrial policy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smtClean="0"/>
            <a:t>Economic condition: </a:t>
          </a:r>
          <a:r>
            <a:rPr lang="en-US" sz="1300" kern="1200" smtClean="0"/>
            <a:t>Income, business cycle, Inflation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 rot="5400000">
        <a:off x="5643170" y="-2893178"/>
        <a:ext cx="1449707" cy="10357313"/>
      </dsp:txXfrm>
    </dsp:sp>
    <dsp:sp modelId="{4DAC0BC6-7D6D-4092-A99A-773D7FF629E0}">
      <dsp:nvSpPr>
        <dsp:cNvPr id="0" name=""/>
        <dsp:cNvSpPr/>
      </dsp:nvSpPr>
      <dsp:spPr>
        <a:xfrm rot="5400000">
          <a:off x="-254864" y="3548343"/>
          <a:ext cx="1699096" cy="1189367"/>
        </a:xfrm>
        <a:prstGeom prst="chevron">
          <a:avLst/>
        </a:prstGeom>
        <a:solidFill>
          <a:schemeClr val="accent2">
            <a:hueOff val="5152912"/>
            <a:satOff val="-55102"/>
            <a:lumOff val="14379"/>
            <a:alphaOff val="0"/>
          </a:schemeClr>
        </a:solidFill>
        <a:ln w="11429" cap="flat" cmpd="sng" algn="ctr">
          <a:solidFill>
            <a:schemeClr val="accent2">
              <a:hueOff val="5152912"/>
              <a:satOff val="-55102"/>
              <a:lumOff val="14379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</a:t>
          </a:r>
          <a:endParaRPr lang="en-US" sz="3500" kern="1200" dirty="0"/>
        </a:p>
      </dsp:txBody>
      <dsp:txXfrm rot="5400000">
        <a:off x="-254864" y="3548343"/>
        <a:ext cx="1699096" cy="1189367"/>
      </dsp:txXfrm>
    </dsp:sp>
    <dsp:sp modelId="{D99AB5F1-B35E-4E51-A7B1-5C0B02D35C4A}">
      <dsp:nvSpPr>
        <dsp:cNvPr id="0" name=""/>
        <dsp:cNvSpPr/>
      </dsp:nvSpPr>
      <dsp:spPr>
        <a:xfrm rot="5400000">
          <a:off x="5815817" y="-1332971"/>
          <a:ext cx="1104412" cy="10357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5152912"/>
              <a:satOff val="-55102"/>
              <a:lumOff val="14379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/>
            <a:t>SOCIO-CULTURAL ENVIRONMENT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smtClean="0"/>
            <a:t>Demographics-</a:t>
          </a:r>
          <a:r>
            <a:rPr lang="en-US" sz="1300" b="0" kern="1200" smtClean="0"/>
            <a:t>Size, </a:t>
          </a:r>
          <a:r>
            <a:rPr lang="en-US" sz="1300" kern="1200" smtClean="0"/>
            <a:t>Age, Population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smtClean="0"/>
            <a:t>Social institutions: </a:t>
          </a:r>
          <a:r>
            <a:rPr lang="en-US" sz="1300" kern="1200" smtClean="0"/>
            <a:t>Family ,Reference  group, Social class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smtClean="0"/>
            <a:t>Social change: </a:t>
          </a:r>
          <a:r>
            <a:rPr lang="en-US" sz="1300" kern="1200" smtClean="0"/>
            <a:t>life style pattern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smtClean="0"/>
            <a:t>Cultural:- </a:t>
          </a:r>
          <a:r>
            <a:rPr lang="en-US" sz="1300" kern="1200" smtClean="0"/>
            <a:t>Value, belief, religion, language</a:t>
          </a:r>
          <a:endParaRPr lang="en-US" sz="1300" kern="1200" dirty="0"/>
        </a:p>
      </dsp:txBody>
      <dsp:txXfrm rot="5400000">
        <a:off x="5815817" y="-1332971"/>
        <a:ext cx="1104412" cy="10357313"/>
      </dsp:txXfrm>
    </dsp:sp>
    <dsp:sp modelId="{21E98424-BFF3-4FB5-92A4-64BECF3EDD84}">
      <dsp:nvSpPr>
        <dsp:cNvPr id="0" name=""/>
        <dsp:cNvSpPr/>
      </dsp:nvSpPr>
      <dsp:spPr>
        <a:xfrm rot="5400000">
          <a:off x="-254864" y="5108549"/>
          <a:ext cx="1699096" cy="1189367"/>
        </a:xfrm>
        <a:prstGeom prst="chevron">
          <a:avLst/>
        </a:prstGeom>
        <a:solidFill>
          <a:schemeClr val="accent2">
            <a:hueOff val="7729367"/>
            <a:satOff val="-82653"/>
            <a:lumOff val="21569"/>
            <a:alphaOff val="0"/>
          </a:schemeClr>
        </a:solidFill>
        <a:ln w="11429" cap="flat" cmpd="sng" algn="ctr">
          <a:solidFill>
            <a:schemeClr val="accent2">
              <a:hueOff val="7729367"/>
              <a:satOff val="-82653"/>
              <a:lumOff val="21569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</a:t>
          </a:r>
          <a:endParaRPr lang="en-US" sz="3500" kern="1200" dirty="0"/>
        </a:p>
      </dsp:txBody>
      <dsp:txXfrm rot="5400000">
        <a:off x="-254864" y="5108549"/>
        <a:ext cx="1699096" cy="1189367"/>
      </dsp:txXfrm>
    </dsp:sp>
    <dsp:sp modelId="{16BBD3F1-ADFA-4C85-99AC-816126B7BA16}">
      <dsp:nvSpPr>
        <dsp:cNvPr id="0" name=""/>
        <dsp:cNvSpPr/>
      </dsp:nvSpPr>
      <dsp:spPr>
        <a:xfrm rot="5400000">
          <a:off x="5815817" y="227234"/>
          <a:ext cx="1104412" cy="103573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2">
              <a:hueOff val="7729367"/>
              <a:satOff val="-82653"/>
              <a:lumOff val="21569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/>
            <a:t>TECHNOLOGICAL ENVIRONMENT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smtClean="0"/>
            <a:t>Level of technology: Labour based and Capital based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smtClean="0"/>
            <a:t>Pace of technological change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smtClean="0"/>
            <a:t>Technology transfer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smtClean="0"/>
            <a:t>R&amp;D</a:t>
          </a:r>
          <a:endParaRPr lang="en-US" sz="1300" b="1" kern="1200" dirty="0"/>
        </a:p>
      </dsp:txBody>
      <dsp:txXfrm rot="5400000">
        <a:off x="5815817" y="227234"/>
        <a:ext cx="1104412" cy="1035731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6753EE-65FB-4B08-AD8C-56FD0A5E5C6B}">
      <dsp:nvSpPr>
        <dsp:cNvPr id="0" name=""/>
        <dsp:cNvSpPr/>
      </dsp:nvSpPr>
      <dsp:spPr>
        <a:xfrm>
          <a:off x="239031" y="797539"/>
          <a:ext cx="3302705" cy="1299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Towards Consumers</a:t>
          </a:r>
          <a:endParaRPr lang="en-US" sz="3800" kern="1200" dirty="0"/>
        </a:p>
      </dsp:txBody>
      <dsp:txXfrm>
        <a:off x="239031" y="797539"/>
        <a:ext cx="3302705" cy="1299830"/>
      </dsp:txXfrm>
    </dsp:sp>
    <dsp:sp modelId="{BEE0B54F-2624-44FA-ADC2-821E27F55130}">
      <dsp:nvSpPr>
        <dsp:cNvPr id="0" name=""/>
        <dsp:cNvSpPr/>
      </dsp:nvSpPr>
      <dsp:spPr>
        <a:xfrm>
          <a:off x="224351" y="2409141"/>
          <a:ext cx="3778525" cy="1981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Product promotion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Product safety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Quality</a:t>
          </a:r>
          <a:endParaRPr lang="en-US" sz="2800" kern="1200" dirty="0"/>
        </a:p>
      </dsp:txBody>
      <dsp:txXfrm>
        <a:off x="224351" y="2409141"/>
        <a:ext cx="3778525" cy="1981889"/>
      </dsp:txXfrm>
    </dsp:sp>
    <dsp:sp modelId="{8C24A23E-E8A0-4257-A5B0-13C4C2D90991}">
      <dsp:nvSpPr>
        <dsp:cNvPr id="0" name=""/>
        <dsp:cNvSpPr/>
      </dsp:nvSpPr>
      <dsp:spPr>
        <a:xfrm>
          <a:off x="4242026" y="797539"/>
          <a:ext cx="3302705" cy="1299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Towards  Investors</a:t>
          </a:r>
          <a:endParaRPr lang="en-US" sz="3800" kern="1200" dirty="0"/>
        </a:p>
      </dsp:txBody>
      <dsp:txXfrm>
        <a:off x="4242026" y="797539"/>
        <a:ext cx="3302705" cy="1299830"/>
      </dsp:txXfrm>
    </dsp:sp>
    <dsp:sp modelId="{876ED3B7-964D-4694-8089-321D0D9971E9}">
      <dsp:nvSpPr>
        <dsp:cNvPr id="0" name=""/>
        <dsp:cNvSpPr/>
      </dsp:nvSpPr>
      <dsp:spPr>
        <a:xfrm>
          <a:off x="4242026" y="2409141"/>
          <a:ext cx="3302705" cy="1981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Maximize investors wealth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Fair account</a:t>
          </a:r>
          <a:endParaRPr lang="en-US" sz="2800" kern="1200" dirty="0"/>
        </a:p>
      </dsp:txBody>
      <dsp:txXfrm>
        <a:off x="4242026" y="2409141"/>
        <a:ext cx="3302705" cy="1981889"/>
      </dsp:txXfrm>
    </dsp:sp>
    <dsp:sp modelId="{3997B0DE-FD65-415B-A2A1-AD2A4E19B472}">
      <dsp:nvSpPr>
        <dsp:cNvPr id="0" name=""/>
        <dsp:cNvSpPr/>
      </dsp:nvSpPr>
      <dsp:spPr>
        <a:xfrm>
          <a:off x="8007110" y="797539"/>
          <a:ext cx="3302705" cy="12998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Towards Community</a:t>
          </a:r>
          <a:endParaRPr lang="en-US" sz="3800" kern="1200" dirty="0"/>
        </a:p>
      </dsp:txBody>
      <dsp:txXfrm>
        <a:off x="8007110" y="797539"/>
        <a:ext cx="3302705" cy="1299830"/>
      </dsp:txXfrm>
    </dsp:sp>
    <dsp:sp modelId="{4606D2FE-17A5-4B39-B7DD-C68D6557449D}">
      <dsp:nvSpPr>
        <dsp:cNvPr id="0" name=""/>
        <dsp:cNvSpPr/>
      </dsp:nvSpPr>
      <dsp:spPr>
        <a:xfrm>
          <a:off x="8007110" y="2409141"/>
          <a:ext cx="3302705" cy="1981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Environment quality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Environment protection</a:t>
          </a:r>
          <a:endParaRPr lang="en-US" sz="2800" kern="1200" dirty="0"/>
        </a:p>
      </dsp:txBody>
      <dsp:txXfrm>
        <a:off x="8007110" y="2409141"/>
        <a:ext cx="3302705" cy="19818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Group 0"/>
      <dsp:cNvGrpSpPr/>
    </dsp:nvGrpSpPr>
    <dsp:grpSpPr>
      <a:xfrm>
        <a:off x="0" y="0"/>
        <a:ext cx="11310937" cy="4876800"/>
        <a:chOff x="0" y="0"/>
        <a:chExt cx="11310937" cy="4876800"/>
      </a:xfrm>
    </dsp:grpSpPr>
    <dsp:sp>
      <dsp:nvSpPr>
        <dsp:cNvPr id="2" name="Rectangle 1"/>
        <dsp:cNvSpPr/>
      </dsp:nvSpPr>
      <dsp:spPr bwMode="white">
        <a:xfrm>
          <a:off x="0" y="0"/>
          <a:ext cx="4984537" cy="1726652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56032" tIns="146304" rIns="256032" bIns="146304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dirty="0" smtClean="0"/>
            <a:t>Towards Employees</a:t>
          </a:r>
          <a:endParaRPr lang="en-US" sz="3600" dirty="0"/>
        </a:p>
      </dsp:txBody>
      <dsp:txXfrm>
        <a:off x="0" y="0"/>
        <a:ext cx="4984537" cy="1726652"/>
      </dsp:txXfrm>
    </dsp:sp>
    <dsp:sp>
      <dsp:nvSpPr>
        <dsp:cNvPr id="3" name="Rectangle 2"/>
        <dsp:cNvSpPr/>
      </dsp:nvSpPr>
      <dsp:spPr bwMode="white">
        <a:xfrm>
          <a:off x="104136" y="1862745"/>
          <a:ext cx="4776265" cy="2997386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28016" tIns="128016" rIns="170688" bIns="192024" anchor="t"/>
        <a:lstStyle>
          <a:lvl2pPr marL="285750" indent="-285750">
            <a:defRPr sz="6500"/>
          </a:lvl2pPr>
          <a:lvl3pPr marL="571500" indent="-285750">
            <a:defRPr sz="6500"/>
          </a:lvl3pPr>
          <a:lvl4pPr marL="857250" indent="-285750">
            <a:defRPr sz="6500"/>
          </a:lvl4pPr>
          <a:lvl5pPr marL="1143000" indent="-285750">
            <a:defRPr sz="6500"/>
          </a:lvl5pPr>
          <a:lvl6pPr marL="1428750" indent="-285750">
            <a:defRPr sz="6500"/>
          </a:lvl6pPr>
          <a:lvl7pPr marL="1714500" indent="-285750">
            <a:defRPr sz="6500"/>
          </a:lvl7pPr>
          <a:lvl8pPr marL="2000250" indent="-285750">
            <a:defRPr sz="6500"/>
          </a:lvl8pPr>
          <a:lvl9pPr marL="2286000" indent="-285750">
            <a:defRPr sz="6500"/>
          </a:lvl9pPr>
        </a:lstStyle>
        <a:p>
          <a:pPr marL="228600" lvl="1" indent="-2286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dirty="0" smtClean="0">
              <a:solidFill>
                <a:schemeClr val="dk1"/>
              </a:solidFill>
            </a:rPr>
            <a:t>Work environment</a:t>
          </a:r>
          <a:endParaRPr lang="en-US" sz="2400" dirty="0">
            <a:solidFill>
              <a:schemeClr val="dk1"/>
            </a:solidFill>
          </a:endParaRPr>
        </a:p>
        <a:p>
          <a:pPr marL="228600" lvl="1" indent="-2286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dirty="0" smtClean="0">
              <a:solidFill>
                <a:schemeClr val="dk1"/>
              </a:solidFill>
            </a:rPr>
            <a:t>Work life balance</a:t>
          </a:r>
          <a:endParaRPr lang="en-US" sz="2400" dirty="0">
            <a:solidFill>
              <a:schemeClr val="dk1"/>
            </a:solidFill>
          </a:endParaRPr>
        </a:p>
        <a:p>
          <a:pPr marL="228600" lvl="1" indent="-2286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dirty="0" smtClean="0">
              <a:solidFill>
                <a:schemeClr val="dk1"/>
              </a:solidFill>
            </a:rPr>
            <a:t>Occupational safety and health</a:t>
          </a:r>
          <a:endParaRPr lang="en-US" sz="2400" dirty="0">
            <a:solidFill>
              <a:schemeClr val="dk1"/>
            </a:solidFill>
          </a:endParaRPr>
        </a:p>
      </dsp:txBody>
      <dsp:txXfrm>
        <a:off x="104136" y="1862745"/>
        <a:ext cx="4776265" cy="2997386"/>
      </dsp:txXfrm>
    </dsp:sp>
    <dsp:sp>
      <dsp:nvSpPr>
        <dsp:cNvPr id="4" name="Rectangle 3"/>
        <dsp:cNvSpPr/>
      </dsp:nvSpPr>
      <dsp:spPr bwMode="white">
        <a:xfrm>
          <a:off x="5297971" y="0"/>
          <a:ext cx="5549474" cy="160082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56032" tIns="146304" rIns="256032" bIns="146304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dirty="0" smtClean="0"/>
            <a:t>Towards  Government</a:t>
          </a:r>
          <a:endParaRPr lang="en-US" sz="3600" dirty="0"/>
        </a:p>
      </dsp:txBody>
      <dsp:txXfrm>
        <a:off x="5297971" y="0"/>
        <a:ext cx="5549474" cy="1600820"/>
      </dsp:txXfrm>
    </dsp:sp>
    <dsp:sp>
      <dsp:nvSpPr>
        <dsp:cNvPr id="5" name="Rectangle 4"/>
        <dsp:cNvSpPr/>
      </dsp:nvSpPr>
      <dsp:spPr bwMode="white">
        <a:xfrm>
          <a:off x="5069222" y="1879414"/>
          <a:ext cx="5549474" cy="2997386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28016" tIns="128016" rIns="170688" bIns="192024" anchor="t"/>
        <a:lstStyle>
          <a:lvl2pPr marL="285750" indent="-285750">
            <a:defRPr sz="6500"/>
          </a:lvl2pPr>
          <a:lvl3pPr marL="571500" indent="-285750">
            <a:defRPr sz="6500"/>
          </a:lvl3pPr>
          <a:lvl4pPr marL="857250" indent="-285750">
            <a:defRPr sz="6500"/>
          </a:lvl4pPr>
          <a:lvl5pPr marL="1143000" indent="-285750">
            <a:defRPr sz="6500"/>
          </a:lvl5pPr>
          <a:lvl6pPr marL="1428750" indent="-285750">
            <a:defRPr sz="6500"/>
          </a:lvl6pPr>
          <a:lvl7pPr marL="1714500" indent="-285750">
            <a:defRPr sz="6500"/>
          </a:lvl7pPr>
          <a:lvl8pPr marL="2000250" indent="-285750">
            <a:defRPr sz="6500"/>
          </a:lvl8pPr>
          <a:lvl9pPr marL="2286000" indent="-285750">
            <a:defRPr sz="6500"/>
          </a:lvl9pPr>
        </a:lstStyle>
        <a:p>
          <a:pPr marL="228600" lvl="1" indent="-2286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dirty="0" smtClean="0">
              <a:solidFill>
                <a:schemeClr val="dk1"/>
              </a:solidFill>
            </a:rPr>
            <a:t>Legal compliance</a:t>
          </a:r>
          <a:endParaRPr lang="en-US" sz="2400" dirty="0">
            <a:solidFill>
              <a:schemeClr val="dk1"/>
            </a:solidFill>
          </a:endParaRPr>
        </a:p>
        <a:p>
          <a:pPr marL="228600" lvl="1" indent="-2286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dirty="0" smtClean="0">
              <a:solidFill>
                <a:schemeClr val="dk1"/>
              </a:solidFill>
            </a:rPr>
            <a:t>Impartiality</a:t>
          </a:r>
          <a:endParaRPr lang="en-US" sz="2400" dirty="0">
            <a:solidFill>
              <a:schemeClr val="dk1"/>
            </a:solidFill>
          </a:endParaRPr>
        </a:p>
      </dsp:txBody>
      <dsp:txXfrm>
        <a:off x="5069222" y="1879414"/>
        <a:ext cx="5549474" cy="2997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C8792-6E38-4F44-B3DB-225689EAB26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9438" y="685800"/>
            <a:ext cx="569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BBCD3-8BC4-4391-BD0E-421670F6297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45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2605" algn="l" defTabSz="10445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5210" algn="l" defTabSz="10445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7180" algn="l" defTabSz="10445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9785" algn="l" defTabSz="10445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2390" algn="l" defTabSz="10445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34995" algn="l" defTabSz="10445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7600" algn="l" defTabSz="10445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80205" algn="l" defTabSz="10445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Disposable Income:-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BCD3-8BC4-4391-BD0E-421670F6297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Monetary Policy</a:t>
            </a:r>
            <a:r>
              <a:rPr lang="en-US" baseline="0" dirty="0" smtClean="0"/>
              <a:t> </a:t>
            </a:r>
            <a:r>
              <a:rPr lang="en-US" dirty="0" smtClean="0"/>
              <a:t>:Interest rates, money supply</a:t>
            </a:r>
            <a:endParaRPr lang="en-US" dirty="0" smtClean="0"/>
          </a:p>
          <a:p>
            <a:r>
              <a:rPr lang="en-US" dirty="0" smtClean="0"/>
              <a:t>Fiscal</a:t>
            </a:r>
            <a:r>
              <a:rPr lang="en-US" baseline="0" dirty="0" smtClean="0"/>
              <a:t> policy: </a:t>
            </a:r>
            <a:r>
              <a:rPr lang="en-US" baseline="0" dirty="0" err="1" smtClean="0"/>
              <a:t>Tax,expenditure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BCD3-8BC4-4391-BD0E-421670F6297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1" y="7152640"/>
            <a:ext cx="12161838" cy="1625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59141" y="3251"/>
            <a:ext cx="202697" cy="731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" y="0"/>
            <a:ext cx="202697" cy="731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" y="0"/>
            <a:ext cx="12161838" cy="26822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4591" y="6817770"/>
            <a:ext cx="11748335" cy="33020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4277" y="3007360"/>
            <a:ext cx="8513287" cy="1869440"/>
          </a:xfrm>
        </p:spPr>
        <p:txBody>
          <a:bodyPr/>
          <a:lstStyle>
            <a:lvl1pPr marL="0" indent="0" algn="ctr">
              <a:buNone/>
              <a:defRPr sz="1800" b="1" cap="all" spc="286" baseline="0">
                <a:solidFill>
                  <a:schemeClr val="tx2"/>
                </a:solidFill>
              </a:defRPr>
            </a:lvl1pPr>
            <a:lvl2pPr marL="522605" indent="0" algn="ctr">
              <a:buNone/>
            </a:lvl2pPr>
            <a:lvl3pPr marL="1045210" indent="0" algn="ctr">
              <a:buNone/>
            </a:lvl3pPr>
            <a:lvl4pPr marL="1567180" indent="0" algn="ctr">
              <a:buNone/>
            </a:lvl4pPr>
            <a:lvl5pPr marL="2089785" indent="0" algn="ctr">
              <a:buNone/>
            </a:lvl5pPr>
            <a:lvl6pPr marL="2612390" indent="0" algn="ctr">
              <a:buNone/>
            </a:lvl6pPr>
            <a:lvl7pPr marL="3134995" indent="0" algn="ctr">
              <a:buNone/>
            </a:lvl7pPr>
            <a:lvl8pPr marL="3657600" indent="0" algn="ctr">
              <a:buNone/>
            </a:lvl8pPr>
            <a:lvl9pPr marL="418020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C5C7-410F-46C6-841C-3A391B0487E8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Ganesh Joshi-Symbiosis Int'l University,Pune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6754" y="2581453"/>
            <a:ext cx="117483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2698" y="162560"/>
            <a:ext cx="11748335" cy="698357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75526" y="2256333"/>
            <a:ext cx="810789" cy="65024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01199" y="2357120"/>
            <a:ext cx="559444" cy="448666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76874" y="2346083"/>
            <a:ext cx="608092" cy="470747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64B9DB1-923B-42CD-A2FE-7534EBA5E550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2139" y="406400"/>
            <a:ext cx="10337562" cy="1869440"/>
          </a:xfrm>
        </p:spPr>
        <p:txBody>
          <a:bodyPr anchor="b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AC75-A21F-47A5-A3B9-49DD9047A50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Ganesh Joshi-Symbiosis Int'l University,Pune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9DB1-923B-42CD-A2FE-7534EBA5E550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1" y="7152640"/>
            <a:ext cx="12161838" cy="1625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24076" y="0"/>
            <a:ext cx="2837762" cy="731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1" y="3"/>
            <a:ext cx="12161838" cy="16581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" y="0"/>
            <a:ext cx="202697" cy="731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591" y="6817770"/>
            <a:ext cx="11748335" cy="33020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2698" y="165811"/>
            <a:ext cx="11748335" cy="698357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171597" y="3496666"/>
            <a:ext cx="6661709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097055" y="3120814"/>
            <a:ext cx="810789" cy="65024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22729" y="3221601"/>
            <a:ext cx="559444" cy="448666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8403" y="3210564"/>
            <a:ext cx="608092" cy="470747"/>
          </a:xfrm>
        </p:spPr>
        <p:txBody>
          <a:bodyPr/>
          <a:lstStyle/>
          <a:p>
            <a:fld id="{464B9DB1-923B-42CD-A2FE-7534EBA5E550}" type="slidenum">
              <a:rPr lang="en-US" smtClean="0"/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395" y="325123"/>
            <a:ext cx="8715984" cy="6209457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03E5-EEB7-47E0-8E1B-888F08F30DA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Ganesh Joshi-Symbiosis Int'l University,Pune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0819" y="325124"/>
            <a:ext cx="1925624" cy="6241627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209C-15FD-47D4-B105-EF4031264C1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Ganesh Joshi-Symbiosis Int'l University,Pune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01197" y="1094800"/>
            <a:ext cx="608092" cy="470747"/>
          </a:xfrm>
        </p:spPr>
        <p:txBody>
          <a:bodyPr/>
          <a:lstStyle/>
          <a:p>
            <a:fld id="{464B9DB1-923B-42CD-A2FE-7534EBA5E550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1340" y="1628851"/>
            <a:ext cx="11310509" cy="4876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1" y="0"/>
            <a:ext cx="202697" cy="731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1" y="7152640"/>
            <a:ext cx="12161838" cy="1625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" y="0"/>
            <a:ext cx="12161838" cy="1625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59141" y="20320"/>
            <a:ext cx="202697" cy="731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2698" y="2438400"/>
            <a:ext cx="11748335" cy="3251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6754" y="151842"/>
            <a:ext cx="11748335" cy="228234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56" y="2926083"/>
            <a:ext cx="8618858" cy="1784773"/>
          </a:xfrm>
        </p:spPr>
        <p:txBody>
          <a:bodyPr anchor="t"/>
          <a:lstStyle>
            <a:lvl1pPr marL="0" indent="0" algn="ctr">
              <a:buNone/>
              <a:defRPr sz="1800" b="1" cap="all" spc="286" baseline="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91" y="6817770"/>
            <a:ext cx="11748335" cy="33020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2698" y="162560"/>
            <a:ext cx="11748335" cy="698357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Ganesh Joshi-Symbiosis Int'l University,Pune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508F-A886-4DD6-B4AE-531A7988EC8E}" type="datetime1">
              <a:rPr lang="en-US" smtClean="0"/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2698" y="2600960"/>
            <a:ext cx="117483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75526" y="2256333"/>
            <a:ext cx="810789" cy="65024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01199" y="2357120"/>
            <a:ext cx="559444" cy="448666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76874" y="2346083"/>
            <a:ext cx="608092" cy="470747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64B9DB1-923B-42CD-A2FE-7534EBA5E550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3" y="568960"/>
            <a:ext cx="10337562" cy="1625600"/>
          </a:xfrm>
        </p:spPr>
        <p:txBody>
          <a:bodyPr anchor="b"/>
          <a:lstStyle>
            <a:lvl1pPr algn="ctr">
              <a:buNone/>
              <a:defRPr sz="48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40" y="243843"/>
            <a:ext cx="11351049" cy="809549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02498" y="6837274"/>
            <a:ext cx="4049891" cy="390144"/>
          </a:xfrm>
        </p:spPr>
        <p:txBody>
          <a:bodyPr/>
          <a:lstStyle/>
          <a:p>
            <a:fld id="{8068D5B9-CE7B-45B6-BF2B-718F69FF183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Ganesh Joshi-Symbiosis Int'l University,Pune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9DB1-923B-42CD-A2FE-7534EBA5E550}" type="slidenum">
              <a:rPr lang="en-US" smtClean="0"/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69058" y="1680699"/>
            <a:ext cx="11865" cy="5140861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1340" y="1463040"/>
            <a:ext cx="5371478" cy="4993843"/>
          </a:xfrm>
        </p:spPr>
        <p:txBody>
          <a:bodyPr/>
          <a:lstStyle>
            <a:lvl1pPr>
              <a:defRPr sz="29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384965" y="1463040"/>
            <a:ext cx="5371478" cy="4993843"/>
          </a:xfrm>
        </p:spPr>
        <p:txBody>
          <a:bodyPr/>
          <a:lstStyle>
            <a:lvl1pPr>
              <a:defRPr sz="29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80920" y="2346963"/>
            <a:ext cx="0" cy="446714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1" y="0"/>
            <a:ext cx="12161838" cy="15443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" y="7152640"/>
            <a:ext cx="12161838" cy="1625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1" y="0"/>
            <a:ext cx="202697" cy="731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59141" y="0"/>
            <a:ext cx="202697" cy="731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2698" y="1463040"/>
            <a:ext cx="11748335" cy="97536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084" y="6817767"/>
            <a:ext cx="11748335" cy="33162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341" y="1625601"/>
            <a:ext cx="5373591" cy="781839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500" b="1" dirty="0" smtClean="0">
                <a:solidFill>
                  <a:srgbClr val="FFFFFF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72637" y="1625600"/>
            <a:ext cx="5375701" cy="780288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500" b="1"/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597A-6611-4916-A000-5FF13C1D476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5394" y="6837274"/>
            <a:ext cx="4763387" cy="390144"/>
          </a:xfrm>
        </p:spPr>
        <p:txBody>
          <a:bodyPr/>
          <a:lstStyle/>
          <a:p>
            <a:r>
              <a:rPr lang="en-US" smtClean="0"/>
              <a:t>Ganesh Joshi-Symbiosis Int'l University,Pune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2698" y="1365504"/>
            <a:ext cx="117483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2698" y="165811"/>
            <a:ext cx="11748335" cy="698357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1341" y="2636142"/>
            <a:ext cx="5375533" cy="407296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384965" y="2636145"/>
            <a:ext cx="5371478" cy="4077005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75526" y="1019772"/>
            <a:ext cx="810789" cy="65024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01199" y="1120559"/>
            <a:ext cx="559444" cy="448666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76874" y="1111914"/>
            <a:ext cx="608092" cy="470747"/>
          </a:xfrm>
        </p:spPr>
        <p:txBody>
          <a:bodyPr/>
          <a:lstStyle>
            <a:lvl1pPr algn="ctr">
              <a:defRPr/>
            </a:lvl1pPr>
          </a:lstStyle>
          <a:p>
            <a:fld id="{464B9DB1-923B-42CD-A2FE-7534EBA5E550}" type="slidenum">
              <a:rPr lang="en-US" smtClean="0"/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96AC-ECB2-4F17-B6A1-20D5A189733A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Ganesh Joshi-Symbiosis Int'l University,Pune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76874" y="1105091"/>
            <a:ext cx="608092" cy="470747"/>
          </a:xfrm>
        </p:spPr>
        <p:txBody>
          <a:bodyPr/>
          <a:lstStyle/>
          <a:p>
            <a:fld id="{464B9DB1-923B-42CD-A2FE-7534EBA5E55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1" y="7152640"/>
            <a:ext cx="12161838" cy="1625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" y="3"/>
            <a:ext cx="12161838" cy="16581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59141" y="0"/>
            <a:ext cx="202697" cy="731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1" y="0"/>
            <a:ext cx="202697" cy="731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4591" y="6817770"/>
            <a:ext cx="11748335" cy="33020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698" y="169062"/>
            <a:ext cx="11748335" cy="698357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3DFE-015E-4565-BC87-DC28A5ED81C6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Ganesh Joshi-Symbiosis Int'l University,Pune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75526" y="6746240"/>
            <a:ext cx="810789" cy="47074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4B9DB1-923B-42CD-A2FE-7534EBA5E55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2698" y="162560"/>
            <a:ext cx="11748335" cy="32512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1" y="7152640"/>
            <a:ext cx="12161838" cy="1625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59141" y="0"/>
            <a:ext cx="202697" cy="731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" y="3"/>
            <a:ext cx="12161838" cy="12679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1" y="0"/>
            <a:ext cx="202697" cy="731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2699" y="650240"/>
            <a:ext cx="3648551" cy="625856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43" y="975360"/>
            <a:ext cx="3141808" cy="1056640"/>
          </a:xfrm>
        </p:spPr>
        <p:txBody>
          <a:bodyPr anchor="b">
            <a:noAutofit/>
          </a:bodyPr>
          <a:lstStyle>
            <a:lvl1pPr algn="l">
              <a:buNone/>
              <a:defRPr sz="25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6743" y="2113280"/>
            <a:ext cx="3141808" cy="4421294"/>
          </a:xfrm>
        </p:spPr>
        <p:txBody>
          <a:bodyPr/>
          <a:lstStyle>
            <a:lvl1pPr marL="0" indent="0">
              <a:spcAft>
                <a:spcPts val="1145"/>
              </a:spcAft>
              <a:buNone/>
              <a:defRPr sz="1800">
                <a:solidFill>
                  <a:srgbClr val="FFFFFF"/>
                </a:solidFill>
              </a:defRPr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2698" y="162560"/>
            <a:ext cx="11748335" cy="698357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2698" y="568960"/>
            <a:ext cx="117483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55295" y="731520"/>
            <a:ext cx="7499800" cy="577088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2927" y="243840"/>
            <a:ext cx="810789" cy="65024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48601" y="344627"/>
            <a:ext cx="559444" cy="448666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4276" y="333591"/>
            <a:ext cx="608092" cy="470747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64B9DB1-923B-42CD-A2FE-7534EBA5E550}" type="slidenum">
              <a:rPr lang="en-US" smtClean="0"/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8644" y="6814281"/>
            <a:ext cx="11748335" cy="33020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8B58-120A-4E12-92B1-6085EE94B28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1340" y="6838238"/>
            <a:ext cx="4499880" cy="390144"/>
          </a:xfrm>
        </p:spPr>
        <p:txBody>
          <a:bodyPr/>
          <a:lstStyle/>
          <a:p>
            <a:r>
              <a:rPr lang="en-US" smtClean="0"/>
              <a:t>Ganesh Joshi-Symbiosis Int'l University,Pune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2698" y="568960"/>
            <a:ext cx="117483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" y="7152640"/>
            <a:ext cx="12161838" cy="1625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59141" y="0"/>
            <a:ext cx="202697" cy="731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1" y="0"/>
            <a:ext cx="12161838" cy="1625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" y="0"/>
            <a:ext cx="202697" cy="731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2698" y="162563"/>
            <a:ext cx="11748335" cy="3218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2699" y="650240"/>
            <a:ext cx="3648551" cy="625856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2698" y="165811"/>
            <a:ext cx="11748335" cy="698357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2927" y="243840"/>
            <a:ext cx="810789" cy="65024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48601" y="344627"/>
            <a:ext cx="559444" cy="448666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4276" y="333591"/>
            <a:ext cx="608092" cy="470747"/>
          </a:xfrm>
        </p:spPr>
        <p:txBody>
          <a:bodyPr/>
          <a:lstStyle/>
          <a:p>
            <a:fld id="{464B9DB1-923B-42CD-A2FE-7534EBA5E550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604" y="5364480"/>
            <a:ext cx="7803846" cy="1300480"/>
          </a:xfrm>
        </p:spPr>
        <p:txBody>
          <a:bodyPr anchor="t">
            <a:noAutofit/>
          </a:bodyPr>
          <a:lstStyle>
            <a:lvl1pPr algn="l">
              <a:buNone/>
              <a:defRPr sz="27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90604" y="650240"/>
            <a:ext cx="7803846" cy="4551680"/>
          </a:xfrm>
        </p:spPr>
        <p:txBody>
          <a:bodyPr/>
          <a:lstStyle>
            <a:lvl1pPr marL="0" indent="0">
              <a:buNone/>
              <a:defRPr sz="37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743" y="1056640"/>
            <a:ext cx="3243157" cy="5608320"/>
          </a:xfrm>
        </p:spPr>
        <p:txBody>
          <a:bodyPr/>
          <a:lstStyle>
            <a:lvl1pPr marL="0" indent="0">
              <a:spcAft>
                <a:spcPts val="1145"/>
              </a:spcAft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8644" y="6814281"/>
            <a:ext cx="11748335" cy="33020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98446" y="6831983"/>
            <a:ext cx="4049891" cy="390144"/>
          </a:xfrm>
        </p:spPr>
        <p:txBody>
          <a:bodyPr/>
          <a:lstStyle/>
          <a:p>
            <a:fld id="{426FB930-2FE2-41E3-B3E7-18B4AD331C2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1341" y="6838238"/>
            <a:ext cx="4767441" cy="390144"/>
          </a:xfrm>
        </p:spPr>
        <p:txBody>
          <a:bodyPr/>
          <a:lstStyle/>
          <a:p>
            <a:r>
              <a:rPr lang="en-US" smtClean="0"/>
              <a:t>Ganesh Joshi-Symbiosis Int'l University,Pune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1" y="7152640"/>
            <a:ext cx="12161838" cy="1625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" y="1"/>
            <a:ext cx="12161838" cy="148626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" y="0"/>
            <a:ext cx="202697" cy="731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59141" y="0"/>
            <a:ext cx="202697" cy="7315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8644" y="6814281"/>
            <a:ext cx="11748335" cy="33020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02498" y="6831983"/>
            <a:ext cx="4049891" cy="390144"/>
          </a:xfrm>
          <a:prstGeom prst="rect">
            <a:avLst/>
          </a:prstGeom>
        </p:spPr>
        <p:txBody>
          <a:bodyPr vert="horz" lIns="104498" tIns="52249" rIns="104498" bIns="52249"/>
          <a:lstStyle>
            <a:lvl1pPr algn="r" eaLnBrk="1" latinLnBrk="0" hangingPunct="1">
              <a:defRPr kumimoji="0" sz="1600">
                <a:solidFill>
                  <a:srgbClr val="FFFFFF"/>
                </a:solidFill>
              </a:defRPr>
            </a:lvl1pPr>
          </a:lstStyle>
          <a:p>
            <a:fld id="{72963241-B3E5-4615-BBC4-0304C731958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5394" y="6838238"/>
            <a:ext cx="4763387" cy="390144"/>
          </a:xfrm>
          <a:prstGeom prst="rect">
            <a:avLst/>
          </a:prstGeom>
        </p:spPr>
        <p:txBody>
          <a:bodyPr vert="horz" lIns="104498" tIns="52249" rIns="104498" bIns="52249"/>
          <a:lstStyle>
            <a:lvl1pPr algn="l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Ganesh Joshi-Symbiosis Int'l University,Pune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2698" y="165811"/>
            <a:ext cx="11748335" cy="698357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2698" y="1361859"/>
            <a:ext cx="1174833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4498" tIns="52249" rIns="104498" bIns="52249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75526" y="1019772"/>
            <a:ext cx="810789" cy="65024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01199" y="1120559"/>
            <a:ext cx="559444" cy="448666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498" tIns="52249" rIns="104498" bIns="5224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76874" y="1109522"/>
            <a:ext cx="608092" cy="470747"/>
          </a:xfrm>
          <a:prstGeom prst="rect">
            <a:avLst/>
          </a:prstGeom>
        </p:spPr>
        <p:txBody>
          <a:bodyPr vert="horz" lIns="52249" tIns="52249" rIns="52249" bIns="52249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64B9DB1-923B-42CD-A2FE-7534EBA5E550}" type="slidenum">
              <a:rPr lang="en-US" smtClean="0"/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1340" y="243843"/>
            <a:ext cx="11351049" cy="809549"/>
          </a:xfrm>
          <a:prstGeom prst="rect">
            <a:avLst/>
          </a:prstGeom>
        </p:spPr>
        <p:txBody>
          <a:bodyPr vert="horz" lIns="104498" tIns="52249" rIns="104498" bIns="52249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1340" y="1625603"/>
            <a:ext cx="11351049" cy="4906061"/>
          </a:xfrm>
          <a:prstGeom prst="rect">
            <a:avLst/>
          </a:prstGeom>
        </p:spPr>
        <p:txBody>
          <a:bodyPr vert="horz" lIns="104498" tIns="52249" rIns="104498" bIns="5224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8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13690" indent="-31369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626745" indent="-31369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 panose="05000000000000000000"/>
        <a:buChar char=""/>
        <a:defRPr kumimoji="0"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940435" indent="-260985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 panose="05020102010507070707"/>
        <a:buChar char="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125" indent="-260985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 panose="05000000000000000000"/>
        <a:buChar char="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4pPr>
      <a:lvl5pPr marL="1567180" indent="-260985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0870" indent="-20891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08915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3475" indent="-208915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17165" indent="-208915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6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26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52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71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97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123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802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3460" y="975360"/>
            <a:ext cx="8584923" cy="202065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840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           INTRODUCTION TO MANAGEMENT</a:t>
            </a:r>
            <a:br>
              <a:rPr lang="en-US" sz="3840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</a:br>
            <a:r>
              <a:rPr lang="en-US" sz="3415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BSC.CSIT</a:t>
            </a:r>
            <a:br>
              <a:rPr lang="en-US" sz="3415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</a:br>
            <a:r>
              <a:rPr lang="en-US" sz="3415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IIIrd  Semester</a:t>
            </a:r>
            <a:endParaRPr lang="en-US" sz="3415" dirty="0">
              <a:solidFill>
                <a:srgbClr val="FF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0298" y="4551680"/>
            <a:ext cx="7668087" cy="1463040"/>
          </a:xfrm>
        </p:spPr>
        <p:txBody>
          <a:bodyPr>
            <a:noAutofit/>
          </a:bodyPr>
          <a:lstStyle/>
          <a:p>
            <a:pPr algn="ctr"/>
            <a:r>
              <a:rPr lang="en-US" sz="2985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GANESH JOSHI</a:t>
            </a:r>
            <a:endParaRPr lang="en-US" sz="2985" dirty="0" smtClean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2985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             Symbiosis International University</a:t>
            </a:r>
            <a:endParaRPr lang="en-US" sz="2985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C:\Users\vinod.j\Desktop\TITBITS\SIU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86199" y="3982720"/>
            <a:ext cx="1666975" cy="162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19" y="381000"/>
            <a:ext cx="11351049" cy="80954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INTERNAL &amp; EXTERNAL ENVIRONMENT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2" descr="C:\Users\vinod\Desktop\TITBITS\Teaching NOTES\Intro to Mgt Bsc CSIT\Business Enviornment Chapt 3\business_environment_clip_image001.JPE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9718" y="1447800"/>
            <a:ext cx="11582401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9" y="228600"/>
            <a:ext cx="8762999" cy="7620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600" b="1" dirty="0" smtClean="0">
                <a:solidFill>
                  <a:srgbClr val="FF0000"/>
                </a:solidFill>
              </a:rPr>
              <a:t>Internal Environment</a:t>
            </a:r>
            <a:endParaRPr 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5395" y="1219200"/>
            <a:ext cx="11403835" cy="5283200"/>
          </a:xfrm>
        </p:spPr>
        <p:txBody>
          <a:bodyPr>
            <a:normAutofit/>
          </a:bodyPr>
          <a:lstStyle/>
          <a:p>
            <a:pPr marL="389255" indent="-389255" algn="just">
              <a:lnSpc>
                <a:spcPct val="80000"/>
              </a:lnSpc>
              <a:buFont typeface="Wingdings" panose="05000000000000000000"/>
              <a:buChar char=""/>
              <a:defRPr/>
            </a:pPr>
            <a:endParaRPr lang="en-US" sz="2700" dirty="0" smtClean="0"/>
          </a:p>
          <a:p>
            <a:pPr marL="389255" indent="-389255" algn="just">
              <a:lnSpc>
                <a:spcPct val="170000"/>
              </a:lnSpc>
              <a:buFont typeface="Wingdings" panose="05000000000000000000"/>
              <a:buChar char=""/>
              <a:defRPr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all the factors that are within an organization which impart strengths or cause weaknesses of strategic nature. It is controllable.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9255" indent="-389255" algn="just">
              <a:lnSpc>
                <a:spcPct val="80000"/>
              </a:lnSpc>
              <a:buNone/>
              <a:defRPr/>
            </a:pPr>
            <a:r>
              <a:rPr lang="en-US" sz="3600" b="1" dirty="0" smtClean="0"/>
              <a:t>       </a:t>
            </a:r>
            <a:endParaRPr lang="en-US" sz="3600" b="1" dirty="0" smtClean="0"/>
          </a:p>
          <a:p>
            <a:pPr marL="389255" indent="-389255" algn="just">
              <a:lnSpc>
                <a:spcPct val="80000"/>
              </a:lnSpc>
              <a:buNone/>
              <a:defRPr/>
            </a:pPr>
            <a:r>
              <a:rPr lang="en-US" sz="3600" b="1" dirty="0" smtClean="0"/>
              <a:t>       </a:t>
            </a:r>
            <a:endParaRPr lang="en-US" sz="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719" y="304800"/>
            <a:ext cx="10033516" cy="90932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b="1" dirty="0" smtClean="0">
                <a:solidFill>
                  <a:schemeClr val="tx1"/>
                </a:solidFill>
              </a:rPr>
              <a:t>Forces of Internal Environment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6744" y="1788160"/>
            <a:ext cx="7021976" cy="4993640"/>
          </a:xfrm>
        </p:spPr>
        <p:txBody>
          <a:bodyPr>
            <a:normAutofit fontScale="70000" lnSpcReduction="20000"/>
          </a:bodyPr>
          <a:lstStyle/>
          <a:p>
            <a:pPr marL="389255" indent="-389255" algn="just">
              <a:lnSpc>
                <a:spcPct val="80000"/>
              </a:lnSpc>
              <a:buNone/>
              <a:defRPr/>
            </a:pPr>
            <a:endParaRPr lang="en-US" sz="4100" b="1" dirty="0" smtClean="0"/>
          </a:p>
          <a:p>
            <a:pPr marL="779145" lvl="1" indent="-334010" algn="just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Goals and Policies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779145" lvl="1" indent="-334010" algn="just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Mission and Objectives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779145" lvl="1" indent="-334010" algn="just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Resources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779145" lvl="1" indent="-334010" algn="just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Culture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779145" lvl="1" indent="-334010" algn="just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Management Structure and Nature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779145" lvl="1" indent="-334010" algn="just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Human Resources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779145" lvl="1" indent="-334010" algn="just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Customer 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779145" lvl="1" indent="-334010" algn="just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Labour Unions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779145" lvl="1" indent="-334010" algn="just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Media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779145" lvl="1" indent="-334010" algn="just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Competitors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779145" lvl="1" indent="-334010" algn="just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Pressure Groups 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779145" lvl="1" indent="-334010" algn="just">
              <a:lnSpc>
                <a:spcPct val="80000"/>
              </a:lnSpc>
              <a:buFont typeface="Wingdings 2" panose="05020102010507070707"/>
              <a:buChar char=""/>
              <a:defRPr/>
            </a:pPr>
            <a:endParaRPr lang="en-US" sz="4100" dirty="0" smtClean="0"/>
          </a:p>
          <a:p>
            <a:pPr marL="389255" indent="-389255" algn="just">
              <a:lnSpc>
                <a:spcPct val="80000"/>
              </a:lnSpc>
              <a:buNone/>
              <a:defRPr/>
            </a:pPr>
            <a:r>
              <a:rPr lang="en-US" sz="4100" dirty="0" smtClean="0"/>
              <a:t>   </a:t>
            </a:r>
            <a:endParaRPr lang="en-US" sz="4100" dirty="0" smtClean="0"/>
          </a:p>
          <a:p>
            <a:pPr marL="389255" indent="-389255" algn="just">
              <a:lnSpc>
                <a:spcPct val="80000"/>
              </a:lnSpc>
              <a:buNone/>
              <a:defRPr/>
            </a:pPr>
            <a:endParaRPr lang="en-US" sz="2700" dirty="0" smtClean="0"/>
          </a:p>
          <a:p>
            <a:pPr marL="389255" indent="-389255" algn="just">
              <a:lnSpc>
                <a:spcPct val="80000"/>
              </a:lnSpc>
              <a:buFont typeface="Wingdings" panose="05000000000000000000"/>
              <a:buChar char=""/>
              <a:defRPr/>
            </a:pPr>
            <a:endParaRPr lang="en-US" sz="2700" dirty="0" smtClean="0"/>
          </a:p>
          <a:p>
            <a:pPr marL="389255" indent="-389255" algn="just">
              <a:lnSpc>
                <a:spcPct val="80000"/>
              </a:lnSpc>
              <a:buNone/>
              <a:defRPr/>
            </a:pPr>
            <a:endParaRPr lang="en-US" sz="2900" dirty="0" smtClean="0"/>
          </a:p>
          <a:p>
            <a:pPr marL="389255" indent="-389255" algn="just">
              <a:lnSpc>
                <a:spcPct val="80000"/>
              </a:lnSpc>
              <a:buFont typeface="Wingdings" panose="05000000000000000000"/>
              <a:buChar char=""/>
              <a:defRPr/>
            </a:pPr>
            <a:endParaRPr lang="en-US" sz="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15012" y="243840"/>
            <a:ext cx="10844306" cy="1056640"/>
          </a:xfrm>
        </p:spPr>
        <p:txBody>
          <a:bodyPr/>
          <a:lstStyle/>
          <a:p>
            <a:pPr algn="l" eaLnBrk="1" hangingPunct="1"/>
            <a:r>
              <a:rPr lang="en-US" sz="3900" b="1" dirty="0" smtClean="0">
                <a:solidFill>
                  <a:srgbClr val="FF0000"/>
                </a:solidFill>
              </a:rPr>
              <a:t>External Environment</a:t>
            </a:r>
            <a:endParaRPr lang="en-US" sz="3900" b="1" dirty="0" smtClean="0">
              <a:solidFill>
                <a:srgbClr val="FF00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6743" y="1788160"/>
            <a:ext cx="10641608" cy="4551680"/>
          </a:xfrm>
        </p:spPr>
        <p:txBody>
          <a:bodyPr/>
          <a:lstStyle/>
          <a:p>
            <a:pPr algn="just" eaLnBrk="1" hangingPunct="1"/>
            <a:r>
              <a:rPr lang="en-US" sz="3200" dirty="0" smtClean="0"/>
              <a:t>Includes all factors outside the organization which provide opportunities or pose threats to the organization</a:t>
            </a:r>
            <a:endParaRPr lang="en-US" sz="3200" dirty="0" smtClean="0"/>
          </a:p>
          <a:p>
            <a:pPr algn="just" eaLnBrk="1" hangingPunct="1"/>
            <a:endParaRPr lang="en-US" sz="3200" dirty="0" smtClean="0"/>
          </a:p>
          <a:p>
            <a:pPr algn="just" eaLnBrk="1" hangingPunct="1"/>
            <a:r>
              <a:rPr lang="en-US" sz="3200" dirty="0" smtClean="0"/>
              <a:t>Uncontrollable factors</a:t>
            </a:r>
            <a:endParaRPr lang="en-US" sz="3200" dirty="0" smtClean="0"/>
          </a:p>
          <a:p>
            <a:pPr algn="just" eaLnBrk="1" hangingPunct="1"/>
            <a:endParaRPr lang="en-US" sz="3200" dirty="0" smtClean="0"/>
          </a:p>
          <a:p>
            <a:pPr algn="just" eaLnBrk="1" hangingPunct="1"/>
            <a:r>
              <a:rPr lang="en-US" sz="3200" b="1" dirty="0" smtClean="0"/>
              <a:t>Consists of Micro and Macro environment</a:t>
            </a: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92" y="0"/>
            <a:ext cx="10033516" cy="1381760"/>
          </a:xfrm>
        </p:spPr>
        <p:txBody>
          <a:bodyPr/>
          <a:lstStyle/>
          <a:p>
            <a:pPr algn="l" eaLnBrk="1" hangingPunct="1"/>
            <a:r>
              <a:rPr lang="en-US" sz="3900" b="1" dirty="0" smtClean="0">
                <a:solidFill>
                  <a:srgbClr val="FF0000"/>
                </a:solidFill>
              </a:rPr>
              <a:t>Micro Environment</a:t>
            </a:r>
            <a:endParaRPr lang="en-US" sz="3900" b="1" dirty="0" smtClean="0">
              <a:solidFill>
                <a:srgbClr val="FF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0789" y="2032000"/>
            <a:ext cx="10337562" cy="4389120"/>
          </a:xfrm>
        </p:spPr>
        <p:txBody>
          <a:bodyPr/>
          <a:lstStyle/>
          <a:p>
            <a:pPr marL="422910" indent="-291465" algn="just">
              <a:buNone/>
            </a:pPr>
            <a:r>
              <a:rPr lang="en-US" sz="2900" b="1" dirty="0" smtClean="0"/>
              <a:t>  “</a:t>
            </a:r>
            <a:r>
              <a:rPr lang="en-US" sz="3400" b="1" dirty="0" smtClean="0"/>
              <a:t>It consists of the factors in the company’s immediate environment that affect the performance of the company”.</a:t>
            </a:r>
            <a:endParaRPr lang="en-US" sz="3400" b="1" dirty="0" smtClean="0"/>
          </a:p>
          <a:p>
            <a:pPr marL="422910" indent="-291465" algn="just">
              <a:buNone/>
            </a:pPr>
            <a:endParaRPr lang="en-US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92" y="0"/>
            <a:ext cx="10033516" cy="138176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b="1" dirty="0" smtClean="0">
                <a:solidFill>
                  <a:srgbClr val="FF0000"/>
                </a:solidFill>
              </a:rPr>
              <a:t>Micro Environment Factors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6743" y="1950720"/>
            <a:ext cx="10641608" cy="43891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27305" algn="just">
              <a:buNone/>
            </a:pPr>
            <a:r>
              <a:rPr lang="en-US" sz="2800" dirty="0" smtClean="0"/>
              <a:t>   </a:t>
            </a:r>
            <a:endParaRPr lang="en-US" sz="2800" dirty="0" smtClean="0"/>
          </a:p>
          <a:p>
            <a:pPr marL="0" indent="27305" algn="just"/>
            <a:r>
              <a:rPr lang="en-US" sz="2800" dirty="0" smtClean="0"/>
              <a:t> Suppliers</a:t>
            </a:r>
            <a:endParaRPr lang="en-US" sz="2800" dirty="0" smtClean="0"/>
          </a:p>
          <a:p>
            <a:pPr marL="0" indent="27305" algn="just"/>
            <a:r>
              <a:rPr lang="en-US" sz="2800" dirty="0" smtClean="0">
                <a:solidFill>
                  <a:schemeClr val="tx1"/>
                </a:solidFill>
              </a:rPr>
              <a:t>Customers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27305" algn="just"/>
            <a:r>
              <a:rPr lang="en-US" sz="2800" dirty="0" smtClean="0">
                <a:solidFill>
                  <a:schemeClr val="tx1"/>
                </a:solidFill>
              </a:rPr>
              <a:t>Marketing Intermediaries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27305" algn="just"/>
            <a:r>
              <a:rPr lang="en-US" sz="2800" dirty="0" smtClean="0">
                <a:solidFill>
                  <a:schemeClr val="tx1"/>
                </a:solidFill>
              </a:rPr>
              <a:t>Competitors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27305" algn="just"/>
            <a:r>
              <a:rPr lang="en-US" sz="2800" dirty="0" smtClean="0"/>
              <a:t> Publics</a:t>
            </a:r>
            <a:endParaRPr lang="en-US" sz="2800" dirty="0" smtClean="0"/>
          </a:p>
          <a:p>
            <a:pPr marL="0" indent="27305" algn="just"/>
            <a:r>
              <a:rPr lang="en-US" sz="2800" dirty="0" smtClean="0">
                <a:solidFill>
                  <a:schemeClr val="tx1"/>
                </a:solidFill>
              </a:rPr>
              <a:t>Financial Community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27305" algn="just">
              <a:buNone/>
            </a:pPr>
            <a:endParaRPr lang="en-US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15012" y="243840"/>
            <a:ext cx="10844306" cy="1056640"/>
          </a:xfrm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rgbClr val="FF0000"/>
                </a:solidFill>
              </a:rPr>
              <a:t>Macro Environment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09441" y="1788160"/>
            <a:ext cx="10337562" cy="438912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It comprises general trends and forces that may not immediately  affect the organization but sooner or later will alter the way organization operates.</a:t>
            </a:r>
            <a:endParaRPr lang="en-US" b="1" dirty="0" smtClean="0"/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>
                <a:latin typeface="Agency FB" panose="020B0503020202020204" pitchFamily="34" charset="0"/>
              </a:rPr>
              <a:t>Macro Environment :- </a:t>
            </a:r>
            <a:endParaRPr lang="en-US" b="1" dirty="0" smtClean="0">
              <a:latin typeface="Agency FB" panose="020B0503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Char char="§"/>
            </a:pPr>
            <a:r>
              <a:rPr lang="en-US" dirty="0" smtClean="0"/>
              <a:t> Economic </a:t>
            </a:r>
            <a:endParaRPr lang="en-US" dirty="0" smtClean="0"/>
          </a:p>
          <a:p>
            <a:pPr marL="0" indent="0" algn="just">
              <a:buFont typeface="Wingdings" panose="05000000000000000000" pitchFamily="2" charset="2"/>
              <a:buChar char="§"/>
            </a:pPr>
            <a:r>
              <a:rPr lang="en-US" dirty="0" smtClean="0"/>
              <a:t> Non Economic</a:t>
            </a:r>
            <a:endParaRPr lang="en-US" dirty="0" smtClean="0"/>
          </a:p>
          <a:p>
            <a:pPr marL="904240" lvl="1" indent="-347980" algn="just">
              <a:buFont typeface="Wingdings" panose="05000000000000000000" pitchFamily="2" charset="2"/>
              <a:buChar char="§"/>
            </a:pPr>
            <a:endParaRPr lang="en-US" sz="3400" b="1" dirty="0" smtClean="0"/>
          </a:p>
          <a:p>
            <a:pPr marL="0" indent="0" algn="just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3719" y="533400"/>
            <a:ext cx="10033516" cy="558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Economic Environment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3519" y="1676399"/>
            <a:ext cx="11734800" cy="5486401"/>
          </a:xfrm>
        </p:spPr>
        <p:txBody>
          <a:bodyPr>
            <a:normAutofit/>
          </a:bodyPr>
          <a:lstStyle/>
          <a:p>
            <a:pPr marL="556260" lvl="1" indent="-417195" algn="just">
              <a:lnSpc>
                <a:spcPct val="90000"/>
              </a:lnSpc>
            </a:pPr>
            <a:endParaRPr lang="en-US" sz="2900" dirty="0" smtClean="0">
              <a:solidFill>
                <a:schemeClr val="tx1"/>
              </a:solidFill>
            </a:endParaRPr>
          </a:p>
          <a:p>
            <a:pPr marL="556260" lvl="1" indent="-417195" algn="just">
              <a:lnSpc>
                <a:spcPct val="90000"/>
              </a:lnSpc>
            </a:pPr>
            <a:r>
              <a:rPr lang="en-US" sz="2900" dirty="0" smtClean="0">
                <a:solidFill>
                  <a:schemeClr val="tx1"/>
                </a:solidFill>
              </a:rPr>
              <a:t>Economic stages that exists at a given time in a country </a:t>
            </a:r>
            <a:endParaRPr lang="en-US" sz="2900" dirty="0" smtClean="0">
              <a:solidFill>
                <a:schemeClr val="tx1"/>
              </a:solidFill>
            </a:endParaRPr>
          </a:p>
          <a:p>
            <a:pPr marL="556260" lvl="1" indent="-417195">
              <a:lnSpc>
                <a:spcPct val="90000"/>
              </a:lnSpc>
            </a:pPr>
            <a:r>
              <a:rPr lang="en-US" sz="2900" dirty="0" smtClean="0">
                <a:solidFill>
                  <a:schemeClr val="tx1"/>
                </a:solidFill>
              </a:rPr>
              <a:t>Economic system that is adopted by a country.</a:t>
            </a:r>
            <a:endParaRPr lang="en-US" sz="2900" dirty="0" smtClean="0">
              <a:solidFill>
                <a:schemeClr val="tx1"/>
              </a:solidFill>
            </a:endParaRPr>
          </a:p>
          <a:p>
            <a:pPr marL="556260" lvl="1" indent="-417195">
              <a:lnSpc>
                <a:spcPct val="90000"/>
              </a:lnSpc>
            </a:pPr>
            <a:r>
              <a:rPr lang="en-US" sz="2900" dirty="0" smtClean="0">
                <a:solidFill>
                  <a:schemeClr val="tx1"/>
                </a:solidFill>
              </a:rPr>
              <a:t>Economic planning, such as five year plans, budgets, etc.</a:t>
            </a:r>
            <a:endParaRPr lang="en-US" sz="2900" dirty="0" smtClean="0">
              <a:solidFill>
                <a:schemeClr val="tx1"/>
              </a:solidFill>
            </a:endParaRPr>
          </a:p>
          <a:p>
            <a:pPr marL="556260" lvl="1" indent="-417195">
              <a:lnSpc>
                <a:spcPct val="90000"/>
              </a:lnSpc>
            </a:pPr>
            <a:r>
              <a:rPr lang="en-US" sz="2900" dirty="0" smtClean="0">
                <a:solidFill>
                  <a:schemeClr val="tx1"/>
                </a:solidFill>
              </a:rPr>
              <a:t>Economic policies for example, monetary and fiscal policies</a:t>
            </a:r>
            <a:endParaRPr lang="en-US" sz="2900" dirty="0" smtClean="0">
              <a:solidFill>
                <a:schemeClr val="tx1"/>
              </a:solidFill>
            </a:endParaRPr>
          </a:p>
          <a:p>
            <a:pPr marL="556260" lvl="1" indent="-417195">
              <a:lnSpc>
                <a:spcPct val="90000"/>
              </a:lnSpc>
            </a:pPr>
            <a:r>
              <a:rPr lang="en-US" sz="2900" dirty="0" smtClean="0">
                <a:solidFill>
                  <a:schemeClr val="tx1"/>
                </a:solidFill>
              </a:rPr>
              <a:t>Economic Indices such as </a:t>
            </a:r>
            <a:r>
              <a:rPr lang="en-US" sz="2400" b="1" dirty="0" smtClean="0">
                <a:solidFill>
                  <a:schemeClr val="tx1"/>
                </a:solidFill>
              </a:rPr>
              <a:t>National Income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</a:rPr>
              <a:t>Per Capital Income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</a:rPr>
              <a:t>Disposable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Income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</a:rPr>
              <a:t>Rate of growth </a:t>
            </a:r>
            <a:r>
              <a:rPr lang="en-US" sz="2400" dirty="0" smtClean="0">
                <a:solidFill>
                  <a:schemeClr val="tx1"/>
                </a:solidFill>
              </a:rPr>
              <a:t>of </a:t>
            </a:r>
            <a:r>
              <a:rPr lang="en-US" sz="2400" b="1" dirty="0" smtClean="0">
                <a:solidFill>
                  <a:schemeClr val="tx1"/>
                </a:solidFill>
              </a:rPr>
              <a:t>GNP, Distribution of Income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</a:rPr>
              <a:t>Rate of savings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</a:rPr>
              <a:t>Balance of Payments etc.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556260" lvl="1" indent="-417195" algn="just">
              <a:lnSpc>
                <a:spcPct val="90000"/>
              </a:lnSpc>
            </a:pPr>
            <a:r>
              <a:rPr lang="en-US" sz="2900" dirty="0" smtClean="0">
                <a:solidFill>
                  <a:schemeClr val="tx1"/>
                </a:solidFill>
              </a:rPr>
              <a:t>Economic Problems</a:t>
            </a:r>
            <a:endParaRPr lang="en-US" sz="29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sz="2900" dirty="0" smtClean="0"/>
          </a:p>
          <a:p>
            <a:pPr marL="0" indent="0">
              <a:lnSpc>
                <a:spcPct val="90000"/>
              </a:lnSpc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7040" y="1676400"/>
            <a:ext cx="11368880" cy="5029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 smtClean="0"/>
              <a:t>National Income</a:t>
            </a:r>
            <a:r>
              <a:rPr lang="en-US" sz="2800" dirty="0" smtClean="0"/>
              <a:t>: </a:t>
            </a:r>
            <a:r>
              <a:rPr lang="en-US" sz="2400" i="1" dirty="0" smtClean="0">
                <a:solidFill>
                  <a:srgbClr val="FF0000"/>
                </a:solidFill>
              </a:rPr>
              <a:t>The total income earned by citizens &amp; business of a country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Per Capita Income: </a:t>
            </a:r>
            <a:r>
              <a:rPr lang="en-US" sz="2400" i="1" dirty="0" smtClean="0">
                <a:solidFill>
                  <a:srgbClr val="FF0000"/>
                </a:solidFill>
              </a:rPr>
              <a:t>Income of the people in an economic unit such as country or city.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Disposable</a:t>
            </a:r>
            <a:r>
              <a:rPr lang="en-US" sz="2400" dirty="0" smtClean="0"/>
              <a:t> </a:t>
            </a:r>
            <a:r>
              <a:rPr lang="en-US" sz="2400" b="1" dirty="0" smtClean="0"/>
              <a:t>Income: </a:t>
            </a:r>
            <a:r>
              <a:rPr lang="en-US" sz="2400" dirty="0" smtClean="0">
                <a:solidFill>
                  <a:srgbClr val="FF0000"/>
                </a:solidFill>
              </a:rPr>
              <a:t>The amount of money that households have available for spending &amp; saving after income taxes have been accounted </a:t>
            </a:r>
            <a:r>
              <a:rPr lang="en-US" sz="2400" dirty="0" smtClean="0">
                <a:solidFill>
                  <a:srgbClr val="7030A0"/>
                </a:solidFill>
              </a:rPr>
              <a:t>for.</a:t>
            </a:r>
            <a:r>
              <a:rPr lang="en-US" sz="2400" b="1" dirty="0" smtClean="0">
                <a:solidFill>
                  <a:srgbClr val="7030A0"/>
                </a:solidFill>
              </a:rPr>
              <a:t>DPI</a:t>
            </a:r>
            <a:r>
              <a:rPr lang="en-US" sz="2400" dirty="0" smtClean="0">
                <a:solidFill>
                  <a:srgbClr val="7030A0"/>
                </a:solidFill>
              </a:rPr>
              <a:t>=PI-PI Taxes </a:t>
            </a:r>
            <a:r>
              <a:rPr lang="en-US" sz="2400" i="1" dirty="0" smtClean="0">
                <a:solidFill>
                  <a:srgbClr val="7030A0"/>
                </a:solidFill>
              </a:rPr>
              <a:t>payments</a:t>
            </a:r>
            <a:endParaRPr lang="en-US" sz="2400" i="1" dirty="0" smtClean="0">
              <a:solidFill>
                <a:srgbClr val="7030A0"/>
              </a:solidFill>
            </a:endParaRPr>
          </a:p>
          <a:p>
            <a:r>
              <a:rPr lang="en-US" sz="2400" b="1" dirty="0" smtClean="0"/>
              <a:t>GDP(Gross domestic Product):</a:t>
            </a:r>
            <a:r>
              <a:rPr lang="en-US" sz="2400" i="1" dirty="0" smtClean="0">
                <a:solidFill>
                  <a:srgbClr val="FF0000"/>
                </a:solidFill>
              </a:rPr>
              <a:t>The market value of all final goods and services produced within a country in a economy in a one year period.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GNP(Gross National Product): </a:t>
            </a:r>
            <a:r>
              <a:rPr lang="en-US" sz="2400" i="1" dirty="0" smtClean="0">
                <a:solidFill>
                  <a:srgbClr val="FF0000"/>
                </a:solidFill>
              </a:rPr>
              <a:t>Aggregate final output of citizens &amp; business of an economy in one year period.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Balance of Payments: </a:t>
            </a:r>
            <a:r>
              <a:rPr lang="en-US" sz="2400" i="1" dirty="0" smtClean="0">
                <a:solidFill>
                  <a:srgbClr val="FF0000"/>
                </a:solidFill>
              </a:rPr>
              <a:t>A country’s record of all transactions between its residents and the residents of all foreign nations.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319" y="228600"/>
            <a:ext cx="10844306" cy="105664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b="1" dirty="0" smtClean="0">
                <a:solidFill>
                  <a:schemeClr val="tx1"/>
                </a:solidFill>
              </a:rPr>
              <a:t>Non Economic Environment</a:t>
            </a:r>
            <a:endParaRPr 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5012" y="1706880"/>
            <a:ext cx="10844306" cy="479552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30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US" sz="2900" dirty="0" smtClean="0">
                <a:solidFill>
                  <a:schemeClr val="tx1"/>
                </a:solidFill>
              </a:rPr>
              <a:t> Cultural Environment</a:t>
            </a:r>
            <a:endParaRPr lang="en-US" sz="2900" dirty="0" smtClean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sz="2900" dirty="0" smtClean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2900" dirty="0" smtClean="0">
                <a:solidFill>
                  <a:schemeClr val="tx1"/>
                </a:solidFill>
              </a:rPr>
              <a:t>Demographic Environment</a:t>
            </a:r>
            <a:endParaRPr lang="en-US" sz="2900" dirty="0" smtClean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sz="2900" dirty="0" smtClean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2900" dirty="0" smtClean="0">
                <a:solidFill>
                  <a:schemeClr val="tx1"/>
                </a:solidFill>
              </a:rPr>
              <a:t>Technological Environment</a:t>
            </a:r>
            <a:endParaRPr lang="en-US" sz="2900" dirty="0" smtClean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sz="2900" dirty="0" smtClean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2900" dirty="0" smtClean="0">
                <a:solidFill>
                  <a:schemeClr val="tx1"/>
                </a:solidFill>
              </a:rPr>
              <a:t>Political Environment </a:t>
            </a:r>
            <a:endParaRPr lang="en-US" sz="29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19" y="3305251"/>
            <a:ext cx="11351049" cy="80954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ENVIRONMENT OF MANAGEMENT 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719" y="228600"/>
            <a:ext cx="35814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haroni" pitchFamily="2" charset="-79"/>
              </a:rPr>
              <a:t>CHAPTER  3</a:t>
            </a:r>
            <a:b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213519" y="2590800"/>
            <a:ext cx="3276600" cy="1752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3200" b="1" dirty="0">
                <a:solidFill>
                  <a:schemeClr val="tx1"/>
                </a:solidFill>
              </a:rPr>
              <a:t>McDonald’s </a:t>
            </a:r>
            <a:r>
              <a:rPr lang="en-US" sz="3200" b="1" dirty="0" smtClean="0">
                <a:solidFill>
                  <a:schemeClr val="tx1"/>
                </a:solidFill>
              </a:rPr>
              <a:t>External Environment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34823" name="Picture 7" descr="335020_la_03_0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42519" y="243840"/>
            <a:ext cx="8284951" cy="658368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0243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610451" y="1408986"/>
            <a:ext cx="4940618" cy="4940618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19" y="76200"/>
            <a:ext cx="5486400" cy="441957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 smtClean="0">
                <a:solidFill>
                  <a:srgbClr val="00B050"/>
                </a:solidFill>
              </a:rPr>
            </a:b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PEST Analysis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01638" y="533400"/>
          <a:ext cx="11546681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19" y="2133600"/>
            <a:ext cx="11351049" cy="18288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CSR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40" y="152400"/>
            <a:ext cx="11351049" cy="11429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CSR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CORPORATE SOCIAL RESPONSIBILITY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01340" y="1628850"/>
            <a:ext cx="11310509" cy="515294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CSR  is a management concept whereby companies integrate social and environmental concerns in their business operations and interactions with their stakeholders. </a:t>
            </a:r>
            <a:endParaRPr lang="en-US" dirty="0" smtClean="0"/>
          </a:p>
          <a:p>
            <a:r>
              <a:rPr lang="en-US" dirty="0" smtClean="0"/>
              <a:t>CSR is generally understood as being the way through which a company achieves a balance of economic, environmental and social imperatives while at the same time addressing the expectations of shareholders and stakeholders. </a:t>
            </a:r>
            <a:endParaRPr lang="en-US" dirty="0" smtClean="0"/>
          </a:p>
          <a:p>
            <a:r>
              <a:rPr lang="en-US" dirty="0" smtClean="0"/>
              <a:t>In this sense it is important to draw a distinction between CSR, which can be a strategic business management concept, and charity, sponsorships or philanthropy.</a:t>
            </a:r>
            <a:endParaRPr lang="en-US" dirty="0" smtClean="0"/>
          </a:p>
          <a:p>
            <a:r>
              <a:rPr lang="en-US" dirty="0" smtClean="0"/>
              <a:t> Even though the latter can also make a valuable contribution to poverty reduction, will directly enhance the reputation of a company and strengthen its brand, the concept of CSR clearly goes beyond that.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Key CSR Issues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Environmental management, eco-efficiency, responsible sourcing, stakeholder engagement, labour standards and working conditions, employee and community relations, social equity, gender balance, human rights, good governance, and anti-corruption measures.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19" y="228600"/>
            <a:ext cx="11351049" cy="1266749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br>
              <a:rPr lang="en-US" b="1" dirty="0" smtClean="0"/>
            </a:br>
            <a:br>
              <a:rPr lang="en-US" b="1" dirty="0" smtClean="0"/>
            </a:b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Diageo </a:t>
            </a:r>
            <a:r>
              <a:rPr lang="en-US" dirty="0" smtClean="0"/>
              <a:t> </a:t>
            </a:r>
            <a:r>
              <a:rPr lang="en-US" b="1" dirty="0" smtClean="0"/>
              <a:t>Sustainability &amp; Responsibility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People celebrate with our brands – and by doing so become a link in a chain that connects rivers and fields, distilleries, breweries and vineyards, transport networks, the hospitality industry, communities and everyone who works in and around them. </a:t>
            </a:r>
            <a:endParaRPr lang="en-US" dirty="0" smtClean="0"/>
          </a:p>
          <a:p>
            <a:r>
              <a:rPr lang="en-US" dirty="0" smtClean="0"/>
              <a:t>Our Sustainability &amp; Responsibility (S&amp;R) Strategy encompasses the actions Diageo takes each day, and every day, to support every link in this chain. We call this celebrating life, today and tomorrow.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Areas of Social Responsibility for Company</a:t>
            </a:r>
            <a:endParaRPr 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01638" y="1628775"/>
          <a:ext cx="11310937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/>
          <p:nvPr/>
        </p:nvGraphicFramePr>
        <p:xfrm>
          <a:off x="401638" y="1628775"/>
          <a:ext cx="11310937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Approaches to SR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Legal Compliance</a:t>
            </a:r>
            <a:endParaRPr lang="en-US" dirty="0" smtClean="0"/>
          </a:p>
          <a:p>
            <a:r>
              <a:rPr lang="en-US" dirty="0" smtClean="0"/>
              <a:t>Ethical Compliance</a:t>
            </a:r>
            <a:endParaRPr lang="en-US" dirty="0" smtClean="0"/>
          </a:p>
          <a:p>
            <a:r>
              <a:rPr lang="en-US" dirty="0" smtClean="0"/>
              <a:t>Philanthropic Actions</a:t>
            </a:r>
            <a:endParaRPr lang="en-US" dirty="0" smtClean="0"/>
          </a:p>
          <a:p>
            <a:r>
              <a:rPr lang="en-US" dirty="0" smtClean="0"/>
              <a:t>Internal Accountability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895" y="181610"/>
            <a:ext cx="3616325" cy="792480"/>
          </a:xfrm>
        </p:spPr>
        <p:txBody>
          <a:bodyPr/>
          <a:p>
            <a:r>
              <a:rPr lang="en-US" b="1"/>
              <a:t>Business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algn="just"/>
            <a:r>
              <a:rPr lang="en-US" b="1"/>
              <a:t>Stephenson defines</a:t>
            </a:r>
            <a:r>
              <a:rPr lang="en-US"/>
              <a:t> business as, "The regular production or purchase and sale of goods undertaken with an objective of earning profit and acquiring wealth through the satisfaction of human wants."</a:t>
            </a:r>
            <a:endParaRPr lang="en-US"/>
          </a:p>
          <a:p>
            <a:pPr marL="0" indent="0" algn="just">
              <a:buNone/>
            </a:pPr>
            <a:endParaRPr lang="en-US"/>
          </a:p>
          <a:p>
            <a:pPr algn="just"/>
            <a:r>
              <a:rPr lang="en-US" b="1"/>
              <a:t>According to Dicksee</a:t>
            </a:r>
            <a:r>
              <a:rPr lang="en-US"/>
              <a:t>, "Business refers to a form of activity conducted with an objective of earning profits for the benefit of those on whose behalf the activity is conducted."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/>
              <a:t>Lewis Henry defines</a:t>
            </a:r>
            <a:r>
              <a:rPr lang="en-US"/>
              <a:t> business as, "Human activity directed towards producing or acquiring wealth through buying and selling of goods."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Thus, the term business means continuous production and distribution of goods and services with the aim of earning profits under uncertain market conditions.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LEGAL COMPLIANCE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628775"/>
            <a:ext cx="11310938" cy="4876800"/>
          </a:xfrm>
        </p:spPr>
        <p:txBody>
          <a:bodyPr/>
          <a:lstStyle/>
          <a:p>
            <a:r>
              <a:rPr lang="en-US" dirty="0" smtClean="0"/>
              <a:t>Finance manager is responsible for  true and fair financial reporting and disclosure.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Legal Manager is involved in all areas of legal compliance.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Marketing manager is responsible for compliance  of sales, advertising and consumer protection laws.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ETHICAL COMPLIANCE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Moral rules for decision making</a:t>
            </a:r>
            <a:endParaRPr lang="en-US" dirty="0" smtClean="0"/>
          </a:p>
          <a:p>
            <a:r>
              <a:rPr lang="en-US" dirty="0" smtClean="0"/>
              <a:t>Bribes and corruption</a:t>
            </a:r>
            <a:endParaRPr lang="en-US" dirty="0" smtClean="0"/>
          </a:p>
          <a:p>
            <a:r>
              <a:rPr lang="en-US" dirty="0" smtClean="0"/>
              <a:t>Misuse of assets</a:t>
            </a:r>
            <a:endParaRPr lang="en-US" dirty="0" smtClean="0"/>
          </a:p>
          <a:p>
            <a:r>
              <a:rPr lang="en-US" dirty="0" smtClean="0"/>
              <a:t>Relationships</a:t>
            </a:r>
            <a:endParaRPr lang="en-US" dirty="0" smtClean="0"/>
          </a:p>
          <a:p>
            <a:r>
              <a:rPr lang="en-US" dirty="0" smtClean="0"/>
              <a:t>Rights and duties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PHILANTHROPIC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ACTIONS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Organizations contribute money to charity or worthy social causes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INTERNAL ACCOUNTABILITY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Corporate goal specify accountability for social responsibility</a:t>
            </a:r>
            <a:endParaRPr lang="en-US" dirty="0" smtClean="0"/>
          </a:p>
          <a:p>
            <a:r>
              <a:rPr lang="en-US" dirty="0" smtClean="0"/>
              <a:t>Proactive approach</a:t>
            </a:r>
            <a:endParaRPr lang="en-US" dirty="0" smtClean="0"/>
          </a:p>
          <a:p>
            <a:r>
              <a:rPr lang="en-US" dirty="0" smtClean="0"/>
              <a:t>Anticipate problems and solve them before they arise</a:t>
            </a: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MANAGEMENT  ETHICS/ BUSINESS ETHICS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Content Placeholder 7" descr="nwedc_ethical_management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079625" y="2028825"/>
            <a:ext cx="7111365" cy="428180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 smtClean="0">
                <a:solidFill>
                  <a:srgbClr val="FF0000"/>
                </a:solidFill>
                <a:sym typeface="+mn-ea"/>
              </a:rPr>
              <a:t>MANAGEMENT  ETHICS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/>
          </a:bodyPr>
          <a:p>
            <a:r>
              <a:rPr lang="en-US" sz="2400"/>
              <a:t>Rick Griffin “ </a:t>
            </a:r>
            <a:r>
              <a:rPr lang="en-US" sz="2400" b="1"/>
              <a:t>Ethics is an individual's personal belief about whether a behavior, action or decision is right or wrong”</a:t>
            </a:r>
            <a:endParaRPr lang="en-US" sz="2400" b="1"/>
          </a:p>
          <a:p>
            <a:pPr algn="just">
              <a:lnSpc>
                <a:spcPct val="150000"/>
              </a:lnSpc>
            </a:pPr>
            <a:r>
              <a:rPr lang="en-US" dirty="0" smtClean="0">
                <a:sym typeface="+mn-ea"/>
              </a:rPr>
              <a:t> </a:t>
            </a:r>
            <a:r>
              <a:rPr lang="en-US" sz="2800" dirty="0" smtClean="0">
                <a:sym typeface="+mn-ea"/>
              </a:rPr>
              <a:t>Management ethics is the ethical treatment of employees, stockholders, owners, and the public by a company. A company, while needing to make a profit, should have good ethics.</a:t>
            </a:r>
            <a:endParaRPr lang="en-US" sz="2800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ym typeface="+mn-ea"/>
              </a:rPr>
              <a:t>Employees should be treated well, whether they are employed here or overseas. By being respectful of the environment in the community a company shows good ethics, and good, honest records also show respect to stockholders and owners</a:t>
            </a:r>
            <a:endParaRPr lang="en-US" sz="2800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ym typeface="+mn-ea"/>
              </a:rPr>
              <a:t>Ethics is reflected in an individual behaviour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>
                <a:sym typeface="+mn-ea"/>
              </a:rPr>
              <a:t>Ethical Behaviour differs from person to person. For one person certain behaviour may be ethical. For others, the same behaviour may be unethical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endParaRPr lang="en-US" sz="2800" dirty="0" smtClean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sz="2800" b="1" dirty="0" smtClean="0">
              <a:sym typeface="+mn-ea"/>
            </a:endParaRPr>
          </a:p>
          <a:p>
            <a:endParaRPr lang="en-US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01320" y="1085215"/>
            <a:ext cx="11310620" cy="5696585"/>
          </a:xfrm>
        </p:spPr>
        <p:txBody>
          <a:bodyPr>
            <a:normAutofit fontScale="60000"/>
          </a:bodyPr>
          <a:lstStyle/>
          <a:p>
            <a:pPr>
              <a:buNone/>
            </a:pPr>
            <a:r>
              <a:rPr lang="en-US" dirty="0" smtClean="0"/>
              <a:t>     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 While each company has a different ethical standard, management ethics are largely the same in every industry.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The main goal of management ethics is to treat all employees and customers justly and fairly. It is believed that by following a moral and ethical code, business will improve.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When applied to everyday business, acting ethically means adhering to law, competing with others in an honest manner, and performing daily tasks without any element of deceit.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Many companies around the globe update written codes of conduct as a result of past corporate scandals.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Although managers must follow the same codes of conduct as employees, these individuals have additional obligations</a:t>
            </a:r>
            <a:endParaRPr lang="en-US" sz="3200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Factors Influencing Business Ethics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Ethical Standard of Managers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Action of Peers and Top Managers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Organizational Culture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Organizational Environment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Societal Forces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Ethical Standard of Managers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They are the soucre of individual ethics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They influence employer-employee relations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 managers values and moral contribute to his ethical standards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Action of Peers and Top Managers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They are the source of professional ethics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Action of peers and top managers influence managerial ethics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Pressure to perform can lead to unethical acts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Features of Business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05" y="1647149"/>
            <a:ext cx="10489311" cy="4751861"/>
          </a:xfrm>
        </p:spPr>
        <p:txBody>
          <a:bodyPr>
            <a:normAutofit lnSpcReduction="10000"/>
          </a:bodyPr>
          <a:p>
            <a:r>
              <a:rPr lang="en-US"/>
              <a:t> Exchange of goods and services</a:t>
            </a:r>
            <a:endParaRPr lang="en-US"/>
          </a:p>
          <a:p>
            <a:r>
              <a:rPr lang="en-US"/>
              <a:t> Deals in numerous transactions</a:t>
            </a:r>
            <a:endParaRPr lang="en-US"/>
          </a:p>
          <a:p>
            <a:r>
              <a:rPr lang="en-US"/>
              <a:t> Profit is the main Objective</a:t>
            </a:r>
            <a:endParaRPr lang="en-US"/>
          </a:p>
          <a:p>
            <a:r>
              <a:rPr lang="en-US"/>
              <a:t>Business skills for economic success</a:t>
            </a:r>
            <a:endParaRPr lang="en-US"/>
          </a:p>
          <a:p>
            <a:r>
              <a:rPr lang="en-US"/>
              <a:t>Risks and Uncertainties</a:t>
            </a:r>
            <a:endParaRPr lang="en-US"/>
          </a:p>
          <a:p>
            <a:r>
              <a:rPr lang="en-US"/>
              <a:t>Connected with production</a:t>
            </a:r>
            <a:endParaRPr lang="en-US"/>
          </a:p>
          <a:p>
            <a:r>
              <a:rPr lang="en-US"/>
              <a:t> Buyer and Seller</a:t>
            </a:r>
            <a:endParaRPr lang="en-US"/>
          </a:p>
          <a:p>
            <a:r>
              <a:rPr lang="en-US"/>
              <a:t>To Satisfy human wants</a:t>
            </a:r>
            <a:endParaRPr lang="en-US"/>
          </a:p>
          <a:p>
            <a:r>
              <a:rPr lang="en-US"/>
              <a:t>Social obligations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349250"/>
            <a:ext cx="11351260" cy="704215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Organizational Culture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Codes of ethics may lay down moral rules for decision making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They may prohibit bribes and corruption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They provide road map to oranization culture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Organizational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Organizational environment influences ethical behaviour to managers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Policies and Practices also influence managerial ethics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Ethical behaviour should be appreciated and promoted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Societal Forces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They are the source of societal ethics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They consist of values, standards and norms embodied in society's laws, customs, practices.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They represent universal values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19" y="152400"/>
            <a:ext cx="10058400" cy="126674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Concept of Business Environment </a:t>
            </a: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3519" y="1628851"/>
            <a:ext cx="11734799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Encompasses all those factors that affect a company's operations; including customers, competitors, suppliers, distributors, industry trends, substitutes, regulations, government activities, the economy, demographics, social and cultural factors, innovations, and technological developments. 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may also be referred to as Operating environment.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19" y="152400"/>
            <a:ext cx="11351049" cy="134294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Business Environment</a:t>
            </a:r>
            <a:b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3200" dirty="0" smtClean="0"/>
          </a:p>
          <a:p>
            <a:pPr marL="0" indent="0" algn="just"/>
            <a:r>
              <a:rPr lang="en-US" sz="3200" dirty="0" smtClean="0"/>
              <a:t>Complex</a:t>
            </a:r>
            <a:endParaRPr lang="en-US" sz="3200" dirty="0" smtClean="0"/>
          </a:p>
          <a:p>
            <a:pPr marL="0" indent="0" algn="just"/>
            <a:r>
              <a:rPr lang="en-US" sz="3200" dirty="0" smtClean="0"/>
              <a:t> Dynamic</a:t>
            </a:r>
            <a:endParaRPr lang="en-US" sz="3200" dirty="0" smtClean="0"/>
          </a:p>
          <a:p>
            <a:pPr marL="0" indent="0" algn="just"/>
            <a:r>
              <a:rPr lang="en-US" sz="3200" dirty="0" smtClean="0"/>
              <a:t> Multi-faceted</a:t>
            </a:r>
            <a:endParaRPr lang="en-US" sz="3200" dirty="0" smtClean="0"/>
          </a:p>
          <a:p>
            <a:pPr marL="0" indent="0" algn="just"/>
            <a:r>
              <a:rPr lang="en-US" sz="3200" dirty="0" smtClean="0"/>
              <a:t> Far- reaching impact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19" y="3276600"/>
            <a:ext cx="11351049" cy="80954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Why Study Business Environment ?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study Business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just"/>
            <a:r>
              <a:rPr lang="en-US"/>
              <a:t>The success of every business depends upon adapting itself to the environment within which it functions</a:t>
            </a:r>
            <a:endParaRPr lang="en-US"/>
          </a:p>
          <a:p>
            <a:pPr marL="0" indent="0" algn="just">
              <a:buNone/>
            </a:pPr>
            <a:r>
              <a:rPr lang="en-US" i="1"/>
              <a:t>Example</a:t>
            </a:r>
            <a:endParaRPr lang="en-US" i="1"/>
          </a:p>
          <a:p>
            <a:pPr algn="just"/>
            <a:r>
              <a:rPr lang="en-US"/>
              <a:t> When there is a change in government policies, the business has to make the necessary changes to adapt itself to the new policies</a:t>
            </a:r>
            <a:endParaRPr lang="en-US"/>
          </a:p>
          <a:p>
            <a:pPr algn="just"/>
            <a:r>
              <a:rPr lang="en-US"/>
              <a:t>Change in technology may render the existing products obsolete, introduction of colour T.V television replaced the black and white T.V or introduction of computers replaced type writers.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919" y="243840"/>
            <a:ext cx="11293399" cy="105664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Why Study Business Environment?</a:t>
            </a:r>
            <a:endParaRPr lang="en-US" sz="3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6744" y="1706880"/>
            <a:ext cx="11152574" cy="479552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200" dirty="0" smtClean="0"/>
              <a:t>Development of broad strategies to ensure sustainability</a:t>
            </a:r>
            <a:endParaRPr lang="en-US" sz="3200" dirty="0" smtClean="0"/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To foresee the impact of socio-economic changes at the national and international levels on firm’s ability</a:t>
            </a:r>
            <a:endParaRPr lang="en-US" sz="3200" dirty="0" smtClean="0"/>
          </a:p>
          <a:p>
            <a:pPr eaLnBrk="1" hangingPunct="1"/>
            <a:endParaRPr lang="en-US" sz="3200" dirty="0" smtClean="0"/>
          </a:p>
          <a:p>
            <a:pPr eaLnBrk="1" hangingPunct="1"/>
            <a:r>
              <a:rPr lang="en-US" sz="3200" dirty="0" smtClean="0"/>
              <a:t>Analysis of competitor’s strategies and formulation of effective counter measures</a:t>
            </a:r>
            <a:endParaRPr lang="en-US" sz="32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3200" dirty="0" smtClean="0"/>
          </a:p>
          <a:p>
            <a:pPr eaLnBrk="1" hangingPunct="1"/>
            <a:r>
              <a:rPr lang="en-US" sz="3200" dirty="0" smtClean="0"/>
              <a:t>To keep oneself dynamic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9484</Words>
  <Application>WPS Presentation</Application>
  <PresentationFormat>Custom</PresentationFormat>
  <Paragraphs>273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Arial</vt:lpstr>
      <vt:lpstr>SimSun</vt:lpstr>
      <vt:lpstr>Wingdings</vt:lpstr>
      <vt:lpstr>Wingdings 2</vt:lpstr>
      <vt:lpstr>Wingdings</vt:lpstr>
      <vt:lpstr>Adobe Gothic Std B</vt:lpstr>
      <vt:lpstr>Agency FB</vt:lpstr>
      <vt:lpstr>Aharoni</vt:lpstr>
      <vt:lpstr>Times New Roman</vt:lpstr>
      <vt:lpstr>Georgia</vt:lpstr>
      <vt:lpstr>Yu Gothic</vt:lpstr>
      <vt:lpstr>Microsoft YaHei</vt:lpstr>
      <vt:lpstr>Calibri</vt:lpstr>
      <vt:lpstr>Segoe Print</vt:lpstr>
      <vt:lpstr>Civic</vt:lpstr>
      <vt:lpstr>           INTRODUCTION TO MANAGEMENT BSC.CSIT IIIrd  Semester</vt:lpstr>
      <vt:lpstr>  THE ENVIRONMENT OF MANAGEMENT </vt:lpstr>
      <vt:lpstr>Business</vt:lpstr>
      <vt:lpstr>Features of Business</vt:lpstr>
      <vt:lpstr>          Concept of Business Environment  </vt:lpstr>
      <vt:lpstr>Characteristics of Business Environment </vt:lpstr>
      <vt:lpstr>Why Study Business Environment ?</vt:lpstr>
      <vt:lpstr>Why study Business Environment</vt:lpstr>
      <vt:lpstr>Why Study Business Environment?</vt:lpstr>
      <vt:lpstr>INTERNAL &amp; EXTERNAL ENVIRONMENT</vt:lpstr>
      <vt:lpstr>Internal Environment</vt:lpstr>
      <vt:lpstr>Forces of Internal Environment</vt:lpstr>
      <vt:lpstr>External Environment</vt:lpstr>
      <vt:lpstr>Micro Environment</vt:lpstr>
      <vt:lpstr>Micro Environment Factors</vt:lpstr>
      <vt:lpstr>Macro Environment</vt:lpstr>
      <vt:lpstr>Economic Environment</vt:lpstr>
      <vt:lpstr>PowerPoint 演示文稿</vt:lpstr>
      <vt:lpstr>Non Economic Environment</vt:lpstr>
      <vt:lpstr> McDonald’s External Environment</vt:lpstr>
      <vt:lpstr>PowerPoint 演示文稿</vt:lpstr>
      <vt:lpstr>  PEST Analysis</vt:lpstr>
      <vt:lpstr>CSR</vt:lpstr>
      <vt:lpstr>CSR CORPORATE SOCIAL RESPONSIBILITY</vt:lpstr>
      <vt:lpstr>Key CSR Issues</vt:lpstr>
      <vt:lpstr>     Diageo  Sustainability &amp; Responsibility </vt:lpstr>
      <vt:lpstr>Areas of Social Responsibility for Company</vt:lpstr>
      <vt:lpstr>PowerPoint 演示文稿</vt:lpstr>
      <vt:lpstr>Approaches to SR</vt:lpstr>
      <vt:lpstr>LEGAL COMPLIANCE</vt:lpstr>
      <vt:lpstr>ETHICAL COMPLIANCE</vt:lpstr>
      <vt:lpstr>PHILANTHROPIC  ACTIONS</vt:lpstr>
      <vt:lpstr>INTERNAL ACCOUNTABILITY</vt:lpstr>
      <vt:lpstr>MANAGEMENT  ETHICS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VINOD JOSHI MBA  SYMBIOSIS INTERNATIONAL UNIVERSITY,PUNE</dc:title>
  <dc:creator>vinod</dc:creator>
  <cp:lastModifiedBy>sunil</cp:lastModifiedBy>
  <cp:revision>112</cp:revision>
  <dcterms:created xsi:type="dcterms:W3CDTF">2014-04-13T04:03:00Z</dcterms:created>
  <dcterms:modified xsi:type="dcterms:W3CDTF">2016-12-06T03:51:49Z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