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21366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21366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21366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"/>
            <a:ext cx="9144000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 h="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956">
            <a:solidFill>
              <a:srgbClr val="2136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21366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375" y="227533"/>
            <a:ext cx="3185795" cy="3466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21366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106" y="2213991"/>
            <a:ext cx="4438650" cy="2448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2091944"/>
            <a:ext cx="332740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70">
                <a:solidFill>
                  <a:srgbClr val="213669"/>
                </a:solidFill>
              </a:rPr>
              <a:t>Software</a:t>
            </a:r>
            <a:r>
              <a:rPr dirty="0" sz="2400" spc="-229">
                <a:solidFill>
                  <a:srgbClr val="213669"/>
                </a:solidFill>
              </a:rPr>
              <a:t> </a:t>
            </a:r>
            <a:r>
              <a:rPr dirty="0" sz="2400" spc="-10">
                <a:solidFill>
                  <a:srgbClr val="213669"/>
                </a:solidFill>
              </a:rPr>
              <a:t>Requirement Specification:</a:t>
            </a:r>
            <a:r>
              <a:rPr dirty="0" sz="2400" spc="600">
                <a:solidFill>
                  <a:srgbClr val="213669"/>
                </a:solidFill>
              </a:rPr>
              <a:t> </a:t>
            </a:r>
            <a:r>
              <a:rPr dirty="0" sz="2400">
                <a:solidFill>
                  <a:srgbClr val="213669"/>
                </a:solidFill>
              </a:rPr>
              <a:t>Portfolio</a:t>
            </a:r>
            <a:r>
              <a:rPr dirty="0" sz="2400" spc="5">
                <a:solidFill>
                  <a:srgbClr val="213669"/>
                </a:solidFill>
              </a:rPr>
              <a:t> </a:t>
            </a:r>
            <a:r>
              <a:rPr dirty="0" sz="2400" spc="50">
                <a:solidFill>
                  <a:srgbClr val="213669"/>
                </a:solidFill>
              </a:rPr>
              <a:t>Website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Plan:</a:t>
            </a:r>
            <a:r>
              <a:rPr dirty="0" spc="-85"/>
              <a:t> </a:t>
            </a:r>
            <a:r>
              <a:rPr dirty="0"/>
              <a:t>Portfolio</a:t>
            </a:r>
            <a:r>
              <a:rPr dirty="0" spc="-75"/>
              <a:t> </a:t>
            </a:r>
            <a:r>
              <a:rPr dirty="0" spc="-10"/>
              <a:t>Website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3656" y="936497"/>
            <a:ext cx="173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6.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646" y="934593"/>
            <a:ext cx="7493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5468" y="1242440"/>
            <a:ext cx="38989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launched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Web-based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17931" y="2100072"/>
            <a:ext cx="546100" cy="547370"/>
          </a:xfrm>
          <a:custGeom>
            <a:avLst/>
            <a:gdLst/>
            <a:ahLst/>
            <a:cxnLst/>
            <a:rect l="l" t="t" r="r" b="b"/>
            <a:pathLst>
              <a:path w="546100" h="547369">
                <a:moveTo>
                  <a:pt x="272796" y="0"/>
                </a:moveTo>
                <a:lnTo>
                  <a:pt x="223760" y="4405"/>
                </a:lnTo>
                <a:lnTo>
                  <a:pt x="177609" y="17108"/>
                </a:lnTo>
                <a:lnTo>
                  <a:pt x="135111" y="37337"/>
                </a:lnTo>
                <a:lnTo>
                  <a:pt x="97037" y="64321"/>
                </a:lnTo>
                <a:lnTo>
                  <a:pt x="64158" y="97288"/>
                </a:lnTo>
                <a:lnTo>
                  <a:pt x="37244" y="135466"/>
                </a:lnTo>
                <a:lnTo>
                  <a:pt x="17066" y="178085"/>
                </a:lnTo>
                <a:lnTo>
                  <a:pt x="4395" y="224372"/>
                </a:lnTo>
                <a:lnTo>
                  <a:pt x="0" y="273557"/>
                </a:lnTo>
                <a:lnTo>
                  <a:pt x="4395" y="322743"/>
                </a:lnTo>
                <a:lnTo>
                  <a:pt x="17066" y="369030"/>
                </a:lnTo>
                <a:lnTo>
                  <a:pt x="37244" y="411649"/>
                </a:lnTo>
                <a:lnTo>
                  <a:pt x="64158" y="449827"/>
                </a:lnTo>
                <a:lnTo>
                  <a:pt x="97037" y="482794"/>
                </a:lnTo>
                <a:lnTo>
                  <a:pt x="135111" y="509777"/>
                </a:lnTo>
                <a:lnTo>
                  <a:pt x="177609" y="530007"/>
                </a:lnTo>
                <a:lnTo>
                  <a:pt x="223760" y="542710"/>
                </a:lnTo>
                <a:lnTo>
                  <a:pt x="272796" y="547115"/>
                </a:lnTo>
                <a:lnTo>
                  <a:pt x="321831" y="542710"/>
                </a:lnTo>
                <a:lnTo>
                  <a:pt x="367982" y="530007"/>
                </a:lnTo>
                <a:lnTo>
                  <a:pt x="410480" y="509777"/>
                </a:lnTo>
                <a:lnTo>
                  <a:pt x="448554" y="482794"/>
                </a:lnTo>
                <a:lnTo>
                  <a:pt x="481433" y="449827"/>
                </a:lnTo>
                <a:lnTo>
                  <a:pt x="508347" y="411649"/>
                </a:lnTo>
                <a:lnTo>
                  <a:pt x="528525" y="369030"/>
                </a:lnTo>
                <a:lnTo>
                  <a:pt x="541196" y="322743"/>
                </a:lnTo>
                <a:lnTo>
                  <a:pt x="545591" y="273557"/>
                </a:lnTo>
                <a:lnTo>
                  <a:pt x="541196" y="224372"/>
                </a:lnTo>
                <a:lnTo>
                  <a:pt x="528525" y="178085"/>
                </a:lnTo>
                <a:lnTo>
                  <a:pt x="508347" y="135466"/>
                </a:lnTo>
                <a:lnTo>
                  <a:pt x="481433" y="97288"/>
                </a:lnTo>
                <a:lnTo>
                  <a:pt x="448554" y="64321"/>
                </a:lnTo>
                <a:lnTo>
                  <a:pt x="410480" y="37337"/>
                </a:lnTo>
                <a:lnTo>
                  <a:pt x="367982" y="17108"/>
                </a:lnTo>
                <a:lnTo>
                  <a:pt x="321831" y="4405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03656" y="2248916"/>
            <a:ext cx="1739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7.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82118" y="2064257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4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4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8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4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32688" y="2372867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358646" y="2247138"/>
            <a:ext cx="1563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Goals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Scopes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85468" y="2556509"/>
            <a:ext cx="5620385" cy="2600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Microsoft Sans Serif"/>
                <a:cs typeface="Microsoft Sans Serif"/>
              </a:rPr>
              <a:t>Goals:</a:t>
            </a:r>
            <a:endParaRPr sz="1300">
              <a:latin typeface="Microsoft Sans Serif"/>
              <a:cs typeface="Microsoft Sans Serif"/>
            </a:endParaRPr>
          </a:p>
          <a:p>
            <a:pPr marL="70485" indent="-58419">
              <a:lnSpc>
                <a:spcPct val="100000"/>
              </a:lnSpc>
              <a:buSzPct val="92307"/>
              <a:buChar char="•"/>
              <a:tabLst>
                <a:tab pos="71120" algn="l"/>
              </a:tabLst>
            </a:pPr>
            <a:r>
              <a:rPr dirty="0" sz="1300">
                <a:latin typeface="Microsoft Sans Serif"/>
                <a:cs typeface="Microsoft Sans Serif"/>
              </a:rPr>
              <a:t>Showcase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user's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work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and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skills</a:t>
            </a:r>
            <a:endParaRPr sz="1300">
              <a:latin typeface="Microsoft Sans Serif"/>
              <a:cs typeface="Microsoft Sans Serif"/>
            </a:endParaRPr>
          </a:p>
          <a:p>
            <a:pPr marL="70485" indent="-58419">
              <a:lnSpc>
                <a:spcPct val="100000"/>
              </a:lnSpc>
              <a:buSzPct val="92307"/>
              <a:buChar char="•"/>
              <a:tabLst>
                <a:tab pos="71120" algn="l"/>
              </a:tabLst>
            </a:pPr>
            <a:r>
              <a:rPr dirty="0" sz="1300">
                <a:latin typeface="Microsoft Sans Serif"/>
                <a:cs typeface="Microsoft Sans Serif"/>
              </a:rPr>
              <a:t>Connect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user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with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potential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employers, clients,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and</a:t>
            </a:r>
            <a:r>
              <a:rPr dirty="0" sz="1300" spc="-30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collaborators</a:t>
            </a:r>
            <a:endParaRPr sz="1300">
              <a:latin typeface="Microsoft Sans Serif"/>
              <a:cs typeface="Microsoft Sans Serif"/>
            </a:endParaRPr>
          </a:p>
          <a:p>
            <a:pPr marL="70485" indent="-58419">
              <a:lnSpc>
                <a:spcPct val="100000"/>
              </a:lnSpc>
              <a:buSzPct val="92307"/>
              <a:buChar char="•"/>
              <a:tabLst>
                <a:tab pos="71120" algn="l"/>
              </a:tabLst>
            </a:pPr>
            <a:r>
              <a:rPr dirty="0" sz="1300">
                <a:latin typeface="Microsoft Sans Serif"/>
                <a:cs typeface="Microsoft Sans Serif"/>
              </a:rPr>
              <a:t>Display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the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user's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resume/CV and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provide a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way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for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visitors to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contact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 spc="-20">
                <a:latin typeface="Microsoft Sans Serif"/>
                <a:cs typeface="Microsoft Sans Serif"/>
              </a:rPr>
              <a:t>them</a:t>
            </a:r>
            <a:endParaRPr sz="1300">
              <a:latin typeface="Microsoft Sans Serif"/>
              <a:cs typeface="Microsoft Sans Serif"/>
            </a:endParaRPr>
          </a:p>
          <a:p>
            <a:pPr marL="12700" marR="1407795" indent="58419">
              <a:lnSpc>
                <a:spcPct val="100000"/>
              </a:lnSpc>
              <a:buSzPct val="92307"/>
              <a:buChar char="•"/>
              <a:tabLst>
                <a:tab pos="71120" algn="l"/>
              </a:tabLst>
            </a:pPr>
            <a:r>
              <a:rPr dirty="0" sz="1300">
                <a:latin typeface="Microsoft Sans Serif"/>
                <a:cs typeface="Microsoft Sans Serif"/>
              </a:rPr>
              <a:t>Allow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easy</a:t>
            </a:r>
            <a:r>
              <a:rPr dirty="0" sz="1300" spc="-3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management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and</a:t>
            </a:r>
            <a:r>
              <a:rPr dirty="0" sz="1300" spc="-3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updates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of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website</a:t>
            </a:r>
            <a:r>
              <a:rPr dirty="0" sz="1300" spc="-10">
                <a:latin typeface="Microsoft Sans Serif"/>
                <a:cs typeface="Microsoft Sans Serif"/>
              </a:rPr>
              <a:t> content Scope:</a:t>
            </a:r>
            <a:endParaRPr sz="1300">
              <a:latin typeface="Microsoft Sans Serif"/>
              <a:cs typeface="Microsoft Sans Serif"/>
            </a:endParaRPr>
          </a:p>
          <a:p>
            <a:pPr marL="391795" indent="-379730">
              <a:lnSpc>
                <a:spcPct val="100000"/>
              </a:lnSpc>
              <a:buSzPct val="92307"/>
              <a:buChar char="•"/>
              <a:tabLst>
                <a:tab pos="391795" algn="l"/>
                <a:tab pos="392430" algn="l"/>
              </a:tabLst>
            </a:pPr>
            <a:r>
              <a:rPr dirty="0" sz="1300">
                <a:latin typeface="Microsoft Sans Serif"/>
                <a:cs typeface="Microsoft Sans Serif"/>
              </a:rPr>
              <a:t>Multiple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pages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showcasing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the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user's</a:t>
            </a:r>
            <a:r>
              <a:rPr dirty="0" sz="1300" spc="-3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portfolio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of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 spc="-20">
                <a:latin typeface="Microsoft Sans Serif"/>
                <a:cs typeface="Microsoft Sans Serif"/>
              </a:rPr>
              <a:t>work</a:t>
            </a:r>
            <a:endParaRPr sz="1300">
              <a:latin typeface="Microsoft Sans Serif"/>
              <a:cs typeface="Microsoft Sans Serif"/>
            </a:endParaRPr>
          </a:p>
          <a:p>
            <a:pPr marL="391795" indent="-379730">
              <a:lnSpc>
                <a:spcPct val="100000"/>
              </a:lnSpc>
              <a:buSzPct val="92307"/>
              <a:buChar char="•"/>
              <a:tabLst>
                <a:tab pos="391795" algn="l"/>
                <a:tab pos="392430" algn="l"/>
              </a:tabLst>
            </a:pPr>
            <a:r>
              <a:rPr dirty="0" sz="1300">
                <a:latin typeface="Microsoft Sans Serif"/>
                <a:cs typeface="Microsoft Sans Serif"/>
              </a:rPr>
              <a:t>Page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displaying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the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user's</a:t>
            </a:r>
            <a:r>
              <a:rPr dirty="0" sz="1300" spc="-30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resume/CV</a:t>
            </a:r>
            <a:endParaRPr sz="1300">
              <a:latin typeface="Microsoft Sans Serif"/>
              <a:cs typeface="Microsoft Sans Serif"/>
            </a:endParaRPr>
          </a:p>
          <a:p>
            <a:pPr marL="391795" indent="-379730">
              <a:lnSpc>
                <a:spcPct val="100000"/>
              </a:lnSpc>
              <a:buSzPct val="92307"/>
              <a:buChar char="•"/>
              <a:tabLst>
                <a:tab pos="391795" algn="l"/>
                <a:tab pos="392430" algn="l"/>
              </a:tabLst>
            </a:pPr>
            <a:r>
              <a:rPr dirty="0" sz="1300">
                <a:latin typeface="Microsoft Sans Serif"/>
                <a:cs typeface="Microsoft Sans Serif"/>
              </a:rPr>
              <a:t>Contact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page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with a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form for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visitors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to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send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messages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to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the </a:t>
            </a:r>
            <a:r>
              <a:rPr dirty="0" sz="1300" spc="-20">
                <a:latin typeface="Microsoft Sans Serif"/>
                <a:cs typeface="Microsoft Sans Serif"/>
              </a:rPr>
              <a:t>user</a:t>
            </a:r>
            <a:endParaRPr sz="1300">
              <a:latin typeface="Microsoft Sans Serif"/>
              <a:cs typeface="Microsoft Sans Serif"/>
            </a:endParaRPr>
          </a:p>
          <a:p>
            <a:pPr marL="391795" indent="-379730">
              <a:lnSpc>
                <a:spcPct val="100000"/>
              </a:lnSpc>
              <a:buSzPct val="92307"/>
              <a:buChar char="•"/>
              <a:tabLst>
                <a:tab pos="391795" algn="l"/>
                <a:tab pos="392430" algn="l"/>
              </a:tabLst>
            </a:pPr>
            <a:r>
              <a:rPr dirty="0" sz="1300">
                <a:latin typeface="Microsoft Sans Serif"/>
                <a:cs typeface="Microsoft Sans Serif"/>
              </a:rPr>
              <a:t>Built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using HTML,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CSS,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and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JavaScript</a:t>
            </a:r>
            <a:endParaRPr sz="1300">
              <a:latin typeface="Microsoft Sans Serif"/>
              <a:cs typeface="Microsoft Sans Serif"/>
            </a:endParaRPr>
          </a:p>
          <a:p>
            <a:pPr marL="391795" indent="-379730">
              <a:lnSpc>
                <a:spcPct val="100000"/>
              </a:lnSpc>
              <a:buSzPct val="92307"/>
              <a:buChar char="•"/>
              <a:tabLst>
                <a:tab pos="391795" algn="l"/>
                <a:tab pos="392430" algn="l"/>
              </a:tabLst>
            </a:pPr>
            <a:r>
              <a:rPr dirty="0" sz="1300">
                <a:latin typeface="Microsoft Sans Serif"/>
                <a:cs typeface="Microsoft Sans Serif"/>
              </a:rPr>
              <a:t>Hosted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on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web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server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with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domain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20">
                <a:latin typeface="Microsoft Sans Serif"/>
                <a:cs typeface="Microsoft Sans Serif"/>
              </a:rPr>
              <a:t>name</a:t>
            </a:r>
            <a:endParaRPr sz="1300">
              <a:latin typeface="Microsoft Sans Serif"/>
              <a:cs typeface="Microsoft Sans Serif"/>
            </a:endParaRPr>
          </a:p>
          <a:p>
            <a:pPr marL="391795" indent="-379730">
              <a:lnSpc>
                <a:spcPct val="100000"/>
              </a:lnSpc>
              <a:spcBef>
                <a:spcPts val="5"/>
              </a:spcBef>
              <a:buSzPct val="92307"/>
              <a:buChar char="•"/>
              <a:tabLst>
                <a:tab pos="391795" algn="l"/>
                <a:tab pos="392430" algn="l"/>
              </a:tabLst>
            </a:pPr>
            <a:r>
              <a:rPr dirty="0" sz="1300">
                <a:latin typeface="Microsoft Sans Serif"/>
                <a:cs typeface="Microsoft Sans Serif"/>
              </a:rPr>
              <a:t>Admin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panel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for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easy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management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of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website </a:t>
            </a:r>
            <a:r>
              <a:rPr dirty="0" sz="1300" spc="-10">
                <a:latin typeface="Microsoft Sans Serif"/>
                <a:cs typeface="Microsoft Sans Serif"/>
              </a:rPr>
              <a:t>content.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latin typeface="Microsoft Sans Serif"/>
                <a:cs typeface="Microsoft Sans Serif"/>
              </a:rPr>
              <a:t>.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Plan:</a:t>
            </a:r>
            <a:r>
              <a:rPr dirty="0" spc="-85"/>
              <a:t> </a:t>
            </a:r>
            <a:r>
              <a:rPr dirty="0"/>
              <a:t>Portfolio</a:t>
            </a:r>
            <a:r>
              <a:rPr dirty="0" spc="-75"/>
              <a:t> </a:t>
            </a:r>
            <a:r>
              <a:rPr dirty="0" spc="-10"/>
              <a:t>Website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3656" y="936497"/>
            <a:ext cx="173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8.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646" y="864717"/>
            <a:ext cx="2296160" cy="59309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400" spc="-10" b="1">
                <a:latin typeface="Arial"/>
                <a:cs typeface="Arial"/>
              </a:rPr>
              <a:t>Deliverables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deliverables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contain: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58646" y="1645157"/>
            <a:ext cx="207454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Feature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specification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Product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design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Test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plan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Development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document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Source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code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4375" y="227533"/>
            <a:ext cx="318579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1">
                <a:solidFill>
                  <a:srgbClr val="21366A"/>
                </a:solidFill>
                <a:latin typeface="Trebuchet MS"/>
                <a:cs typeface="Trebuchet MS"/>
              </a:rPr>
              <a:t>Project</a:t>
            </a:r>
            <a:r>
              <a:rPr dirty="0" sz="1700" spc="-75" b="1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1366A"/>
                </a:solidFill>
                <a:latin typeface="Trebuchet MS"/>
                <a:cs typeface="Trebuchet MS"/>
              </a:rPr>
              <a:t>Plan:</a:t>
            </a:r>
            <a:r>
              <a:rPr dirty="0" sz="1700" spc="-85" b="1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1366A"/>
                </a:solidFill>
                <a:latin typeface="Trebuchet MS"/>
                <a:cs typeface="Trebuchet MS"/>
              </a:rPr>
              <a:t>Portfolio</a:t>
            </a:r>
            <a:r>
              <a:rPr dirty="0" sz="1700" spc="-75" b="1">
                <a:solidFill>
                  <a:srgbClr val="21366A"/>
                </a:solidFill>
                <a:latin typeface="Trebuchet MS"/>
                <a:cs typeface="Trebuchet MS"/>
              </a:rPr>
              <a:t> </a:t>
            </a:r>
            <a:r>
              <a:rPr dirty="0" sz="1700" spc="-10" b="1">
                <a:solidFill>
                  <a:srgbClr val="21366A"/>
                </a:solidFill>
                <a:latin typeface="Trebuchet MS"/>
                <a:cs typeface="Trebuchet MS"/>
              </a:rPr>
              <a:t>Website</a:t>
            </a:r>
            <a:endParaRPr sz="1700">
              <a:latin typeface="Trebuchet MS"/>
              <a:cs typeface="Trebuchet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86841" y="1673415"/>
          <a:ext cx="7705090" cy="251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0"/>
                <a:gridCol w="3010535"/>
                <a:gridCol w="2131694"/>
              </a:tblGrid>
              <a:tr h="33147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Milestone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1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1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Progress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1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2836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</a:tr>
              <a:tr h="549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 spc="-25">
                          <a:latin typeface="Trebuchet MS"/>
                          <a:cs typeface="Trebuchet MS"/>
                        </a:rPr>
                        <a:t>M1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90550">
                        <a:lnSpc>
                          <a:spcPct val="114999"/>
                        </a:lnSpc>
                        <a:spcBef>
                          <a:spcPts val="219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dirty="0" sz="1000" spc="1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view</a:t>
                      </a:r>
                      <a:r>
                        <a:rPr dirty="0" sz="1000" spc="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000" spc="114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Design</a:t>
                      </a:r>
                      <a:r>
                        <a:rPr dirty="0" sz="1000" spc="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(Front-</a:t>
                      </a:r>
                      <a:r>
                        <a:rPr dirty="0" sz="1000" spc="-25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dirty="0" sz="1000" spc="-10">
                          <a:latin typeface="Trebuchet MS"/>
                          <a:cs typeface="Trebuchet MS"/>
                        </a:rPr>
                        <a:t>development)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27939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050" spc="75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dirty="0" sz="105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40">
                          <a:latin typeface="Trebuchet MS"/>
                          <a:cs typeface="Trebuchet MS"/>
                        </a:rPr>
                        <a:t>weeks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5143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spc="-25">
                          <a:latin typeface="Microsoft Sans Serif"/>
                          <a:cs typeface="Microsoft Sans Serif"/>
                        </a:rPr>
                        <a:t>M2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254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dirty="0" sz="1000" spc="1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0">
                          <a:latin typeface="Trebuchet MS"/>
                          <a:cs typeface="Trebuchet MS"/>
                        </a:rPr>
                        <a:t>Development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16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5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dirty="0" sz="105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 spc="-20">
                          <a:latin typeface="Microsoft Sans Serif"/>
                          <a:cs typeface="Microsoft Sans Serif"/>
                        </a:rPr>
                        <a:t>week</a:t>
                      </a:r>
                      <a:endParaRPr sz="10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2545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 spc="114">
                          <a:latin typeface="Trebuchet MS"/>
                          <a:cs typeface="Trebuchet MS"/>
                        </a:rPr>
                        <a:t>M3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Testing</a:t>
                      </a:r>
                      <a:r>
                        <a:rPr dirty="0" sz="10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000" spc="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0">
                          <a:latin typeface="Trebuchet MS"/>
                          <a:cs typeface="Trebuchet MS"/>
                        </a:rPr>
                        <a:t>Debbuging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 spc="-13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20">
                          <a:latin typeface="Trebuchet MS"/>
                          <a:cs typeface="Trebuchet MS"/>
                        </a:rPr>
                        <a:t>week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CE8E8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 spc="114">
                          <a:latin typeface="Trebuchet MS"/>
                          <a:cs typeface="Trebuchet MS"/>
                        </a:rPr>
                        <a:t>M4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>
                          <a:latin typeface="Trebuchet MS"/>
                          <a:cs typeface="Trebuchet MS"/>
                        </a:rPr>
                        <a:t>Documentation</a:t>
                      </a:r>
                      <a:r>
                        <a:rPr dirty="0" sz="1000" spc="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000" spc="1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1000" spc="1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10">
                          <a:latin typeface="Trebuchet MS"/>
                          <a:cs typeface="Trebuchet MS"/>
                        </a:rPr>
                        <a:t>release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 spc="-13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dirty="0" sz="10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00" spc="-20">
                          <a:latin typeface="Trebuchet MS"/>
                          <a:cs typeface="Trebuchet MS"/>
                        </a:rPr>
                        <a:t>week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7CDC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03656" y="936497"/>
            <a:ext cx="173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9.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58646" y="934593"/>
            <a:ext cx="9842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Scheduling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Plan:</a:t>
            </a:r>
            <a:r>
              <a:rPr dirty="0" spc="-85"/>
              <a:t> </a:t>
            </a:r>
            <a:r>
              <a:rPr dirty="0"/>
              <a:t>Portfolio</a:t>
            </a:r>
            <a:r>
              <a:rPr dirty="0" spc="-75"/>
              <a:t> </a:t>
            </a:r>
            <a:r>
              <a:rPr dirty="0" spc="-10"/>
              <a:t>Website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53974" y="936497"/>
            <a:ext cx="2730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10.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646" y="864717"/>
            <a:ext cx="5814060" cy="59309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400" b="1">
                <a:latin typeface="Arial"/>
                <a:cs typeface="Arial"/>
              </a:rPr>
              <a:t>Technical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400" spc="-10">
                <a:latin typeface="Microsoft Sans Serif"/>
                <a:cs typeface="Microsoft Sans Serif"/>
              </a:rPr>
              <a:t>Following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would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languages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 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develop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application: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58646" y="1645157"/>
            <a:ext cx="5159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85714"/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Microsoft Sans Serif"/>
                <a:cs typeface="Microsoft Sans Serif"/>
              </a:rPr>
              <a:t>Technology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Stack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: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HTML,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CSS,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PHP,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Jquery,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JAVASCRIPT.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70331" y="2532888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3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2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4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2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6374" y="2681173"/>
            <a:ext cx="2736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11.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34518" y="2497073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4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8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85088" y="280568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638680" y="2663444"/>
            <a:ext cx="9963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92655" y="3093847"/>
            <a:ext cx="6368415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portfolio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website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development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project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provide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platform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college-level </a:t>
            </a:r>
            <a:r>
              <a:rPr dirty="0" sz="1400">
                <a:latin typeface="Microsoft Sans Serif"/>
                <a:cs typeface="Microsoft Sans Serif"/>
              </a:rPr>
              <a:t>students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showcase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their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work,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skills,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achievements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potential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employers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clients.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website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designed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visually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appealing,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user-</a:t>
            </a:r>
            <a:r>
              <a:rPr dirty="0" sz="1400" spc="-10">
                <a:latin typeface="Microsoft Sans Serif"/>
                <a:cs typeface="Microsoft Sans Serif"/>
              </a:rPr>
              <a:t>friendly,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responsive,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strong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measures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place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protect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data.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The </a:t>
            </a:r>
            <a:r>
              <a:rPr dirty="0" sz="1400">
                <a:latin typeface="Microsoft Sans Serif"/>
                <a:cs typeface="Microsoft Sans Serif"/>
              </a:rPr>
              <a:t>project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 be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developed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within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certain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budget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timeline,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 depend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on </a:t>
            </a:r>
            <a:r>
              <a:rPr dirty="0" sz="1400" spc="-10">
                <a:latin typeface="Microsoft Sans Serif"/>
                <a:cs typeface="Microsoft Sans Serif"/>
              </a:rPr>
              <a:t>third-</a:t>
            </a:r>
            <a:r>
              <a:rPr dirty="0" sz="1400">
                <a:latin typeface="Microsoft Sans Serif"/>
                <a:cs typeface="Microsoft Sans Serif"/>
              </a:rPr>
              <a:t>party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libraries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frameworks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development.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ECA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2907" y="1784604"/>
            <a:ext cx="1181099" cy="11811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dirty="0" sz="1800" spc="-5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 b="1" i="1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183760" y="2212339"/>
            <a:ext cx="2513330" cy="9525"/>
          </a:xfrm>
          <a:custGeom>
            <a:avLst/>
            <a:gdLst/>
            <a:ahLst/>
            <a:cxnLst/>
            <a:rect l="l" t="t" r="r" b="b"/>
            <a:pathLst>
              <a:path w="2513329" h="9525">
                <a:moveTo>
                  <a:pt x="2513075" y="0"/>
                </a:moveTo>
                <a:lnTo>
                  <a:pt x="0" y="0"/>
                </a:lnTo>
                <a:lnTo>
                  <a:pt x="0" y="9143"/>
                </a:lnTo>
                <a:lnTo>
                  <a:pt x="2513075" y="9143"/>
                </a:lnTo>
                <a:lnTo>
                  <a:pt x="2513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991480" y="2334260"/>
            <a:ext cx="899160" cy="9525"/>
          </a:xfrm>
          <a:custGeom>
            <a:avLst/>
            <a:gdLst/>
            <a:ahLst/>
            <a:cxnLst/>
            <a:rect l="l" t="t" r="r" b="b"/>
            <a:pathLst>
              <a:path w="899160" h="9525">
                <a:moveTo>
                  <a:pt x="899160" y="0"/>
                </a:moveTo>
                <a:lnTo>
                  <a:pt x="0" y="0"/>
                </a:lnTo>
                <a:lnTo>
                  <a:pt x="0" y="9143"/>
                </a:lnTo>
                <a:lnTo>
                  <a:pt x="899160" y="9143"/>
                </a:lnTo>
                <a:lnTo>
                  <a:pt x="899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1651" y="1275968"/>
            <a:ext cx="32289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0">
                <a:solidFill>
                  <a:srgbClr val="000000"/>
                </a:solidFill>
                <a:latin typeface="Microsoft Sans Serif"/>
                <a:cs typeface="Microsoft Sans Serif"/>
              </a:rPr>
              <a:t>https://github.com/m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11651" y="1702688"/>
            <a:ext cx="324993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anojsrinivasan512/N aan_mudhalvan_6th </a:t>
            </a:r>
            <a:r>
              <a:rPr dirty="0" sz="2800" spc="-20">
                <a:latin typeface="Microsoft Sans Serif"/>
                <a:cs typeface="Microsoft Sans Serif"/>
              </a:rPr>
              <a:t>sem-</a:t>
            </a:r>
            <a:r>
              <a:rPr dirty="0" sz="2800" spc="-25">
                <a:latin typeface="Microsoft Sans Serif"/>
                <a:cs typeface="Microsoft Sans Serif"/>
              </a:rPr>
              <a:t>FSD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 descr="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956925"/>
                </a:solidFill>
              </a:rPr>
              <a:t>Portfolio</a:t>
            </a:r>
            <a:r>
              <a:rPr dirty="0" sz="2000" spc="5">
                <a:solidFill>
                  <a:srgbClr val="956925"/>
                </a:solidFill>
              </a:rPr>
              <a:t> </a:t>
            </a:r>
            <a:r>
              <a:rPr dirty="0" sz="2000" spc="40">
                <a:solidFill>
                  <a:srgbClr val="956925"/>
                </a:solidFill>
              </a:rPr>
              <a:t>Website</a:t>
            </a:r>
            <a:endParaRPr sz="2000"/>
          </a:p>
        </p:txBody>
      </p:sp>
      <p:sp>
        <p:nvSpPr>
          <p:cNvPr id="7" name="object 7" descr=""/>
          <p:cNvSpPr txBox="1"/>
          <p:nvPr/>
        </p:nvSpPr>
        <p:spPr>
          <a:xfrm>
            <a:off x="78739" y="632205"/>
            <a:ext cx="454406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SzPct val="116666"/>
              <a:buFont typeface="Microsoft Sans Serif"/>
              <a:buChar char="▪"/>
              <a:tabLst>
                <a:tab pos="304800" algn="l"/>
                <a:tab pos="305435" algn="l"/>
              </a:tabLst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dirty="0" sz="1200" spc="5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showcases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user's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work,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achievements,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skills.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targeted</a:t>
            </a:r>
            <a:r>
              <a:rPr dirty="0" sz="12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towards</a:t>
            </a:r>
            <a:r>
              <a:rPr dirty="0" sz="12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college-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showcase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projects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employers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clients.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designed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visually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appealing,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user-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friendly,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responsive,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showcase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professional</a:t>
            </a:r>
            <a:r>
              <a:rPr dirty="0" sz="1200" spc="3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manner.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242315"/>
            <a:ext cx="4876799" cy="4901182"/>
          </a:xfrm>
          <a:prstGeom prst="rect">
            <a:avLst/>
          </a:prstGeom>
        </p:spPr>
      </p:pic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13106" y="2213991"/>
          <a:ext cx="4438650" cy="244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955"/>
                <a:gridCol w="1784985"/>
                <a:gridCol w="842645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r>
                        <a:rPr dirty="0" sz="1400" spc="-25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10" b="1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2113a52173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9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Deepak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5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A52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2113a52175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8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Gokul</a:t>
                      </a:r>
                      <a:r>
                        <a:rPr dirty="0" sz="1400" spc="-1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5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A52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0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2113a52170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Allan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Sabu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Mathew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A52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2113a52184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39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Manoj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kumar</a:t>
                      </a:r>
                      <a:r>
                        <a:rPr dirty="0" sz="1400" spc="-4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5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A52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 descr="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33374"/>
            <a:ext cx="980440" cy="2851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4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578485" indent="-342265">
              <a:lnSpc>
                <a:spcPct val="100000"/>
              </a:lnSpc>
              <a:buAutoNum type="arabicPeriod"/>
              <a:tabLst>
                <a:tab pos="578485" algn="l"/>
                <a:tab pos="579120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1300">
              <a:latin typeface="Trebuchet MS"/>
              <a:cs typeface="Trebuchet MS"/>
            </a:endParaRPr>
          </a:p>
          <a:p>
            <a:pPr marL="57848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Functional</a:t>
            </a:r>
            <a:r>
              <a:rPr dirty="0" sz="13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300">
              <a:latin typeface="Trebuchet MS"/>
              <a:cs typeface="Trebuchet MS"/>
            </a:endParaRPr>
          </a:p>
          <a:p>
            <a:pPr lvl="1" marL="894080" indent="-3155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94715" algn="l"/>
              </a:tabLst>
            </a:pPr>
            <a:r>
              <a:rPr dirty="0" sz="1300" spc="5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13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endParaRPr sz="1300">
              <a:latin typeface="Trebuchet MS"/>
              <a:cs typeface="Trebuchet MS"/>
            </a:endParaRPr>
          </a:p>
          <a:p>
            <a:pPr lvl="1" marL="888365" indent="-30988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89000" algn="l"/>
              </a:tabLst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dirty="0" sz="13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endParaRPr sz="1300">
              <a:latin typeface="Trebuchet MS"/>
              <a:cs typeface="Trebuchet MS"/>
            </a:endParaRPr>
          </a:p>
          <a:p>
            <a:pPr lvl="1" marL="855980" indent="-2774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56615" algn="l"/>
              </a:tabLst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dirty="0" sz="13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300">
              <a:latin typeface="Trebuchet MS"/>
              <a:cs typeface="Trebuchet MS"/>
            </a:endParaRPr>
          </a:p>
          <a:p>
            <a:pPr lvl="1" marL="854710" indent="-276225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855344" algn="l"/>
              </a:tabLst>
            </a:pPr>
            <a:r>
              <a:rPr dirty="0" sz="1300" spc="6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endParaRPr sz="1300">
              <a:latin typeface="Trebuchet MS"/>
              <a:cs typeface="Trebuchet MS"/>
            </a:endParaRPr>
          </a:p>
          <a:p>
            <a:pPr lvl="1" marL="857885" indent="-2794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58519" algn="l"/>
              </a:tabLst>
            </a:pP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Responsive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1300">
              <a:latin typeface="Trebuchet MS"/>
              <a:cs typeface="Trebuchet MS"/>
            </a:endParaRPr>
          </a:p>
          <a:p>
            <a:pPr marL="57848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Non-Functional</a:t>
            </a:r>
            <a:r>
              <a:rPr dirty="0" sz="1300" spc="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1300">
              <a:latin typeface="Trebuchet MS"/>
              <a:cs typeface="Trebuchet MS"/>
            </a:endParaRPr>
          </a:p>
          <a:p>
            <a:pPr lvl="1" marL="824230" indent="-24574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24865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1300">
              <a:latin typeface="Trebuchet MS"/>
              <a:cs typeface="Trebuchet MS"/>
            </a:endParaRPr>
          </a:p>
          <a:p>
            <a:pPr lvl="1" marL="894080" indent="-2774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94715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300">
              <a:latin typeface="Trebuchet MS"/>
              <a:cs typeface="Trebuchet MS"/>
            </a:endParaRPr>
          </a:p>
          <a:p>
            <a:pPr lvl="1" marL="899794" indent="-28321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00430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Usability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 descr="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33374"/>
            <a:ext cx="980440" cy="2851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4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wrap="square" lIns="0" tIns="125730" rIns="0" bIns="0" rtlCol="0" vert="horz">
            <a:spAutoFit/>
          </a:bodyPr>
          <a:lstStyle/>
          <a:p>
            <a:pPr marL="604520">
              <a:lnSpc>
                <a:spcPct val="100000"/>
              </a:lnSpc>
              <a:spcBef>
                <a:spcPts val="990"/>
              </a:spcBef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3.4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Accessibility</a:t>
            </a:r>
            <a:endParaRPr sz="1300">
              <a:latin typeface="Trebuchet MS"/>
              <a:cs typeface="Trebuchet MS"/>
            </a:endParaRPr>
          </a:p>
          <a:p>
            <a:pPr marL="578485" indent="-342265">
              <a:lnSpc>
                <a:spcPct val="100000"/>
              </a:lnSpc>
              <a:spcBef>
                <a:spcPts val="25"/>
              </a:spcBef>
              <a:buAutoNum type="arabicPeriod" startAt="4"/>
              <a:tabLst>
                <a:tab pos="578485" algn="l"/>
                <a:tab pos="579120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Constraints</a:t>
            </a:r>
            <a:endParaRPr sz="1300">
              <a:latin typeface="Trebuchet MS"/>
              <a:cs typeface="Trebuchet MS"/>
            </a:endParaRPr>
          </a:p>
          <a:p>
            <a:pPr lvl="1" marL="861060" indent="-244475">
              <a:lnSpc>
                <a:spcPct val="100000"/>
              </a:lnSpc>
              <a:buAutoNum type="arabicPeriod"/>
              <a:tabLst>
                <a:tab pos="861694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300">
              <a:latin typeface="Trebuchet MS"/>
              <a:cs typeface="Trebuchet MS"/>
            </a:endParaRPr>
          </a:p>
          <a:p>
            <a:pPr lvl="1" marL="892810" indent="-276225">
              <a:lnSpc>
                <a:spcPct val="100000"/>
              </a:lnSpc>
              <a:buAutoNum type="arabicPeriod"/>
              <a:tabLst>
                <a:tab pos="893444" algn="l"/>
              </a:tabLst>
            </a:pP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endParaRPr sz="1300">
              <a:latin typeface="Trebuchet MS"/>
              <a:cs typeface="Trebuchet MS"/>
            </a:endParaRPr>
          </a:p>
          <a:p>
            <a:pPr lvl="1" marL="899160" indent="-281940">
              <a:lnSpc>
                <a:spcPct val="100000"/>
              </a:lnSpc>
              <a:buAutoNum type="arabicPeriod"/>
              <a:tabLst>
                <a:tab pos="899160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Timeline</a:t>
            </a:r>
            <a:endParaRPr sz="1300">
              <a:latin typeface="Trebuchet MS"/>
              <a:cs typeface="Trebuchet MS"/>
            </a:endParaRPr>
          </a:p>
          <a:p>
            <a:pPr marL="417195" indent="-181610">
              <a:lnSpc>
                <a:spcPct val="100000"/>
              </a:lnSpc>
              <a:buAutoNum type="arabicPeriod" startAt="4"/>
              <a:tabLst>
                <a:tab pos="417830" algn="l"/>
              </a:tabLst>
            </a:pPr>
            <a:r>
              <a:rPr dirty="0" sz="1300" spc="55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endParaRPr sz="1300">
              <a:latin typeface="Trebuchet MS"/>
              <a:cs typeface="Trebuchet MS"/>
            </a:endParaRPr>
          </a:p>
          <a:p>
            <a:pPr lvl="1" marL="863600" indent="-247015">
              <a:lnSpc>
                <a:spcPct val="100000"/>
              </a:lnSpc>
              <a:buAutoNum type="arabicPeriod"/>
              <a:tabLst>
                <a:tab pos="864235" algn="l"/>
              </a:tabLst>
            </a:pP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Assumptions</a:t>
            </a:r>
            <a:endParaRPr sz="1300">
              <a:latin typeface="Trebuchet MS"/>
              <a:cs typeface="Trebuchet MS"/>
            </a:endParaRPr>
          </a:p>
          <a:p>
            <a:pPr lvl="1" marL="895985" indent="-279400">
              <a:lnSpc>
                <a:spcPct val="100000"/>
              </a:lnSpc>
              <a:buAutoNum type="arabicPeriod"/>
              <a:tabLst>
                <a:tab pos="896619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endParaRPr sz="1300">
              <a:latin typeface="Trebuchet MS"/>
              <a:cs typeface="Trebuchet MS"/>
            </a:endParaRPr>
          </a:p>
          <a:p>
            <a:pPr marL="375920" indent="-140335">
              <a:lnSpc>
                <a:spcPct val="100000"/>
              </a:lnSpc>
              <a:buAutoNum type="arabicPeriod" startAt="4"/>
              <a:tabLst>
                <a:tab pos="376555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1300">
              <a:latin typeface="Trebuchet MS"/>
              <a:cs typeface="Trebuchet MS"/>
            </a:endParaRPr>
          </a:p>
          <a:p>
            <a:pPr marL="410209" indent="-174625">
              <a:lnSpc>
                <a:spcPct val="100000"/>
              </a:lnSpc>
              <a:buAutoNum type="arabicPeriod" startAt="4"/>
              <a:tabLst>
                <a:tab pos="410845" algn="l"/>
              </a:tabLst>
            </a:pPr>
            <a:r>
              <a:rPr dirty="0" sz="1300" spc="50">
                <a:solidFill>
                  <a:srgbClr val="FFFFFF"/>
                </a:solidFill>
                <a:latin typeface="Trebuchet MS"/>
                <a:cs typeface="Trebuchet MS"/>
              </a:rPr>
              <a:t>Goals</a:t>
            </a:r>
            <a:r>
              <a:rPr dirty="0" sz="13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Trebuchet MS"/>
                <a:cs typeface="Trebuchet MS"/>
              </a:rPr>
              <a:t>Scopes</a:t>
            </a:r>
            <a:endParaRPr sz="1300">
              <a:latin typeface="Trebuchet MS"/>
              <a:cs typeface="Trebuchet MS"/>
            </a:endParaRPr>
          </a:p>
          <a:p>
            <a:pPr marL="417195" indent="-181610">
              <a:lnSpc>
                <a:spcPct val="100000"/>
              </a:lnSpc>
              <a:buAutoNum type="arabicPeriod" startAt="4"/>
              <a:tabLst>
                <a:tab pos="417830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Deliverables</a:t>
            </a:r>
            <a:endParaRPr sz="1300">
              <a:latin typeface="Trebuchet MS"/>
              <a:cs typeface="Trebuchet MS"/>
            </a:endParaRPr>
          </a:p>
          <a:p>
            <a:pPr marL="406400" indent="-170815">
              <a:lnSpc>
                <a:spcPct val="100000"/>
              </a:lnSpc>
              <a:spcBef>
                <a:spcPts val="5"/>
              </a:spcBef>
              <a:buSzPct val="108333"/>
              <a:buFont typeface="Trebuchet MS"/>
              <a:buAutoNum type="arabicPeriod" startAt="4"/>
              <a:tabLst>
                <a:tab pos="407034" algn="l"/>
              </a:tabLst>
            </a:pP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Scheduling</a:t>
            </a:r>
            <a:endParaRPr sz="1200">
              <a:latin typeface="Trebuchet MS"/>
              <a:cs typeface="Trebuchet MS"/>
            </a:endParaRPr>
          </a:p>
          <a:p>
            <a:pPr marL="472440" indent="-236220">
              <a:lnSpc>
                <a:spcPct val="100000"/>
              </a:lnSpc>
              <a:buSzPct val="108333"/>
              <a:buFont typeface="Trebuchet MS"/>
              <a:buAutoNum type="arabicPeriod" startAt="4"/>
              <a:tabLst>
                <a:tab pos="472440" algn="l"/>
              </a:tabLst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Technical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200">
              <a:latin typeface="Trebuchet MS"/>
              <a:cs typeface="Trebuchet MS"/>
            </a:endParaRPr>
          </a:p>
          <a:p>
            <a:pPr marL="443230" indent="-207645">
              <a:lnSpc>
                <a:spcPct val="100000"/>
              </a:lnSpc>
              <a:buAutoNum type="arabicPeriod" startAt="4"/>
              <a:tabLst>
                <a:tab pos="443865" algn="l"/>
              </a:tabLst>
            </a:pP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80"/>
              <a:t> </a:t>
            </a:r>
            <a:r>
              <a:rPr dirty="0"/>
              <a:t>Plan:</a:t>
            </a:r>
            <a:r>
              <a:rPr dirty="0" spc="-85"/>
              <a:t> </a:t>
            </a:r>
            <a:r>
              <a:rPr dirty="0"/>
              <a:t>Portfolio</a:t>
            </a:r>
            <a:r>
              <a:rPr dirty="0" spc="-75"/>
              <a:t> </a:t>
            </a:r>
            <a:r>
              <a:rPr dirty="0" spc="-10"/>
              <a:t>Website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3656" y="936497"/>
            <a:ext cx="173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1.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646" y="934593"/>
            <a:ext cx="10623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5468" y="1243965"/>
            <a:ext cx="6730365" cy="3592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68580" indent="-172720">
              <a:lnSpc>
                <a:spcPct val="100000"/>
              </a:lnSpc>
              <a:spcBef>
                <a:spcPts val="95"/>
              </a:spcBef>
              <a:buSzPct val="92307"/>
              <a:buChar char="▪"/>
              <a:tabLst>
                <a:tab pos="185420" algn="l"/>
              </a:tabLst>
            </a:pPr>
            <a:r>
              <a:rPr dirty="0" sz="1300">
                <a:latin typeface="Microsoft Sans Serif"/>
                <a:cs typeface="Microsoft Sans Serif"/>
              </a:rPr>
              <a:t>The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purpose of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this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software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is</a:t>
            </a:r>
            <a:r>
              <a:rPr dirty="0" sz="1300" spc="-3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to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develop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portfolio website that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showcases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the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user's </a:t>
            </a:r>
            <a:r>
              <a:rPr dirty="0" sz="1300">
                <a:latin typeface="Microsoft Sans Serif"/>
                <a:cs typeface="Microsoft Sans Serif"/>
              </a:rPr>
              <a:t>work,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achievements,</a:t>
            </a:r>
            <a:r>
              <a:rPr dirty="0" sz="1300" spc="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and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skills.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This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website will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be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targeted towards </a:t>
            </a:r>
            <a:r>
              <a:rPr dirty="0" sz="1300" spc="-10">
                <a:latin typeface="Microsoft Sans Serif"/>
                <a:cs typeface="Microsoft Sans Serif"/>
              </a:rPr>
              <a:t>college-level </a:t>
            </a:r>
            <a:r>
              <a:rPr dirty="0" sz="1300">
                <a:latin typeface="Microsoft Sans Serif"/>
                <a:cs typeface="Microsoft Sans Serif"/>
              </a:rPr>
              <a:t>students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who</a:t>
            </a:r>
            <a:r>
              <a:rPr dirty="0" sz="1300" spc="-3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want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to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showcase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their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projects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and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skills</a:t>
            </a:r>
            <a:r>
              <a:rPr dirty="0" sz="1300" spc="-3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to</a:t>
            </a:r>
            <a:r>
              <a:rPr dirty="0" sz="1300" spc="-4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potential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employers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or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clients. </a:t>
            </a:r>
            <a:r>
              <a:rPr dirty="0" sz="1300">
                <a:latin typeface="Microsoft Sans Serif"/>
                <a:cs typeface="Microsoft Sans Serif"/>
              </a:rPr>
              <a:t>The</a:t>
            </a:r>
            <a:r>
              <a:rPr dirty="0" sz="1300" spc="-4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website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will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be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designed</a:t>
            </a:r>
            <a:r>
              <a:rPr dirty="0" sz="1300" spc="-2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to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be</a:t>
            </a:r>
            <a:r>
              <a:rPr dirty="0" sz="1300" spc="-4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visually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appealing,</a:t>
            </a:r>
            <a:r>
              <a:rPr dirty="0" sz="1300" spc="-1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user-</a:t>
            </a:r>
            <a:r>
              <a:rPr dirty="0" sz="1300">
                <a:latin typeface="Microsoft Sans Serif"/>
                <a:cs typeface="Microsoft Sans Serif"/>
              </a:rPr>
              <a:t>friendly,</a:t>
            </a:r>
            <a:r>
              <a:rPr dirty="0" sz="1300" spc="1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and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responsive,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 spc="-25">
                <a:latin typeface="Microsoft Sans Serif"/>
                <a:cs typeface="Microsoft Sans Serif"/>
              </a:rPr>
              <a:t>and </a:t>
            </a:r>
            <a:r>
              <a:rPr dirty="0" sz="1300">
                <a:latin typeface="Microsoft Sans Serif"/>
                <a:cs typeface="Microsoft Sans Serif"/>
              </a:rPr>
              <a:t>will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provide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platform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for</a:t>
            </a:r>
            <a:r>
              <a:rPr dirty="0" sz="1300" spc="-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users</a:t>
            </a:r>
            <a:r>
              <a:rPr dirty="0" sz="1300" spc="-3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to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showcase</a:t>
            </a:r>
            <a:r>
              <a:rPr dirty="0" sz="1300" spc="10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their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work</a:t>
            </a:r>
            <a:r>
              <a:rPr dirty="0" sz="1300" spc="-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in</a:t>
            </a:r>
            <a:r>
              <a:rPr dirty="0" sz="1300" spc="-3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a</a:t>
            </a:r>
            <a:r>
              <a:rPr dirty="0" sz="1300" spc="-25">
                <a:latin typeface="Microsoft Sans Serif"/>
                <a:cs typeface="Microsoft Sans Serif"/>
              </a:rPr>
              <a:t> </a:t>
            </a:r>
            <a:r>
              <a:rPr dirty="0" sz="1300">
                <a:latin typeface="Microsoft Sans Serif"/>
                <a:cs typeface="Microsoft Sans Serif"/>
              </a:rPr>
              <a:t>professional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00" spc="-10">
                <a:latin typeface="Microsoft Sans Serif"/>
                <a:cs typeface="Microsoft Sans Serif"/>
              </a:rPr>
              <a:t>manner.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Microsoft Sans Serif"/>
              <a:cs typeface="Microsoft Sans Serif"/>
            </a:endParaRPr>
          </a:p>
          <a:p>
            <a:pPr marL="12700" marR="5080" indent="180975">
              <a:lnSpc>
                <a:spcPct val="100000"/>
              </a:lnSpc>
              <a:buChar char="•"/>
              <a:tabLst>
                <a:tab pos="193675" algn="l"/>
                <a:tab pos="194310" algn="l"/>
              </a:tabLst>
            </a:pPr>
            <a:r>
              <a:rPr dirty="0" sz="1200">
                <a:latin typeface="Microsoft Sans Serif"/>
                <a:cs typeface="Microsoft Sans Serif"/>
              </a:rPr>
              <a:t>This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SRS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document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outlines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requirements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development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portfolio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website.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It </a:t>
            </a:r>
            <a:r>
              <a:rPr dirty="0" sz="1200">
                <a:latin typeface="Microsoft Sans Serif"/>
                <a:cs typeface="Microsoft Sans Serif"/>
              </a:rPr>
              <a:t>includes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both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functional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non-</a:t>
            </a:r>
            <a:r>
              <a:rPr dirty="0" sz="1200" spc="-10">
                <a:latin typeface="Microsoft Sans Serif"/>
                <a:cs typeface="Microsoft Sans Serif"/>
              </a:rPr>
              <a:t>functional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requirements,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constraints,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assumptions,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and </a:t>
            </a:r>
            <a:r>
              <a:rPr dirty="0" sz="1200" spc="-10">
                <a:latin typeface="Microsoft Sans Serif"/>
                <a:cs typeface="Microsoft Sans Serif"/>
              </a:rPr>
              <a:t>dependencies.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functional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requirements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specify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what 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should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do,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while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non- </a:t>
            </a:r>
            <a:r>
              <a:rPr dirty="0" sz="1200">
                <a:latin typeface="Microsoft Sans Serif"/>
                <a:cs typeface="Microsoft Sans Serif"/>
              </a:rPr>
              <a:t>functional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requirements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specify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how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should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behave.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constraints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outline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the </a:t>
            </a:r>
            <a:r>
              <a:rPr dirty="0" sz="1200">
                <a:latin typeface="Microsoft Sans Serif"/>
                <a:cs typeface="Microsoft Sans Serif"/>
              </a:rPr>
              <a:t>limitations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that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need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considered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during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development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website,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while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assumptions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dependencies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specify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what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needs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assumed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or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depended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upon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 </a:t>
            </a:r>
            <a:r>
              <a:rPr dirty="0" sz="1200" spc="-10">
                <a:latin typeface="Microsoft Sans Serif"/>
                <a:cs typeface="Microsoft Sans Serif"/>
              </a:rPr>
              <a:t>successful </a:t>
            </a:r>
            <a:r>
              <a:rPr dirty="0" sz="1200">
                <a:latin typeface="Microsoft Sans Serif"/>
                <a:cs typeface="Microsoft Sans Serif"/>
              </a:rPr>
              <a:t>completion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project.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•"/>
            </a:pPr>
            <a:endParaRPr sz="1250">
              <a:latin typeface="Microsoft Sans Serif"/>
              <a:cs typeface="Microsoft Sans Serif"/>
            </a:endParaRPr>
          </a:p>
          <a:p>
            <a:pPr marL="12700" marR="82550" indent="180975">
              <a:lnSpc>
                <a:spcPct val="100000"/>
              </a:lnSpc>
              <a:spcBef>
                <a:spcPts val="5"/>
              </a:spcBef>
              <a:buChar char="•"/>
              <a:tabLst>
                <a:tab pos="193675" algn="l"/>
                <a:tab pos="194310" algn="l"/>
              </a:tabLst>
            </a:pPr>
            <a:r>
              <a:rPr dirty="0" sz="1200">
                <a:latin typeface="Microsoft Sans Serif"/>
                <a:cs typeface="Microsoft Sans Serif"/>
              </a:rPr>
              <a:t>This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SRS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document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intended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provide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clear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understanding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 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requirements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the </a:t>
            </a:r>
            <a:r>
              <a:rPr dirty="0" sz="1200">
                <a:latin typeface="Microsoft Sans Serif"/>
                <a:cs typeface="Microsoft Sans Serif"/>
              </a:rPr>
              <a:t>development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portfolio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website.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aimed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at developers,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designers,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project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managers,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and </a:t>
            </a:r>
            <a:r>
              <a:rPr dirty="0" sz="1200">
                <a:latin typeface="Microsoft Sans Serif"/>
                <a:cs typeface="Microsoft Sans Serif"/>
              </a:rPr>
              <a:t>stakeholders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who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are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involved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development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website.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SRS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document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serve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as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reference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guide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throughout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 development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process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ensure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that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final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product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meets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the </a:t>
            </a:r>
            <a:r>
              <a:rPr dirty="0" sz="1200">
                <a:latin typeface="Microsoft Sans Serif"/>
                <a:cs typeface="Microsoft Sans Serif"/>
              </a:rPr>
              <a:t>specified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requirements.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Plan:</a:t>
            </a:r>
            <a:r>
              <a:rPr dirty="0" spc="-85"/>
              <a:t> </a:t>
            </a:r>
            <a:r>
              <a:rPr dirty="0"/>
              <a:t>Portfolio</a:t>
            </a:r>
            <a:r>
              <a:rPr dirty="0" spc="-75"/>
              <a:t> </a:t>
            </a:r>
            <a:r>
              <a:rPr dirty="0" spc="-10"/>
              <a:t>Website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3656" y="936497"/>
            <a:ext cx="173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2.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85468" y="822972"/>
            <a:ext cx="6720205" cy="99568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980"/>
              </a:spcBef>
            </a:pPr>
            <a:r>
              <a:rPr dirty="0" sz="1400" b="1">
                <a:latin typeface="Arial"/>
                <a:cs typeface="Arial"/>
              </a:rPr>
              <a:t>Functional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755"/>
              </a:spcBef>
              <a:buChar char="▪"/>
              <a:tabLst>
                <a:tab pos="185420" algn="l"/>
              </a:tabLst>
            </a:pPr>
            <a:r>
              <a:rPr dirty="0" sz="1200">
                <a:latin typeface="Microsoft Sans Serif"/>
                <a:cs typeface="Microsoft Sans Serif"/>
              </a:rPr>
              <a:t>2.1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User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Authentication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: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require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users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create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account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 be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able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access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manage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their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portfolios.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Users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sign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up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providing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their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name,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email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address,</a:t>
            </a:r>
            <a:r>
              <a:rPr dirty="0" sz="1200" spc="50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password,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other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necessary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information.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5468" y="1975866"/>
            <a:ext cx="670433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4785" marR="556260" indent="-172720">
              <a:lnSpc>
                <a:spcPct val="100000"/>
              </a:lnSpc>
              <a:spcBef>
                <a:spcPts val="100"/>
              </a:spcBef>
              <a:buChar char="▪"/>
              <a:tabLst>
                <a:tab pos="185420" algn="l"/>
              </a:tabLst>
            </a:pPr>
            <a:r>
              <a:rPr dirty="0" sz="1200">
                <a:latin typeface="Microsoft Sans Serif"/>
                <a:cs typeface="Microsoft Sans Serif"/>
              </a:rPr>
              <a:t>2.2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Portfolio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Creation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: Users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create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portfolios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by adding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project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details,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images,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and </a:t>
            </a:r>
            <a:r>
              <a:rPr dirty="0" sz="1200">
                <a:latin typeface="Microsoft Sans Serif"/>
                <a:cs typeface="Microsoft Sans Serif"/>
              </a:rPr>
              <a:t>descriptions.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Users can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also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upload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files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such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PDFs,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videos,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other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media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their portfolios.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▪"/>
            </a:pPr>
            <a:endParaRPr sz="125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200">
                <a:latin typeface="Microsoft Sans Serif"/>
                <a:cs typeface="Microsoft Sans Serif"/>
              </a:rPr>
              <a:t>2.3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Portfolio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Management: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Users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manage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their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portfolios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editing,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deleting,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updating</a:t>
            </a:r>
            <a:endParaRPr sz="1200">
              <a:latin typeface="Microsoft Sans Serif"/>
              <a:cs typeface="Microsoft Sans Serif"/>
            </a:endParaRPr>
          </a:p>
          <a:p>
            <a:pPr marL="184785">
              <a:lnSpc>
                <a:spcPct val="100000"/>
              </a:lnSpc>
            </a:pPr>
            <a:r>
              <a:rPr dirty="0" sz="1200">
                <a:latin typeface="Microsoft Sans Serif"/>
                <a:cs typeface="Microsoft Sans Serif"/>
              </a:rPr>
              <a:t>project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details,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images,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other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information.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84785" marR="571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200">
                <a:latin typeface="Microsoft Sans Serif"/>
                <a:cs typeface="Microsoft Sans Serif"/>
              </a:rPr>
              <a:t>2.4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Search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Filter: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provide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search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filter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functionality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users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search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portfolios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based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keywords,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categories,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or </a:t>
            </a:r>
            <a:r>
              <a:rPr dirty="0" sz="1200" spc="-10">
                <a:latin typeface="Microsoft Sans Serif"/>
                <a:cs typeface="Microsoft Sans Serif"/>
              </a:rPr>
              <a:t>tags.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▪"/>
            </a:pPr>
            <a:endParaRPr sz="125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200">
                <a:latin typeface="Microsoft Sans Serif"/>
                <a:cs typeface="Microsoft Sans Serif"/>
              </a:rPr>
              <a:t>2.4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Search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Filter: 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provide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search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filter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functionality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users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 </a:t>
            </a:r>
            <a:r>
              <a:rPr dirty="0" sz="1200" spc="-10">
                <a:latin typeface="Microsoft Sans Serif"/>
                <a:cs typeface="Microsoft Sans Serif"/>
              </a:rPr>
              <a:t>search</a:t>
            </a:r>
            <a:endParaRPr sz="1200">
              <a:latin typeface="Microsoft Sans Serif"/>
              <a:cs typeface="Microsoft Sans Serif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portfolios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based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keywords,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categories,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or </a:t>
            </a:r>
            <a:r>
              <a:rPr dirty="0" sz="1200" spc="-10">
                <a:latin typeface="Microsoft Sans Serif"/>
                <a:cs typeface="Microsoft Sans Serif"/>
              </a:rPr>
              <a:t>tags.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marL="184785" marR="215900" indent="-172720">
              <a:lnSpc>
                <a:spcPct val="100000"/>
              </a:lnSpc>
              <a:buChar char="▪"/>
              <a:tabLst>
                <a:tab pos="185420" algn="l"/>
              </a:tabLst>
            </a:pPr>
            <a:r>
              <a:rPr dirty="0" sz="1200">
                <a:latin typeface="Microsoft Sans Serif"/>
                <a:cs typeface="Microsoft Sans Serif"/>
              </a:rPr>
              <a:t>2.5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Responsive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Design: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website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designed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 be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responsive,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which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means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it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be </a:t>
            </a:r>
            <a:r>
              <a:rPr dirty="0" sz="1200">
                <a:latin typeface="Microsoft Sans Serif"/>
                <a:cs typeface="Microsoft Sans Serif"/>
              </a:rPr>
              <a:t>accessible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from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different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devices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such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desktops,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laptops,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tablets,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mobile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phones.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Plan:</a:t>
            </a:r>
            <a:r>
              <a:rPr dirty="0" spc="-85"/>
              <a:t> </a:t>
            </a:r>
            <a:r>
              <a:rPr dirty="0"/>
              <a:t>Portfolio</a:t>
            </a:r>
            <a:r>
              <a:rPr dirty="0" spc="-75"/>
              <a:t> </a:t>
            </a:r>
            <a:r>
              <a:rPr dirty="0" spc="-10"/>
              <a:t>Website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7931" y="772668"/>
            <a:ext cx="546100" cy="577850"/>
          </a:xfrm>
          <a:custGeom>
            <a:avLst/>
            <a:gdLst/>
            <a:ahLst/>
            <a:cxnLst/>
            <a:rect l="l" t="t" r="r" b="b"/>
            <a:pathLst>
              <a:path w="546100" h="577850">
                <a:moveTo>
                  <a:pt x="272796" y="0"/>
                </a:moveTo>
                <a:lnTo>
                  <a:pt x="228547" y="3779"/>
                </a:lnTo>
                <a:lnTo>
                  <a:pt x="186571" y="14721"/>
                </a:lnTo>
                <a:lnTo>
                  <a:pt x="147430" y="32232"/>
                </a:lnTo>
                <a:lnTo>
                  <a:pt x="111686" y="55717"/>
                </a:lnTo>
                <a:lnTo>
                  <a:pt x="79900" y="84581"/>
                </a:lnTo>
                <a:lnTo>
                  <a:pt x="52634" y="118231"/>
                </a:lnTo>
                <a:lnTo>
                  <a:pt x="30449" y="156072"/>
                </a:lnTo>
                <a:lnTo>
                  <a:pt x="13907" y="197510"/>
                </a:lnTo>
                <a:lnTo>
                  <a:pt x="3570" y="241950"/>
                </a:lnTo>
                <a:lnTo>
                  <a:pt x="0" y="288798"/>
                </a:lnTo>
                <a:lnTo>
                  <a:pt x="3570" y="335645"/>
                </a:lnTo>
                <a:lnTo>
                  <a:pt x="13907" y="380085"/>
                </a:lnTo>
                <a:lnTo>
                  <a:pt x="30449" y="421523"/>
                </a:lnTo>
                <a:lnTo>
                  <a:pt x="52634" y="459364"/>
                </a:lnTo>
                <a:lnTo>
                  <a:pt x="79900" y="493013"/>
                </a:lnTo>
                <a:lnTo>
                  <a:pt x="111686" y="521878"/>
                </a:lnTo>
                <a:lnTo>
                  <a:pt x="147430" y="545363"/>
                </a:lnTo>
                <a:lnTo>
                  <a:pt x="186571" y="562874"/>
                </a:lnTo>
                <a:lnTo>
                  <a:pt x="228547" y="573816"/>
                </a:lnTo>
                <a:lnTo>
                  <a:pt x="272796" y="577596"/>
                </a:lnTo>
                <a:lnTo>
                  <a:pt x="317044" y="573816"/>
                </a:lnTo>
                <a:lnTo>
                  <a:pt x="359020" y="562874"/>
                </a:lnTo>
                <a:lnTo>
                  <a:pt x="398161" y="545363"/>
                </a:lnTo>
                <a:lnTo>
                  <a:pt x="433905" y="521878"/>
                </a:lnTo>
                <a:lnTo>
                  <a:pt x="465691" y="493014"/>
                </a:lnTo>
                <a:lnTo>
                  <a:pt x="492957" y="459364"/>
                </a:lnTo>
                <a:lnTo>
                  <a:pt x="515142" y="421523"/>
                </a:lnTo>
                <a:lnTo>
                  <a:pt x="531684" y="380085"/>
                </a:lnTo>
                <a:lnTo>
                  <a:pt x="542021" y="335645"/>
                </a:lnTo>
                <a:lnTo>
                  <a:pt x="545591" y="288798"/>
                </a:lnTo>
                <a:lnTo>
                  <a:pt x="542021" y="241950"/>
                </a:lnTo>
                <a:lnTo>
                  <a:pt x="531684" y="197510"/>
                </a:lnTo>
                <a:lnTo>
                  <a:pt x="515142" y="156072"/>
                </a:lnTo>
                <a:lnTo>
                  <a:pt x="492957" y="118231"/>
                </a:lnTo>
                <a:lnTo>
                  <a:pt x="465691" y="84582"/>
                </a:lnTo>
                <a:lnTo>
                  <a:pt x="433905" y="55717"/>
                </a:lnTo>
                <a:lnTo>
                  <a:pt x="398161" y="32232"/>
                </a:lnTo>
                <a:lnTo>
                  <a:pt x="359020" y="14721"/>
                </a:lnTo>
                <a:lnTo>
                  <a:pt x="317044" y="3779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2742" y="936116"/>
            <a:ext cx="173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3.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2118" y="733805"/>
            <a:ext cx="620395" cy="657225"/>
          </a:xfrm>
          <a:custGeom>
            <a:avLst/>
            <a:gdLst/>
            <a:ahLst/>
            <a:cxnLst/>
            <a:rect l="l" t="t" r="r" b="b"/>
            <a:pathLst>
              <a:path w="620395" h="657225">
                <a:moveTo>
                  <a:pt x="0" y="328422"/>
                </a:moveTo>
                <a:lnTo>
                  <a:pt x="3362" y="279896"/>
                </a:lnTo>
                <a:lnTo>
                  <a:pt x="13130" y="233579"/>
                </a:lnTo>
                <a:lnTo>
                  <a:pt x="28824" y="189979"/>
                </a:lnTo>
                <a:lnTo>
                  <a:pt x="49963" y="149604"/>
                </a:lnTo>
                <a:lnTo>
                  <a:pt x="76069" y="112963"/>
                </a:lnTo>
                <a:lnTo>
                  <a:pt x="106662" y="80565"/>
                </a:lnTo>
                <a:lnTo>
                  <a:pt x="141261" y="52917"/>
                </a:lnTo>
                <a:lnTo>
                  <a:pt x="179388" y="30528"/>
                </a:lnTo>
                <a:lnTo>
                  <a:pt x="220562" y="13907"/>
                </a:lnTo>
                <a:lnTo>
                  <a:pt x="264304" y="3561"/>
                </a:lnTo>
                <a:lnTo>
                  <a:pt x="310134" y="0"/>
                </a:lnTo>
                <a:lnTo>
                  <a:pt x="355963" y="3561"/>
                </a:lnTo>
                <a:lnTo>
                  <a:pt x="399705" y="13907"/>
                </a:lnTo>
                <a:lnTo>
                  <a:pt x="440879" y="30528"/>
                </a:lnTo>
                <a:lnTo>
                  <a:pt x="479006" y="52917"/>
                </a:lnTo>
                <a:lnTo>
                  <a:pt x="513605" y="80565"/>
                </a:lnTo>
                <a:lnTo>
                  <a:pt x="544198" y="112963"/>
                </a:lnTo>
                <a:lnTo>
                  <a:pt x="570304" y="149604"/>
                </a:lnTo>
                <a:lnTo>
                  <a:pt x="591443" y="189979"/>
                </a:lnTo>
                <a:lnTo>
                  <a:pt x="607137" y="233579"/>
                </a:lnTo>
                <a:lnTo>
                  <a:pt x="616905" y="279896"/>
                </a:lnTo>
                <a:lnTo>
                  <a:pt x="620268" y="328422"/>
                </a:lnTo>
                <a:lnTo>
                  <a:pt x="616905" y="376947"/>
                </a:lnTo>
                <a:lnTo>
                  <a:pt x="607137" y="423264"/>
                </a:lnTo>
                <a:lnTo>
                  <a:pt x="591443" y="466864"/>
                </a:lnTo>
                <a:lnTo>
                  <a:pt x="570304" y="507239"/>
                </a:lnTo>
                <a:lnTo>
                  <a:pt x="544198" y="543880"/>
                </a:lnTo>
                <a:lnTo>
                  <a:pt x="513605" y="576278"/>
                </a:lnTo>
                <a:lnTo>
                  <a:pt x="479006" y="603926"/>
                </a:lnTo>
                <a:lnTo>
                  <a:pt x="440879" y="626315"/>
                </a:lnTo>
                <a:lnTo>
                  <a:pt x="399705" y="642936"/>
                </a:lnTo>
                <a:lnTo>
                  <a:pt x="355963" y="653282"/>
                </a:lnTo>
                <a:lnTo>
                  <a:pt x="310134" y="656844"/>
                </a:lnTo>
                <a:lnTo>
                  <a:pt x="264304" y="653282"/>
                </a:lnTo>
                <a:lnTo>
                  <a:pt x="220562" y="642936"/>
                </a:lnTo>
                <a:lnTo>
                  <a:pt x="179388" y="626315"/>
                </a:lnTo>
                <a:lnTo>
                  <a:pt x="141261" y="603926"/>
                </a:lnTo>
                <a:lnTo>
                  <a:pt x="106662" y="576278"/>
                </a:lnTo>
                <a:lnTo>
                  <a:pt x="76069" y="543880"/>
                </a:lnTo>
                <a:lnTo>
                  <a:pt x="49963" y="507239"/>
                </a:lnTo>
                <a:lnTo>
                  <a:pt x="28824" y="466864"/>
                </a:lnTo>
                <a:lnTo>
                  <a:pt x="13130" y="423264"/>
                </a:lnTo>
                <a:lnTo>
                  <a:pt x="3362" y="376947"/>
                </a:lnTo>
                <a:lnTo>
                  <a:pt x="0" y="328422"/>
                </a:lnTo>
                <a:close/>
              </a:path>
            </a:pathLst>
          </a:custGeom>
          <a:ln w="25907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888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476883" y="931290"/>
            <a:ext cx="25495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Non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Functional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86661" y="1279016"/>
            <a:ext cx="6851650" cy="3014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324485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3.1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Security: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website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strong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measures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place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prevent unauthorized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breaches.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encrypted,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proper authentication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0">
                <a:latin typeface="Microsoft Sans Serif"/>
                <a:cs typeface="Microsoft Sans Serif"/>
              </a:rPr>
              <a:t> authorization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protocols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implemented.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184785" marR="128905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3.2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Performance: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website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 be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designed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fast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efficient,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minimal </a:t>
            </a:r>
            <a:r>
              <a:rPr dirty="0" sz="1400">
                <a:latin typeface="Microsoft Sans Serif"/>
                <a:cs typeface="Microsoft Sans Serif"/>
              </a:rPr>
              <a:t>loading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times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response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times.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184785" marR="252095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3.3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Usability: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website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designed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user-</a:t>
            </a:r>
            <a:r>
              <a:rPr dirty="0" sz="1400" spc="-10">
                <a:latin typeface="Microsoft Sans Serif"/>
                <a:cs typeface="Microsoft Sans Serif"/>
              </a:rPr>
              <a:t>friendly,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clean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and </a:t>
            </a:r>
            <a:r>
              <a:rPr dirty="0" sz="1400">
                <a:latin typeface="Microsoft Sans Serif"/>
                <a:cs typeface="Microsoft Sans Serif"/>
              </a:rPr>
              <a:t>intuitive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interface.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should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able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navigate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website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easily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access </a:t>
            </a:r>
            <a:r>
              <a:rPr dirty="0" sz="1400">
                <a:latin typeface="Microsoft Sans Serif"/>
                <a:cs typeface="Microsoft Sans Serif"/>
              </a:rPr>
              <a:t>their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portfolios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without any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difficulty.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3.4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Accessibility: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website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designed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accessible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all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users,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including </a:t>
            </a:r>
            <a:r>
              <a:rPr dirty="0" sz="1400">
                <a:latin typeface="Microsoft Sans Serif"/>
                <a:cs typeface="Microsoft Sans Serif"/>
              </a:rPr>
              <a:t>those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 </a:t>
            </a:r>
            <a:r>
              <a:rPr dirty="0" sz="1400" spc="-10">
                <a:latin typeface="Microsoft Sans Serif"/>
                <a:cs typeface="Microsoft Sans Serif"/>
              </a:rPr>
              <a:t>disabilities.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Proper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accessibility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measures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such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keyboard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navigation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screen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reader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support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implemented.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Plan:</a:t>
            </a:r>
            <a:r>
              <a:rPr dirty="0" spc="-85"/>
              <a:t> </a:t>
            </a:r>
            <a:r>
              <a:rPr dirty="0"/>
              <a:t>Portfolio</a:t>
            </a:r>
            <a:r>
              <a:rPr dirty="0" spc="-75"/>
              <a:t> </a:t>
            </a:r>
            <a:r>
              <a:rPr dirty="0" spc="-10"/>
              <a:t>Website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58646" y="934593"/>
            <a:ext cx="10147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85468" y="1242440"/>
            <a:ext cx="6719570" cy="173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266065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4.1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Technologies: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website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developed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HTML,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CSS,</a:t>
            </a:r>
            <a:r>
              <a:rPr dirty="0" sz="1400" spc="-10">
                <a:latin typeface="Microsoft Sans Serif"/>
                <a:cs typeface="Microsoft Sans Serif"/>
              </a:rPr>
              <a:t> JavaScript,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back-</a:t>
            </a:r>
            <a:r>
              <a:rPr dirty="0" sz="1400">
                <a:latin typeface="Microsoft Sans Serif"/>
                <a:cs typeface="Microsoft Sans Serif"/>
              </a:rPr>
              <a:t>end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technology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such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PHP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Python.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4.2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Budget: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project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 have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budget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constraint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 need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10">
                <a:latin typeface="Microsoft Sans Serif"/>
                <a:cs typeface="Microsoft Sans Serif"/>
              </a:rPr>
              <a:t> developed </a:t>
            </a:r>
            <a:r>
              <a:rPr dirty="0" sz="1400">
                <a:latin typeface="Microsoft Sans Serif"/>
                <a:cs typeface="Microsoft Sans Serif"/>
              </a:rPr>
              <a:t>within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certain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budget.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4.3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Timeline: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project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timeline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constraint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need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be</a:t>
            </a:r>
            <a:endParaRPr sz="1400">
              <a:latin typeface="Microsoft Sans Serif"/>
              <a:cs typeface="Microsoft Sans Serif"/>
            </a:endParaRPr>
          </a:p>
          <a:p>
            <a:pPr marL="184785">
              <a:lnSpc>
                <a:spcPct val="100000"/>
              </a:lnSpc>
            </a:pPr>
            <a:r>
              <a:rPr dirty="0" sz="1400">
                <a:latin typeface="Microsoft Sans Serif"/>
                <a:cs typeface="Microsoft Sans Serif"/>
              </a:rPr>
              <a:t>completed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within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certain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time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frame.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03656" y="936497"/>
            <a:ext cx="1746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4.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Plan:</a:t>
            </a:r>
            <a:r>
              <a:rPr dirty="0" spc="-85"/>
              <a:t> </a:t>
            </a:r>
            <a:r>
              <a:rPr dirty="0"/>
              <a:t>Portfolio</a:t>
            </a:r>
            <a:r>
              <a:rPr dirty="0" spc="-75"/>
              <a:t> </a:t>
            </a:r>
            <a:r>
              <a:rPr dirty="0" spc="-10"/>
              <a:t>Website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7931" y="789431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4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1"/>
                </a:lnTo>
                <a:lnTo>
                  <a:pt x="321831" y="541195"/>
                </a:lnTo>
                <a:lnTo>
                  <a:pt x="367982" y="528520"/>
                </a:lnTo>
                <a:lnTo>
                  <a:pt x="410480" y="508338"/>
                </a:lnTo>
                <a:lnTo>
                  <a:pt x="448554" y="481420"/>
                </a:lnTo>
                <a:lnTo>
                  <a:pt x="481433" y="448538"/>
                </a:lnTo>
                <a:lnTo>
                  <a:pt x="508347" y="410463"/>
                </a:lnTo>
                <a:lnTo>
                  <a:pt x="528525" y="367967"/>
                </a:lnTo>
                <a:lnTo>
                  <a:pt x="541196" y="321821"/>
                </a:lnTo>
                <a:lnTo>
                  <a:pt x="545591" y="272795"/>
                </a:lnTo>
                <a:lnTo>
                  <a:pt x="541196" y="223770"/>
                </a:lnTo>
                <a:lnTo>
                  <a:pt x="528525" y="177624"/>
                </a:lnTo>
                <a:lnTo>
                  <a:pt x="508347" y="135127"/>
                </a:lnTo>
                <a:lnTo>
                  <a:pt x="481433" y="97053"/>
                </a:lnTo>
                <a:lnTo>
                  <a:pt x="448554" y="64171"/>
                </a:lnTo>
                <a:lnTo>
                  <a:pt x="410480" y="37253"/>
                </a:lnTo>
                <a:lnTo>
                  <a:pt x="367982" y="17071"/>
                </a:lnTo>
                <a:lnTo>
                  <a:pt x="32183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3656" y="936497"/>
            <a:ext cx="1739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Microsoft Sans Serif"/>
                <a:cs typeface="Microsoft Sans Serif"/>
              </a:rPr>
              <a:t>5.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82118" y="752094"/>
            <a:ext cx="620395" cy="620395"/>
          </a:xfrm>
          <a:custGeom>
            <a:avLst/>
            <a:gdLst/>
            <a:ahLst/>
            <a:cxnLst/>
            <a:rect l="l" t="t" r="r" b="b"/>
            <a:pathLst>
              <a:path w="620395" h="620394">
                <a:moveTo>
                  <a:pt x="0" y="310133"/>
                </a:moveTo>
                <a:lnTo>
                  <a:pt x="3362" y="264295"/>
                </a:lnTo>
                <a:lnTo>
                  <a:pt x="13130" y="220548"/>
                </a:lnTo>
                <a:lnTo>
                  <a:pt x="28824" y="179371"/>
                </a:lnTo>
                <a:lnTo>
                  <a:pt x="49963" y="141244"/>
                </a:lnTo>
                <a:lnTo>
                  <a:pt x="76069" y="106646"/>
                </a:lnTo>
                <a:lnTo>
                  <a:pt x="106662" y="76056"/>
                </a:lnTo>
                <a:lnTo>
                  <a:pt x="141261" y="49954"/>
                </a:lnTo>
                <a:lnTo>
                  <a:pt x="179388" y="28818"/>
                </a:lnTo>
                <a:lnTo>
                  <a:pt x="220562" y="13127"/>
                </a:lnTo>
                <a:lnTo>
                  <a:pt x="264304" y="3361"/>
                </a:lnTo>
                <a:lnTo>
                  <a:pt x="310134" y="0"/>
                </a:lnTo>
                <a:lnTo>
                  <a:pt x="355963" y="3361"/>
                </a:lnTo>
                <a:lnTo>
                  <a:pt x="399705" y="13127"/>
                </a:lnTo>
                <a:lnTo>
                  <a:pt x="440879" y="28818"/>
                </a:lnTo>
                <a:lnTo>
                  <a:pt x="479006" y="49954"/>
                </a:lnTo>
                <a:lnTo>
                  <a:pt x="513605" y="76056"/>
                </a:lnTo>
                <a:lnTo>
                  <a:pt x="544198" y="106646"/>
                </a:lnTo>
                <a:lnTo>
                  <a:pt x="570304" y="141244"/>
                </a:lnTo>
                <a:lnTo>
                  <a:pt x="591443" y="179371"/>
                </a:lnTo>
                <a:lnTo>
                  <a:pt x="607137" y="220548"/>
                </a:lnTo>
                <a:lnTo>
                  <a:pt x="616905" y="264295"/>
                </a:lnTo>
                <a:lnTo>
                  <a:pt x="620268" y="310133"/>
                </a:lnTo>
                <a:lnTo>
                  <a:pt x="616905" y="355972"/>
                </a:lnTo>
                <a:lnTo>
                  <a:pt x="607137" y="399719"/>
                </a:lnTo>
                <a:lnTo>
                  <a:pt x="591443" y="440896"/>
                </a:lnTo>
                <a:lnTo>
                  <a:pt x="570304" y="479023"/>
                </a:lnTo>
                <a:lnTo>
                  <a:pt x="544198" y="513621"/>
                </a:lnTo>
                <a:lnTo>
                  <a:pt x="513605" y="544211"/>
                </a:lnTo>
                <a:lnTo>
                  <a:pt x="479006" y="570313"/>
                </a:lnTo>
                <a:lnTo>
                  <a:pt x="440879" y="591449"/>
                </a:lnTo>
                <a:lnTo>
                  <a:pt x="399705" y="607140"/>
                </a:lnTo>
                <a:lnTo>
                  <a:pt x="355963" y="616906"/>
                </a:lnTo>
                <a:lnTo>
                  <a:pt x="310134" y="620267"/>
                </a:lnTo>
                <a:lnTo>
                  <a:pt x="264304" y="616906"/>
                </a:lnTo>
                <a:lnTo>
                  <a:pt x="220562" y="607140"/>
                </a:lnTo>
                <a:lnTo>
                  <a:pt x="179388" y="591449"/>
                </a:lnTo>
                <a:lnTo>
                  <a:pt x="141261" y="570313"/>
                </a:lnTo>
                <a:lnTo>
                  <a:pt x="106662" y="544211"/>
                </a:lnTo>
                <a:lnTo>
                  <a:pt x="76069" y="513621"/>
                </a:lnTo>
                <a:lnTo>
                  <a:pt x="49963" y="479023"/>
                </a:lnTo>
                <a:lnTo>
                  <a:pt x="28824" y="440896"/>
                </a:lnTo>
                <a:lnTo>
                  <a:pt x="13130" y="399719"/>
                </a:lnTo>
                <a:lnTo>
                  <a:pt x="3362" y="355972"/>
                </a:lnTo>
                <a:lnTo>
                  <a:pt x="0" y="310133"/>
                </a:lnTo>
                <a:close/>
              </a:path>
            </a:pathLst>
          </a:custGeom>
          <a:ln w="25908">
            <a:solidFill>
              <a:srgbClr val="2136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2688" y="1060703"/>
            <a:ext cx="346710" cy="1270"/>
          </a:xfrm>
          <a:custGeom>
            <a:avLst/>
            <a:gdLst/>
            <a:ahLst/>
            <a:cxnLst/>
            <a:rect l="l" t="t" r="r" b="b"/>
            <a:pathLst>
              <a:path w="346709" h="1269">
                <a:moveTo>
                  <a:pt x="0" y="762"/>
                </a:moveTo>
                <a:lnTo>
                  <a:pt x="346456" y="0"/>
                </a:lnTo>
              </a:path>
            </a:pathLst>
          </a:custGeom>
          <a:ln w="12192">
            <a:solidFill>
              <a:srgbClr val="BEBEB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646" y="934593"/>
            <a:ext cx="27654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Assumptions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5468" y="1242440"/>
            <a:ext cx="6652259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291465" indent="-172720">
              <a:lnSpc>
                <a:spcPct val="100000"/>
              </a:lnSpc>
              <a:spcBef>
                <a:spcPts val="105"/>
              </a:spcBef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5.1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Assumptions: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assumed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basic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computer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literacy </a:t>
            </a:r>
            <a:r>
              <a:rPr dirty="0" sz="1400">
                <a:latin typeface="Microsoft Sans Serif"/>
                <a:cs typeface="Microsoft Sans Serif"/>
              </a:rPr>
              <a:t>skills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device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internet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connection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website.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Microsoft Sans Serif"/>
              <a:buChar char="▪"/>
            </a:pPr>
            <a:endParaRPr sz="1450">
              <a:latin typeface="Microsoft Sans Serif"/>
              <a:cs typeface="Microsoft Sans Serif"/>
            </a:endParaRPr>
          </a:p>
          <a:p>
            <a:pPr marL="184785" marR="5080" indent="-172720">
              <a:lnSpc>
                <a:spcPct val="100000"/>
              </a:lnSpc>
              <a:buSzPct val="85714"/>
              <a:buChar char="▪"/>
              <a:tabLst>
                <a:tab pos="185420" algn="l"/>
              </a:tabLst>
            </a:pPr>
            <a:r>
              <a:rPr dirty="0" sz="1400">
                <a:latin typeface="Microsoft Sans Serif"/>
                <a:cs typeface="Microsoft Sans Serif"/>
              </a:rPr>
              <a:t>5.2</a:t>
            </a:r>
            <a:r>
              <a:rPr dirty="0" sz="1400" spc="-10">
                <a:latin typeface="Microsoft Sans Serif"/>
                <a:cs typeface="Microsoft Sans Serif"/>
              </a:rPr>
              <a:t> Dependencies: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project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depend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 </a:t>
            </a:r>
            <a:r>
              <a:rPr dirty="0" sz="1400" spc="-10">
                <a:latin typeface="Microsoft Sans Serif"/>
                <a:cs typeface="Microsoft Sans Serif"/>
              </a:rPr>
              <a:t>third-</a:t>
            </a:r>
            <a:r>
              <a:rPr dirty="0" sz="1400">
                <a:latin typeface="Microsoft Sans Serif"/>
                <a:cs typeface="Microsoft Sans Serif"/>
              </a:rPr>
              <a:t>party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libraries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frameworks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development,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such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Bootstrap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front-end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Laravel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back-</a:t>
            </a:r>
            <a:r>
              <a:rPr dirty="0" sz="1400" spc="-20">
                <a:latin typeface="Microsoft Sans Serif"/>
                <a:cs typeface="Microsoft Sans Serif"/>
              </a:rPr>
              <a:t>end.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2023-05-05T03:39:12Z</dcterms:created>
  <dcterms:modified xsi:type="dcterms:W3CDTF">2023-05-05T03:39:12Z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2023-05-05T00:00:00Z</vt:filetime>
  </property>
  <property fmtid="{D5CDD505-2E9C-101B-9397-08002B2CF9AE}" pid="5" name="Producer">
    <vt:lpwstr>iLovePDF</vt:lpwstr>
  </property>
</Properties>
</file>