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36" autoAdjust="0"/>
  </p:normalViewPr>
  <p:slideViewPr>
    <p:cSldViewPr snapToGrid="0">
      <p:cViewPr varScale="1">
        <p:scale>
          <a:sx n="105" d="100"/>
          <a:sy n="105" d="100"/>
        </p:scale>
        <p:origin x="798" y="108"/>
      </p:cViewPr>
      <p:guideLst/>
    </p:cSldViewPr>
  </p:slideViewPr>
  <p:notesTextViewPr>
    <p:cViewPr>
      <p:scale>
        <a:sx n="66" d="100"/>
        <a:sy n="66"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E09AF1-EDC3-44CB-99AF-CE8FF399B525}" type="datetimeFigureOut">
              <a:rPr lang="en-IN" smtClean="0"/>
              <a:t>31-03-2025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B718A7-A40F-478C-AB30-D0E2D83A81DA}" type="slidenum">
              <a:rPr lang="en-IN" smtClean="0"/>
              <a:t>‹#›</a:t>
            </a:fld>
            <a:endParaRPr lang="en-IN"/>
          </a:p>
        </p:txBody>
      </p:sp>
    </p:spTree>
    <p:extLst>
      <p:ext uri="{BB962C8B-B14F-4D97-AF65-F5344CB8AC3E}">
        <p14:creationId xmlns:p14="http://schemas.microsoft.com/office/powerpoint/2010/main" val="149591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None/>
            </a:pPr>
            <a:r>
              <a:rPr lang="en-US" b="0" i="0" dirty="0">
                <a:effectLst/>
                <a:latin typeface="Arial" panose="020B0604020202020204" pitchFamily="34" charset="0"/>
              </a:rPr>
              <a:t>The AWS Cloud infrastructure is built around Regions. AWS has 22 Regions worldwide. An AWS Region is a physical geographical location with one or more Availability Zones</a:t>
            </a:r>
          </a:p>
          <a:p>
            <a:pPr algn="l">
              <a:buNone/>
            </a:pPr>
            <a:r>
              <a:rPr lang="en-US" b="0" i="0" dirty="0">
                <a:effectLst/>
                <a:latin typeface="Arial" panose="020B0604020202020204" pitchFamily="34" charset="0"/>
              </a:rPr>
              <a:t>Availability Zones in turn consist of one or more data centers.</a:t>
            </a:r>
          </a:p>
          <a:p>
            <a:pPr algn="l">
              <a:buNone/>
            </a:pPr>
            <a:r>
              <a:rPr lang="en-US" b="0" i="0" dirty="0">
                <a:effectLst/>
                <a:latin typeface="Arial" panose="020B0604020202020204" pitchFamily="34" charset="0"/>
              </a:rPr>
              <a:t>To achieve fault tolerance and stability, Regions are isolated from one another. Resources in one Region are not automatically replicated to other Regions. When you store data in a specific Region, it is not replicated outside that Region.</a:t>
            </a:r>
          </a:p>
          <a:p>
            <a:pPr algn="l">
              <a:buNone/>
            </a:pPr>
            <a:r>
              <a:rPr lang="en-US" b="0" i="0" dirty="0">
                <a:effectLst/>
                <a:latin typeface="Arial" panose="020B0604020202020204" pitchFamily="34" charset="0"/>
              </a:rPr>
              <a:t>It is your responsibility to replicate data across Regions, if your business needs require it.</a:t>
            </a:r>
          </a:p>
          <a:p>
            <a:pPr rtl="0">
              <a:spcBef>
                <a:spcPts val="75"/>
              </a:spcBef>
              <a:buNone/>
            </a:pPr>
            <a:endParaRPr lang="en-US" dirty="0">
              <a:effectLst/>
              <a:latin typeface="Arial" panose="020B0604020202020204" pitchFamily="34" charset="0"/>
            </a:endParaRPr>
          </a:p>
          <a:p>
            <a:pPr rtl="0">
              <a:spcBef>
                <a:spcPts val="75"/>
              </a:spcBef>
              <a:buNone/>
            </a:pPr>
            <a:r>
              <a:rPr lang="en-US" dirty="0">
                <a:effectLst/>
                <a:latin typeface="Arial" panose="020B0604020202020204" pitchFamily="34" charset="0"/>
              </a:rPr>
              <a:t>AWS Regions that were introduced before March 20, 2019 are enabled by default. Regions that were introduced after March 20, 2019 such as Asia Pacific (Hong Kong) and Middle East </a:t>
            </a:r>
          </a:p>
          <a:p>
            <a:pPr rtl="0">
              <a:spcBef>
                <a:spcPts val="75"/>
              </a:spcBef>
              <a:buNone/>
            </a:pPr>
            <a:r>
              <a:rPr lang="en-US" dirty="0">
                <a:effectLst/>
                <a:latin typeface="Arial" panose="020B0604020202020204" pitchFamily="34" charset="0"/>
              </a:rPr>
              <a:t>(Bahrain) are disabled by default. You must enable these Regions before you can use them. You can use the AWS Management Console to enable or disable a Region. </a:t>
            </a:r>
          </a:p>
          <a:p>
            <a:pPr rtl="0">
              <a:spcBef>
                <a:spcPts val="75"/>
              </a:spcBef>
              <a:buNone/>
            </a:pPr>
            <a:endParaRPr lang="en-US" dirty="0">
              <a:effectLst/>
              <a:latin typeface="Arial" panose="020B0604020202020204" pitchFamily="34" charset="0"/>
            </a:endParaRPr>
          </a:p>
          <a:p>
            <a:pPr rtl="0">
              <a:spcBef>
                <a:spcPts val="75"/>
              </a:spcBef>
              <a:buNone/>
            </a:pPr>
            <a:r>
              <a:rPr lang="en-US" dirty="0">
                <a:effectLst/>
                <a:latin typeface="Arial" panose="020B0604020202020204" pitchFamily="34" charset="0"/>
              </a:rPr>
              <a:t>Some Regions have restricted access. An Amazon AWS (China) account provides access to the Beijing and Ningxia Regions only.</a:t>
            </a:r>
          </a:p>
          <a:p>
            <a:pPr rtl="0">
              <a:spcBef>
                <a:spcPts val="75"/>
              </a:spcBef>
              <a:buNone/>
            </a:pPr>
            <a:endParaRPr lang="en-US" dirty="0">
              <a:effectLst/>
              <a:latin typeface="Arial" panose="020B0604020202020204" pitchFamily="34" charset="0"/>
            </a:endParaRPr>
          </a:p>
          <a:p>
            <a:pPr algn="l">
              <a:buNone/>
            </a:pPr>
            <a:r>
              <a:rPr lang="en-US" b="0" i="0" dirty="0">
                <a:effectLst/>
                <a:latin typeface="Arial" panose="020B0604020202020204" pitchFamily="34" charset="0"/>
              </a:rPr>
              <a:t>The isolated AWS GovCloud (US) </a:t>
            </a:r>
            <a:r>
              <a:rPr lang="en-US" dirty="0">
                <a:effectLst/>
                <a:latin typeface="Arial" panose="020B0604020202020204" pitchFamily="34" charset="0"/>
              </a:rPr>
              <a:t>Region is designed to allow US government agencies and customers to move sensitive workloads into the cloud by addressing their specific regulatory and compliance requirements. </a:t>
            </a:r>
            <a:br>
              <a:rPr lang="en-US" b="0" i="0" dirty="0">
                <a:solidFill>
                  <a:srgbClr val="000000"/>
                </a:solidFill>
                <a:effectLst/>
                <a:latin typeface="Roboto" panose="02000000000000000000" pitchFamily="2" charset="0"/>
              </a:rPr>
            </a:br>
            <a:endParaRPr lang="en-US" b="0" i="0" dirty="0">
              <a:effectLst/>
              <a:latin typeface="Arial" panose="020B0604020202020204" pitchFamily="34" charset="0"/>
            </a:endParaRPr>
          </a:p>
          <a:p>
            <a:pPr algn="l">
              <a:buNone/>
            </a:pPr>
            <a:endParaRPr lang="en-US" b="0" i="0" dirty="0">
              <a:effectLst/>
              <a:latin typeface="Arial" panose="020B0604020202020204" pitchFamily="34" charset="0"/>
            </a:endParaRPr>
          </a:p>
          <a:p>
            <a:endParaRPr lang="en-IN" dirty="0"/>
          </a:p>
        </p:txBody>
      </p:sp>
      <p:sp>
        <p:nvSpPr>
          <p:cNvPr id="4" name="Slide Number Placeholder 3"/>
          <p:cNvSpPr>
            <a:spLocks noGrp="1"/>
          </p:cNvSpPr>
          <p:nvPr>
            <p:ph type="sldNum" sz="quarter" idx="5"/>
          </p:nvPr>
        </p:nvSpPr>
        <p:spPr/>
        <p:txBody>
          <a:bodyPr/>
          <a:lstStyle/>
          <a:p>
            <a:fld id="{1DB718A7-A40F-478C-AB30-D0E2D83A81DA}" type="slidenum">
              <a:rPr lang="en-IN" smtClean="0"/>
              <a:t>3</a:t>
            </a:fld>
            <a:endParaRPr lang="en-IN"/>
          </a:p>
        </p:txBody>
      </p:sp>
    </p:spTree>
    <p:extLst>
      <p:ext uri="{BB962C8B-B14F-4D97-AF65-F5344CB8AC3E}">
        <p14:creationId xmlns:p14="http://schemas.microsoft.com/office/powerpoint/2010/main" val="3467769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None/>
            </a:pPr>
            <a:r>
              <a:rPr lang="en-US" b="0" i="0" dirty="0">
                <a:effectLst/>
                <a:latin typeface="Arial" panose="020B0604020202020204" pitchFamily="34" charset="0"/>
              </a:rPr>
              <a:t>There are a few factors that you should consider when you select the optimal Region or Regions where you store data and use AWS services. </a:t>
            </a:r>
          </a:p>
          <a:p>
            <a:pPr algn="l">
              <a:buNone/>
            </a:pPr>
            <a:r>
              <a:rPr lang="en-US" b="0" i="0" dirty="0">
                <a:effectLst/>
                <a:latin typeface="Arial" panose="020B0604020202020204" pitchFamily="34" charset="0"/>
              </a:rPr>
              <a:t>One essential consideration is </a:t>
            </a:r>
            <a:r>
              <a:rPr lang="en-US" b="1" i="0" dirty="0">
                <a:effectLst/>
                <a:latin typeface="Arial" panose="020B0604020202020204" pitchFamily="34" charset="0"/>
              </a:rPr>
              <a:t>data governance </a:t>
            </a:r>
            <a:r>
              <a:rPr lang="en-US" b="0" i="0" dirty="0">
                <a:effectLst/>
                <a:latin typeface="Arial" panose="020B0604020202020204" pitchFamily="34" charset="0"/>
              </a:rPr>
              <a:t>and legal requirements. Local laws might require that certain information be kept within geographical boundaries. Such laws might restrict the Regions where you can offer content or services. For example, consider the European Union (EU) Data Protection Directive.</a:t>
            </a:r>
          </a:p>
          <a:p>
            <a:pPr algn="l">
              <a:buNone/>
            </a:pPr>
            <a:endParaRPr lang="en-US" b="0" i="0" dirty="0">
              <a:effectLst/>
              <a:latin typeface="Arial" panose="020B0604020202020204" pitchFamily="34" charset="0"/>
            </a:endParaRPr>
          </a:p>
          <a:p>
            <a:pPr algn="l">
              <a:buNone/>
            </a:pPr>
            <a:r>
              <a:rPr lang="en-US" b="0" i="0" dirty="0">
                <a:effectLst/>
                <a:latin typeface="Arial" panose="020B0604020202020204" pitchFamily="34" charset="0"/>
              </a:rPr>
              <a:t>It is generally desirable to run your applications and store your data in a Region that is as close as possible to the user and systems that will access them. This will help you reduce latency.</a:t>
            </a:r>
          </a:p>
          <a:p>
            <a:pPr algn="l">
              <a:buNone/>
            </a:pPr>
            <a:endParaRPr lang="en-US" b="0" i="0" dirty="0">
              <a:effectLst/>
              <a:latin typeface="Arial" panose="020B0604020202020204" pitchFamily="34" charset="0"/>
            </a:endParaRPr>
          </a:p>
          <a:p>
            <a:pPr algn="l">
              <a:buNone/>
            </a:pPr>
            <a:r>
              <a:rPr lang="en-US" b="0" i="0" dirty="0">
                <a:effectLst/>
                <a:latin typeface="Arial" panose="020B0604020202020204" pitchFamily="34" charset="0"/>
              </a:rPr>
              <a:t>Finally, there is some variation in the cost of running services, which can depend on which Region you choose</a:t>
            </a:r>
          </a:p>
          <a:p>
            <a:endParaRPr lang="en-IN" dirty="0"/>
          </a:p>
        </p:txBody>
      </p:sp>
      <p:sp>
        <p:nvSpPr>
          <p:cNvPr id="4" name="Slide Number Placeholder 3"/>
          <p:cNvSpPr>
            <a:spLocks noGrp="1"/>
          </p:cNvSpPr>
          <p:nvPr>
            <p:ph type="sldNum" sz="quarter" idx="5"/>
          </p:nvPr>
        </p:nvSpPr>
        <p:spPr/>
        <p:txBody>
          <a:bodyPr/>
          <a:lstStyle/>
          <a:p>
            <a:fld id="{1DB718A7-A40F-478C-AB30-D0E2D83A81DA}" type="slidenum">
              <a:rPr lang="en-IN" smtClean="0"/>
              <a:t>4</a:t>
            </a:fld>
            <a:endParaRPr lang="en-IN"/>
          </a:p>
        </p:txBody>
      </p:sp>
    </p:spTree>
    <p:extLst>
      <p:ext uri="{BB962C8B-B14F-4D97-AF65-F5344CB8AC3E}">
        <p14:creationId xmlns:p14="http://schemas.microsoft.com/office/powerpoint/2010/main" val="1985745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None/>
            </a:pPr>
            <a:r>
              <a:rPr lang="en-US" b="0" i="0" dirty="0">
                <a:effectLst/>
                <a:latin typeface="Arial" panose="020B0604020202020204" pitchFamily="34" charset="0"/>
              </a:rPr>
              <a:t>Each AWS Region has multiple, isolated locations that are known </a:t>
            </a:r>
            <a:r>
              <a:rPr lang="en-US" b="0" i="0" dirty="0" err="1">
                <a:effectLst/>
                <a:latin typeface="Arial" panose="020B0604020202020204" pitchFamily="34" charset="0"/>
              </a:rPr>
              <a:t>asAvailability</a:t>
            </a:r>
            <a:r>
              <a:rPr lang="en-US" b="0" i="0" dirty="0">
                <a:effectLst/>
                <a:latin typeface="Arial" panose="020B0604020202020204" pitchFamily="34" charset="0"/>
              </a:rPr>
              <a:t> Zones. </a:t>
            </a:r>
          </a:p>
          <a:p>
            <a:pPr algn="l">
              <a:buNone/>
            </a:pPr>
            <a:endParaRPr lang="en-US" b="0" i="0" dirty="0">
              <a:effectLst/>
              <a:latin typeface="Arial" panose="020B0604020202020204" pitchFamily="34" charset="0"/>
            </a:endParaRPr>
          </a:p>
          <a:p>
            <a:pPr algn="l">
              <a:buNone/>
            </a:pPr>
            <a:r>
              <a:rPr lang="en-US" b="0" i="0" dirty="0">
                <a:effectLst/>
                <a:latin typeface="Arial" panose="020B0604020202020204" pitchFamily="34" charset="0"/>
              </a:rPr>
              <a:t>Each Availability Zone provides the ability to operate applications and databases that are more highly available, fault-tolerant, and scalable than would be possible with a single data center. </a:t>
            </a:r>
          </a:p>
          <a:p>
            <a:pPr algn="l">
              <a:buNone/>
            </a:pPr>
            <a:endParaRPr lang="en-US" b="0" i="0" dirty="0">
              <a:effectLst/>
              <a:latin typeface="Arial" panose="020B0604020202020204" pitchFamily="34" charset="0"/>
            </a:endParaRPr>
          </a:p>
          <a:p>
            <a:pPr algn="l">
              <a:buNone/>
            </a:pPr>
            <a:r>
              <a:rPr lang="en-US" b="0" i="0" dirty="0">
                <a:effectLst/>
                <a:latin typeface="Arial" panose="020B0604020202020204" pitchFamily="34" charset="0"/>
              </a:rPr>
              <a:t>Each Availability Zone can include multiple data centers (typically three), and at full-scale, they can include hundreds of thousands of servers. They are fully isolated partitions of the AWS Global Infrastructure. </a:t>
            </a:r>
          </a:p>
          <a:p>
            <a:pPr algn="l">
              <a:buNone/>
            </a:pPr>
            <a:r>
              <a:rPr lang="en-US" b="0" i="0" dirty="0">
                <a:effectLst/>
                <a:latin typeface="Arial" panose="020B0604020202020204" pitchFamily="34" charset="0"/>
              </a:rPr>
              <a:t>Availability Zones have their own power infrastructure, and they are physically separated by many kilometers from other Availability Zones.</a:t>
            </a:r>
          </a:p>
          <a:p>
            <a:pPr algn="l">
              <a:buNone/>
            </a:pPr>
            <a:endParaRPr lang="en-US" b="0" i="0" dirty="0">
              <a:effectLst/>
              <a:latin typeface="Arial" panose="020B0604020202020204" pitchFamily="34" charset="0"/>
            </a:endParaRPr>
          </a:p>
          <a:p>
            <a:pPr algn="l">
              <a:buNone/>
            </a:pPr>
            <a:r>
              <a:rPr lang="en-US" b="0" i="0" dirty="0">
                <a:effectLst/>
                <a:latin typeface="Arial" panose="020B0604020202020204" pitchFamily="34" charset="0"/>
              </a:rPr>
              <a:t>Though all Availability Zones are within 100 km of each other. All Availability Zones are interconnected with high-bandwidth, low-latency networking over fully redundant, dedicated fiber that provides high-throughput between Availability Zones. </a:t>
            </a:r>
          </a:p>
          <a:p>
            <a:pPr algn="l">
              <a:buNone/>
            </a:pPr>
            <a:endParaRPr lang="en-US" b="0" i="0" dirty="0">
              <a:effectLst/>
              <a:latin typeface="Arial" panose="020B0604020202020204" pitchFamily="34" charset="0"/>
            </a:endParaRPr>
          </a:p>
          <a:p>
            <a:pPr algn="l">
              <a:buNone/>
            </a:pPr>
            <a:r>
              <a:rPr lang="en-US" b="0" i="0" dirty="0">
                <a:effectLst/>
                <a:latin typeface="Arial" panose="020B0604020202020204" pitchFamily="34" charset="0"/>
              </a:rPr>
              <a:t>The network accomplishes synchronous replication between Availability Zones. Availability Zones help build highly available applications. When an application is partitioned across Availability Zones, companies are better isolated and protected from issues such as lightning, tornadoes, earthquakes, and more.</a:t>
            </a:r>
          </a:p>
          <a:p>
            <a:pPr algn="l">
              <a:buNone/>
            </a:pPr>
            <a:endParaRPr lang="en-US" b="0" i="0" dirty="0">
              <a:effectLst/>
              <a:latin typeface="Arial" panose="020B0604020202020204" pitchFamily="34" charset="0"/>
            </a:endParaRPr>
          </a:p>
          <a:p>
            <a:pPr algn="l">
              <a:buNone/>
            </a:pPr>
            <a:r>
              <a:rPr lang="en-US" b="0" i="0" dirty="0">
                <a:effectLst/>
                <a:latin typeface="Arial" panose="020B0604020202020204" pitchFamily="34" charset="0"/>
              </a:rPr>
              <a:t>You are responsible for selecting the Availability Zones where your systems will reside. Systems can span multiple Availability Zones. AWS recommends replicating across Availability Zones for resiliency. </a:t>
            </a:r>
          </a:p>
          <a:p>
            <a:pPr algn="l">
              <a:buNone/>
            </a:pPr>
            <a:endParaRPr lang="en-US" b="0" i="0" dirty="0">
              <a:effectLst/>
              <a:latin typeface="Arial" panose="020B0604020202020204" pitchFamily="34" charset="0"/>
            </a:endParaRPr>
          </a:p>
          <a:p>
            <a:pPr algn="l">
              <a:buNone/>
            </a:pPr>
            <a:r>
              <a:rPr lang="en-US" b="0" i="0" dirty="0">
                <a:effectLst/>
                <a:latin typeface="Arial" panose="020B0604020202020204" pitchFamily="34" charset="0"/>
              </a:rPr>
              <a:t>You should design your systems to survive the temporary or prolonged failure of an</a:t>
            </a:r>
            <a:r>
              <a:rPr lang="en-IN" b="0" i="0" dirty="0">
                <a:effectLst/>
                <a:latin typeface="Arial" panose="020B0604020202020204" pitchFamily="34" charset="0"/>
              </a:rPr>
              <a:t>Availability Zone if a disaster occurs.</a:t>
            </a:r>
            <a:endParaRPr lang="en-IN" dirty="0"/>
          </a:p>
        </p:txBody>
      </p:sp>
      <p:sp>
        <p:nvSpPr>
          <p:cNvPr id="4" name="Slide Number Placeholder 3"/>
          <p:cNvSpPr>
            <a:spLocks noGrp="1"/>
          </p:cNvSpPr>
          <p:nvPr>
            <p:ph type="sldNum" sz="quarter" idx="5"/>
          </p:nvPr>
        </p:nvSpPr>
        <p:spPr/>
        <p:txBody>
          <a:bodyPr/>
          <a:lstStyle/>
          <a:p>
            <a:fld id="{1DB718A7-A40F-478C-AB30-D0E2D83A81DA}" type="slidenum">
              <a:rPr lang="en-IN" smtClean="0"/>
              <a:t>5</a:t>
            </a:fld>
            <a:endParaRPr lang="en-IN"/>
          </a:p>
        </p:txBody>
      </p:sp>
    </p:spTree>
    <p:extLst>
      <p:ext uri="{BB962C8B-B14F-4D97-AF65-F5344CB8AC3E}">
        <p14:creationId xmlns:p14="http://schemas.microsoft.com/office/powerpoint/2010/main" val="4173099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B0951D-A2CF-26EA-B8A5-F7D9C05011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202572-9756-4E64-B013-DB9FF006763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72BA535-CDD0-3000-1423-6E706B756338}"/>
              </a:ext>
            </a:extLst>
          </p:cNvPr>
          <p:cNvSpPr>
            <a:spLocks noGrp="1"/>
          </p:cNvSpPr>
          <p:nvPr>
            <p:ph type="body" idx="1"/>
          </p:nvPr>
        </p:nvSpPr>
        <p:spPr/>
        <p:txBody>
          <a:bodyPr/>
          <a:lstStyle/>
          <a:p>
            <a:pPr algn="l">
              <a:buNone/>
            </a:pPr>
            <a:r>
              <a:rPr lang="en-US" b="0" i="0" dirty="0">
                <a:effectLst/>
                <a:latin typeface="Arial" panose="020B0604020202020204" pitchFamily="34" charset="0"/>
              </a:rPr>
              <a:t>The foundation for the AWS infrastructure is the data centers. Customers do not specify a data center for the deployment of resources. Instead, an Availability Zone is the most granular level of specification that a customer can make. However, a data center is the location where the actual data resides. Amazon operates state-of-the-art, highly available data centers. Although rare, failures can occur that affect the availability of instances in the same location. If you host all your instances in a single location that is affected by such a failure, none of your instances will be available.</a:t>
            </a:r>
          </a:p>
          <a:p>
            <a:pPr algn="l">
              <a:buNone/>
            </a:pPr>
            <a:endParaRPr lang="en-US" b="0" i="0" dirty="0">
              <a:effectLst/>
              <a:latin typeface="Arial" panose="020B0604020202020204" pitchFamily="34" charset="0"/>
            </a:endParaRPr>
          </a:p>
          <a:p>
            <a:pPr algn="l">
              <a:buNone/>
            </a:pPr>
            <a:r>
              <a:rPr lang="en-US" b="0" i="0" dirty="0">
                <a:effectLst/>
                <a:latin typeface="Arial" panose="020B0604020202020204" pitchFamily="34" charset="0"/>
              </a:rPr>
              <a:t>Data centers are securely designed with several factors in mind:</a:t>
            </a:r>
          </a:p>
          <a:p>
            <a:pPr algn="l">
              <a:buNone/>
            </a:pPr>
            <a:r>
              <a:rPr lang="en-US" b="0" i="0" dirty="0">
                <a:effectLst/>
                <a:latin typeface="Arial" panose="020B0604020202020204" pitchFamily="34" charset="0"/>
              </a:rPr>
              <a:t>Each location is carefully evaluated to mitigate environmental risk. </a:t>
            </a:r>
          </a:p>
          <a:p>
            <a:pPr algn="l">
              <a:buNone/>
            </a:pPr>
            <a:r>
              <a:rPr lang="en-US" b="0" i="0" dirty="0">
                <a:effectLst/>
                <a:latin typeface="Arial" panose="020B0604020202020204" pitchFamily="34" charset="0"/>
              </a:rPr>
              <a:t>•Data centers have a redundant design that anticipates and tolerates failure while maintaining service levels. </a:t>
            </a:r>
          </a:p>
          <a:p>
            <a:pPr algn="l">
              <a:buNone/>
            </a:pPr>
            <a:r>
              <a:rPr lang="en-US" b="0" i="0" dirty="0">
                <a:effectLst/>
                <a:latin typeface="Arial" panose="020B0604020202020204" pitchFamily="34" charset="0"/>
              </a:rPr>
              <a:t>•To ensure availability, critical system components are backed up across multiple Availability Zones. </a:t>
            </a:r>
          </a:p>
          <a:p>
            <a:pPr algn="l">
              <a:buNone/>
            </a:pPr>
            <a:r>
              <a:rPr lang="en-US" b="0" i="0" dirty="0">
                <a:effectLst/>
                <a:latin typeface="Arial" panose="020B0604020202020204" pitchFamily="34" charset="0"/>
              </a:rPr>
              <a:t>•To ensure capacity, AWS continuously monitors service usage to deploy infrastructure to support availability commitments and requirements. </a:t>
            </a:r>
          </a:p>
          <a:p>
            <a:pPr algn="l">
              <a:buNone/>
            </a:pPr>
            <a:r>
              <a:rPr lang="en-US" b="0" i="0" dirty="0">
                <a:effectLst/>
                <a:latin typeface="Arial" panose="020B0604020202020204" pitchFamily="34" charset="0"/>
              </a:rPr>
              <a:t>•Data center locations are not disclosed and all access to them is restricted.</a:t>
            </a:r>
          </a:p>
          <a:p>
            <a:pPr algn="l">
              <a:buNone/>
            </a:pPr>
            <a:r>
              <a:rPr lang="en-US" b="0" i="0" dirty="0">
                <a:effectLst/>
                <a:latin typeface="Arial" panose="020B0604020202020204" pitchFamily="34" charset="0"/>
              </a:rPr>
              <a:t>•In case of failure, automated processes move data traffic away from the affected area</a:t>
            </a:r>
          </a:p>
          <a:p>
            <a:pPr algn="l">
              <a:buNone/>
            </a:pPr>
            <a:endParaRPr lang="en-US" b="0" i="0" dirty="0">
              <a:effectLst/>
              <a:latin typeface="Arial" panose="020B0604020202020204" pitchFamily="34" charset="0"/>
            </a:endParaRPr>
          </a:p>
          <a:p>
            <a:pPr algn="l">
              <a:buNone/>
            </a:pPr>
            <a:endParaRPr lang="en-US" b="0" i="0" dirty="0">
              <a:effectLst/>
              <a:latin typeface="Arial" panose="020B0604020202020204" pitchFamily="34" charset="0"/>
            </a:endParaRPr>
          </a:p>
          <a:p>
            <a:pPr algn="l">
              <a:buNone/>
            </a:pPr>
            <a:endParaRPr lang="en-US" b="0" i="0" dirty="0">
              <a:effectLst/>
              <a:latin typeface="Arial" panose="020B0604020202020204" pitchFamily="34" charset="0"/>
            </a:endParaRPr>
          </a:p>
          <a:p>
            <a:pPr algn="l">
              <a:buNone/>
            </a:pPr>
            <a:endParaRPr lang="en-IN" dirty="0"/>
          </a:p>
        </p:txBody>
      </p:sp>
      <p:sp>
        <p:nvSpPr>
          <p:cNvPr id="4" name="Slide Number Placeholder 3">
            <a:extLst>
              <a:ext uri="{FF2B5EF4-FFF2-40B4-BE49-F238E27FC236}">
                <a16:creationId xmlns:a16="http://schemas.microsoft.com/office/drawing/2014/main" id="{BF9811F9-5E7F-F6D5-4DE9-35BA80951DEF}"/>
              </a:ext>
            </a:extLst>
          </p:cNvPr>
          <p:cNvSpPr>
            <a:spLocks noGrp="1"/>
          </p:cNvSpPr>
          <p:nvPr>
            <p:ph type="sldNum" sz="quarter" idx="5"/>
          </p:nvPr>
        </p:nvSpPr>
        <p:spPr/>
        <p:txBody>
          <a:bodyPr/>
          <a:lstStyle/>
          <a:p>
            <a:fld id="{1DB718A7-A40F-478C-AB30-D0E2D83A81DA}" type="slidenum">
              <a:rPr lang="en-IN" smtClean="0"/>
              <a:t>6</a:t>
            </a:fld>
            <a:endParaRPr lang="en-IN"/>
          </a:p>
        </p:txBody>
      </p:sp>
    </p:spTree>
    <p:extLst>
      <p:ext uri="{BB962C8B-B14F-4D97-AF65-F5344CB8AC3E}">
        <p14:creationId xmlns:p14="http://schemas.microsoft.com/office/powerpoint/2010/main" val="1500310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0C4E18-3D37-DDE4-01FB-078DFAD46C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29ECF1-3015-60A3-608D-9E22889CE3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4D8BEAF-21D2-8A8D-CEC1-C3BBD7D9E3DC}"/>
              </a:ext>
            </a:extLst>
          </p:cNvPr>
          <p:cNvSpPr>
            <a:spLocks noGrp="1"/>
          </p:cNvSpPr>
          <p:nvPr>
            <p:ph type="body" idx="1"/>
          </p:nvPr>
        </p:nvSpPr>
        <p:spPr/>
        <p:txBody>
          <a:bodyPr/>
          <a:lstStyle/>
          <a:p>
            <a:pPr algn="l">
              <a:buNone/>
            </a:pPr>
            <a:r>
              <a:rPr lang="en-US" b="0" i="0" dirty="0">
                <a:effectLst/>
                <a:latin typeface="Arial" panose="020B0604020202020204" pitchFamily="34" charset="0"/>
              </a:rPr>
              <a:t>AWS Points of Presence are located in most of the major cities around the world.</a:t>
            </a:r>
          </a:p>
          <a:p>
            <a:pPr algn="l">
              <a:buNone/>
            </a:pPr>
            <a:r>
              <a:rPr lang="en-US" b="0" i="0" dirty="0">
                <a:effectLst/>
                <a:latin typeface="Arial" panose="020B0604020202020204" pitchFamily="34" charset="0"/>
              </a:rPr>
              <a:t> By continuously measuring internet connectivity, performance and computing to find the best way to route requests, the Points of Presence deliver a better near real-time user experience. </a:t>
            </a:r>
          </a:p>
          <a:p>
            <a:pPr algn="l">
              <a:buNone/>
            </a:pPr>
            <a:endParaRPr lang="en-US" b="0" i="0" dirty="0">
              <a:effectLst/>
              <a:latin typeface="Arial" panose="020B0604020202020204" pitchFamily="34" charset="0"/>
            </a:endParaRPr>
          </a:p>
          <a:p>
            <a:pPr algn="l">
              <a:buNone/>
            </a:pPr>
            <a:r>
              <a:rPr lang="en-US" b="0" i="0" dirty="0">
                <a:effectLst/>
                <a:latin typeface="Arial" panose="020B0604020202020204" pitchFamily="34" charset="0"/>
              </a:rPr>
              <a:t>They are used by many AWS services, including Amazon CloudFront, Amazon Route 53, AWS Shield, and AWS Web Application Firewall (AWS WAF) services. </a:t>
            </a:r>
          </a:p>
          <a:p>
            <a:pPr algn="l">
              <a:buNone/>
            </a:pPr>
            <a:endParaRPr lang="en-US" b="0" i="0" dirty="0">
              <a:effectLst/>
              <a:latin typeface="Arial" panose="020B0604020202020204" pitchFamily="34" charset="0"/>
            </a:endParaRPr>
          </a:p>
          <a:p>
            <a:pPr algn="l">
              <a:buNone/>
            </a:pPr>
            <a:r>
              <a:rPr lang="en-US" b="0" i="0" dirty="0">
                <a:effectLst/>
                <a:latin typeface="Arial" panose="020B0604020202020204" pitchFamily="34" charset="0"/>
              </a:rPr>
              <a:t>Regional edge caches are used by default with Amazon CloudFront. Regional edge caches are used when you have content that is not accessed frequently enough to remain in an edge location. </a:t>
            </a:r>
          </a:p>
          <a:p>
            <a:pPr algn="l">
              <a:buNone/>
            </a:pPr>
            <a:endParaRPr lang="en-US" b="0" i="0" dirty="0">
              <a:effectLst/>
              <a:latin typeface="Arial" panose="020B0604020202020204" pitchFamily="34" charset="0"/>
            </a:endParaRPr>
          </a:p>
          <a:p>
            <a:pPr algn="l">
              <a:buNone/>
            </a:pPr>
            <a:r>
              <a:rPr lang="en-US" b="0" i="0" dirty="0">
                <a:effectLst/>
                <a:latin typeface="Arial" panose="020B0604020202020204" pitchFamily="34" charset="0"/>
              </a:rPr>
              <a:t>Regional edge caches absorb this content and provide an alternative to that content having to be fetched from the origin server</a:t>
            </a:r>
          </a:p>
          <a:p>
            <a:pPr algn="l">
              <a:buNone/>
            </a:pPr>
            <a:endParaRPr lang="en-IN" dirty="0"/>
          </a:p>
          <a:p>
            <a:pPr algn="l">
              <a:buNone/>
            </a:pPr>
            <a:endParaRPr lang="en-IN" dirty="0"/>
          </a:p>
          <a:p>
            <a:pPr algn="l">
              <a:buNone/>
            </a:pPr>
            <a:r>
              <a:rPr lang="en-US" b="0" i="0" dirty="0">
                <a:effectLst/>
                <a:latin typeface="Arial" panose="020B0604020202020204" pitchFamily="34" charset="0"/>
              </a:rPr>
              <a:t>Amazon CloudFront is a content delivery network (CDN) used to distribute content to end users to reduce latency. </a:t>
            </a:r>
          </a:p>
          <a:p>
            <a:pPr algn="l">
              <a:buNone/>
            </a:pPr>
            <a:r>
              <a:rPr lang="en-US" b="0" i="0" dirty="0">
                <a:effectLst/>
                <a:latin typeface="Arial" panose="020B0604020202020204" pitchFamily="34" charset="0"/>
              </a:rPr>
              <a:t>Amazon Route 53 is a Domain Name System (DNS) service. Requests going to either one of these services will be routed to the nearest edge location automatically in order to lower latency.</a:t>
            </a:r>
          </a:p>
          <a:p>
            <a:pPr algn="l">
              <a:buNone/>
            </a:pPr>
            <a:endParaRPr lang="en-IN" dirty="0"/>
          </a:p>
        </p:txBody>
      </p:sp>
      <p:sp>
        <p:nvSpPr>
          <p:cNvPr id="4" name="Slide Number Placeholder 3">
            <a:extLst>
              <a:ext uri="{FF2B5EF4-FFF2-40B4-BE49-F238E27FC236}">
                <a16:creationId xmlns:a16="http://schemas.microsoft.com/office/drawing/2014/main" id="{98E714DE-BCE4-C57C-A382-7BDD5D07AB91}"/>
              </a:ext>
            </a:extLst>
          </p:cNvPr>
          <p:cNvSpPr>
            <a:spLocks noGrp="1"/>
          </p:cNvSpPr>
          <p:nvPr>
            <p:ph type="sldNum" sz="quarter" idx="5"/>
          </p:nvPr>
        </p:nvSpPr>
        <p:spPr/>
        <p:txBody>
          <a:bodyPr/>
          <a:lstStyle/>
          <a:p>
            <a:fld id="{1DB718A7-A40F-478C-AB30-D0E2D83A81DA}" type="slidenum">
              <a:rPr lang="en-IN" smtClean="0"/>
              <a:t>7</a:t>
            </a:fld>
            <a:endParaRPr lang="en-IN"/>
          </a:p>
        </p:txBody>
      </p:sp>
    </p:spTree>
    <p:extLst>
      <p:ext uri="{BB962C8B-B14F-4D97-AF65-F5344CB8AC3E}">
        <p14:creationId xmlns:p14="http://schemas.microsoft.com/office/powerpoint/2010/main" val="3263009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None/>
            </a:pPr>
            <a:r>
              <a:rPr lang="en-US" sz="2400" b="0" i="0" dirty="0">
                <a:effectLst/>
                <a:latin typeface="Arial" panose="020B0604020202020204" pitchFamily="34" charset="0"/>
                <a:cs typeface="Arial" panose="020B0604020202020204" pitchFamily="34" charset="0"/>
              </a:rPr>
              <a:t>Now that you have a good understanding of the major components that comprise the AWS Global Infrastructure, let's consider the benefits provided by this infrastructure</a:t>
            </a:r>
          </a:p>
          <a:p>
            <a:endParaRPr lang="en-IN" sz="2400" dirty="0">
              <a:latin typeface="Arial" panose="020B0604020202020204" pitchFamily="34" charset="0"/>
              <a:cs typeface="Arial" panose="020B0604020202020204" pitchFamily="34" charset="0"/>
            </a:endParaRPr>
          </a:p>
          <a:p>
            <a:pPr rtl="0">
              <a:spcBef>
                <a:spcPts val="75"/>
              </a:spcBef>
              <a:buNone/>
            </a:pPr>
            <a:r>
              <a:rPr lang="en-US" sz="2400" dirty="0">
                <a:effectLst/>
                <a:latin typeface="Arial" panose="020B0604020202020204" pitchFamily="34" charset="0"/>
                <a:cs typeface="Arial" panose="020B0604020202020204" pitchFamily="34" charset="0"/>
              </a:rPr>
              <a:t>The AWS Global Infrastructure has several valuable features:</a:t>
            </a:r>
          </a:p>
          <a:p>
            <a:pPr rtl="0">
              <a:spcBef>
                <a:spcPts val="75"/>
              </a:spcBef>
              <a:buNone/>
            </a:pPr>
            <a:endParaRPr lang="en-US" sz="2400" dirty="0">
              <a:effectLst/>
              <a:latin typeface="Arial" panose="020B0604020202020204" pitchFamily="34" charset="0"/>
              <a:cs typeface="Arial" panose="020B0604020202020204" pitchFamily="34" charset="0"/>
            </a:endParaRPr>
          </a:p>
          <a:p>
            <a:pPr rtl="0">
              <a:spcBef>
                <a:spcPts val="75"/>
              </a:spcBef>
              <a:buNone/>
            </a:pPr>
            <a:r>
              <a:rPr lang="en-US" sz="2400" dirty="0">
                <a:effectLst/>
                <a:latin typeface="Arial" panose="020B0604020202020204" pitchFamily="34" charset="0"/>
                <a:cs typeface="Arial" panose="020B0604020202020204" pitchFamily="34" charset="0"/>
              </a:rPr>
              <a:t>•First, it is elastic and scalable. This means resources can dynamically adjust to increases or decreases in capacity requirements. It can also rapidly adjust to accommodate growth.</a:t>
            </a:r>
          </a:p>
          <a:p>
            <a:pPr rtl="0">
              <a:spcBef>
                <a:spcPts val="75"/>
              </a:spcBef>
              <a:buNone/>
            </a:pPr>
            <a:endParaRPr lang="en-US" sz="2400" dirty="0">
              <a:effectLst/>
              <a:latin typeface="Arial" panose="020B0604020202020204" pitchFamily="34" charset="0"/>
              <a:cs typeface="Arial" panose="020B0604020202020204" pitchFamily="34" charset="0"/>
            </a:endParaRPr>
          </a:p>
          <a:p>
            <a:pPr rtl="0">
              <a:spcBef>
                <a:spcPts val="75"/>
              </a:spcBef>
              <a:buNone/>
            </a:pPr>
            <a:r>
              <a:rPr lang="en-US" sz="2400" dirty="0">
                <a:effectLst/>
                <a:latin typeface="Arial" panose="020B0604020202020204" pitchFamily="34" charset="0"/>
                <a:cs typeface="Arial" panose="020B0604020202020204" pitchFamily="34" charset="0"/>
              </a:rPr>
              <a:t>•Second, this infrastructure is fault tolerant, which means it has built-in component redundancy which enables it to continue operations despite a failed component.</a:t>
            </a:r>
          </a:p>
          <a:p>
            <a:pPr rtl="0">
              <a:spcBef>
                <a:spcPts val="75"/>
              </a:spcBef>
              <a:buNone/>
            </a:pPr>
            <a:endParaRPr lang="en-US" sz="2400" dirty="0">
              <a:effectLst/>
              <a:latin typeface="Arial" panose="020B0604020202020204" pitchFamily="34" charset="0"/>
              <a:cs typeface="Arial" panose="020B0604020202020204" pitchFamily="34" charset="0"/>
            </a:endParaRPr>
          </a:p>
          <a:p>
            <a:pPr rtl="0">
              <a:spcBef>
                <a:spcPts val="75"/>
              </a:spcBef>
              <a:buNone/>
            </a:pPr>
            <a:r>
              <a:rPr lang="en-US" sz="2400" dirty="0">
                <a:effectLst/>
                <a:latin typeface="Arial" panose="020B0604020202020204" pitchFamily="34" charset="0"/>
                <a:cs typeface="Arial" panose="020B0604020202020204" pitchFamily="34" charset="0"/>
              </a:rPr>
              <a:t>•Finally, it requires minimal to no human intervention, while providing high availability with minimal down time.</a:t>
            </a:r>
          </a:p>
          <a:p>
            <a:pPr>
              <a:buNone/>
            </a:pPr>
            <a:br>
              <a:rPr lang="en-US" sz="2400" b="0" i="0" dirty="0">
                <a:solidFill>
                  <a:srgbClr val="000000"/>
                </a:solidFill>
                <a:effectLst/>
                <a:latin typeface="Arial" panose="020B0604020202020204" pitchFamily="34" charset="0"/>
                <a:cs typeface="Arial" panose="020B0604020202020204" pitchFamily="34" charset="0"/>
              </a:rPr>
            </a:br>
            <a:endParaRPr lang="en-IN" sz="24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1DB718A7-A40F-478C-AB30-D0E2D83A81DA}" type="slidenum">
              <a:rPr lang="en-IN" smtClean="0"/>
              <a:t>8</a:t>
            </a:fld>
            <a:endParaRPr lang="en-IN"/>
          </a:p>
        </p:txBody>
      </p:sp>
    </p:spTree>
    <p:extLst>
      <p:ext uri="{BB962C8B-B14F-4D97-AF65-F5344CB8AC3E}">
        <p14:creationId xmlns:p14="http://schemas.microsoft.com/office/powerpoint/2010/main" val="2115428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75"/>
              </a:spcBef>
              <a:buNone/>
            </a:pPr>
            <a:r>
              <a:rPr lang="en-US" dirty="0">
                <a:effectLst/>
                <a:latin typeface="Arial" panose="020B0604020202020204" pitchFamily="34" charset="0"/>
              </a:rPr>
              <a:t>AWS offers a broad set of global cloud-based products that can be used as building blocks for common cloud architectures. </a:t>
            </a:r>
          </a:p>
        </p:txBody>
      </p:sp>
      <p:sp>
        <p:nvSpPr>
          <p:cNvPr id="4" name="Slide Number Placeholder 3"/>
          <p:cNvSpPr>
            <a:spLocks noGrp="1"/>
          </p:cNvSpPr>
          <p:nvPr>
            <p:ph type="sldNum" sz="quarter" idx="5"/>
          </p:nvPr>
        </p:nvSpPr>
        <p:spPr/>
        <p:txBody>
          <a:bodyPr/>
          <a:lstStyle/>
          <a:p>
            <a:fld id="{1DB718A7-A40F-478C-AB30-D0E2D83A81DA}" type="slidenum">
              <a:rPr lang="en-IN" smtClean="0"/>
              <a:t>9</a:t>
            </a:fld>
            <a:endParaRPr lang="en-IN"/>
          </a:p>
        </p:txBody>
      </p:sp>
    </p:spTree>
    <p:extLst>
      <p:ext uri="{BB962C8B-B14F-4D97-AF65-F5344CB8AC3E}">
        <p14:creationId xmlns:p14="http://schemas.microsoft.com/office/powerpoint/2010/main" val="27107249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B718A7-A40F-478C-AB30-D0E2D83A81DA}" type="slidenum">
              <a:rPr lang="en-IN" smtClean="0"/>
              <a:t>10</a:t>
            </a:fld>
            <a:endParaRPr lang="en-IN"/>
          </a:p>
        </p:txBody>
      </p:sp>
    </p:spTree>
    <p:extLst>
      <p:ext uri="{BB962C8B-B14F-4D97-AF65-F5344CB8AC3E}">
        <p14:creationId xmlns:p14="http://schemas.microsoft.com/office/powerpoint/2010/main" val="16552764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B718A7-A40F-478C-AB30-D0E2D83A81DA}" type="slidenum">
              <a:rPr lang="en-IN" smtClean="0"/>
              <a:t>11</a:t>
            </a:fld>
            <a:endParaRPr lang="en-IN"/>
          </a:p>
        </p:txBody>
      </p:sp>
    </p:spTree>
    <p:extLst>
      <p:ext uri="{BB962C8B-B14F-4D97-AF65-F5344CB8AC3E}">
        <p14:creationId xmlns:p14="http://schemas.microsoft.com/office/powerpoint/2010/main" val="2231176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519F97-7EB7-41FF-96A3-6129A883EAAC}" type="datetimeFigureOut">
              <a:rPr lang="en-IN" smtClean="0"/>
              <a:t>31-03-2025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C35F02-156C-49E8-8E54-5A7761FA3C24}" type="slidenum">
              <a:rPr lang="en-IN" smtClean="0"/>
              <a:t>‹#›</a:t>
            </a:fld>
            <a:endParaRPr lang="en-IN"/>
          </a:p>
        </p:txBody>
      </p:sp>
    </p:spTree>
    <p:extLst>
      <p:ext uri="{BB962C8B-B14F-4D97-AF65-F5344CB8AC3E}">
        <p14:creationId xmlns:p14="http://schemas.microsoft.com/office/powerpoint/2010/main" val="673870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519F97-7EB7-41FF-96A3-6129A883EAAC}" type="datetimeFigureOut">
              <a:rPr lang="en-IN" smtClean="0"/>
              <a:t>31-03-2025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C35F02-156C-49E8-8E54-5A7761FA3C24}" type="slidenum">
              <a:rPr lang="en-IN" smtClean="0"/>
              <a:t>‹#›</a:t>
            </a:fld>
            <a:endParaRPr lang="en-IN"/>
          </a:p>
        </p:txBody>
      </p:sp>
    </p:spTree>
    <p:extLst>
      <p:ext uri="{BB962C8B-B14F-4D97-AF65-F5344CB8AC3E}">
        <p14:creationId xmlns:p14="http://schemas.microsoft.com/office/powerpoint/2010/main" val="2192933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8519F97-7EB7-41FF-96A3-6129A883EAAC}" type="datetimeFigureOut">
              <a:rPr lang="en-IN" smtClean="0"/>
              <a:t>31-03-2025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C35F02-156C-49E8-8E54-5A7761FA3C24}" type="slidenum">
              <a:rPr lang="en-IN" smtClean="0"/>
              <a:t>‹#›</a:t>
            </a:fld>
            <a:endParaRPr lang="en-IN"/>
          </a:p>
        </p:txBody>
      </p:sp>
    </p:spTree>
    <p:extLst>
      <p:ext uri="{BB962C8B-B14F-4D97-AF65-F5344CB8AC3E}">
        <p14:creationId xmlns:p14="http://schemas.microsoft.com/office/powerpoint/2010/main" val="18484615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8519F97-7EB7-41FF-96A3-6129A883EAAC}" type="datetimeFigureOut">
              <a:rPr lang="en-IN" smtClean="0"/>
              <a:t>31-03-2025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C35F02-156C-49E8-8E54-5A7761FA3C24}"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330655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519F97-7EB7-41FF-96A3-6129A883EAAC}" type="datetimeFigureOut">
              <a:rPr lang="en-IN" smtClean="0"/>
              <a:t>31-03-2025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C35F02-156C-49E8-8E54-5A7761FA3C24}" type="slidenum">
              <a:rPr lang="en-IN" smtClean="0"/>
              <a:t>‹#›</a:t>
            </a:fld>
            <a:endParaRPr lang="en-IN"/>
          </a:p>
        </p:txBody>
      </p:sp>
    </p:spTree>
    <p:extLst>
      <p:ext uri="{BB962C8B-B14F-4D97-AF65-F5344CB8AC3E}">
        <p14:creationId xmlns:p14="http://schemas.microsoft.com/office/powerpoint/2010/main" val="968242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8519F97-7EB7-41FF-96A3-6129A883EAAC}" type="datetimeFigureOut">
              <a:rPr lang="en-IN" smtClean="0"/>
              <a:t>31-03-2025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C35F02-156C-49E8-8E54-5A7761FA3C24}" type="slidenum">
              <a:rPr lang="en-IN" smtClean="0"/>
              <a:t>‹#›</a:t>
            </a:fld>
            <a:endParaRPr lang="en-IN"/>
          </a:p>
        </p:txBody>
      </p:sp>
    </p:spTree>
    <p:extLst>
      <p:ext uri="{BB962C8B-B14F-4D97-AF65-F5344CB8AC3E}">
        <p14:creationId xmlns:p14="http://schemas.microsoft.com/office/powerpoint/2010/main" val="9408311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8519F97-7EB7-41FF-96A3-6129A883EAAC}" type="datetimeFigureOut">
              <a:rPr lang="en-IN" smtClean="0"/>
              <a:t>31-03-2025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C35F02-156C-49E8-8E54-5A7761FA3C24}" type="slidenum">
              <a:rPr lang="en-IN" smtClean="0"/>
              <a:t>‹#›</a:t>
            </a:fld>
            <a:endParaRPr lang="en-IN"/>
          </a:p>
        </p:txBody>
      </p:sp>
    </p:spTree>
    <p:extLst>
      <p:ext uri="{BB962C8B-B14F-4D97-AF65-F5344CB8AC3E}">
        <p14:creationId xmlns:p14="http://schemas.microsoft.com/office/powerpoint/2010/main" val="15413491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519F97-7EB7-41FF-96A3-6129A883EAAC}" type="datetimeFigureOut">
              <a:rPr lang="en-IN" smtClean="0"/>
              <a:t>31-03-2025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C35F02-156C-49E8-8E54-5A7761FA3C24}" type="slidenum">
              <a:rPr lang="en-IN" smtClean="0"/>
              <a:t>‹#›</a:t>
            </a:fld>
            <a:endParaRPr lang="en-IN"/>
          </a:p>
        </p:txBody>
      </p:sp>
    </p:spTree>
    <p:extLst>
      <p:ext uri="{BB962C8B-B14F-4D97-AF65-F5344CB8AC3E}">
        <p14:creationId xmlns:p14="http://schemas.microsoft.com/office/powerpoint/2010/main" val="41486719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519F97-7EB7-41FF-96A3-6129A883EAAC}" type="datetimeFigureOut">
              <a:rPr lang="en-IN" smtClean="0"/>
              <a:t>31-03-2025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C35F02-156C-49E8-8E54-5A7761FA3C24}" type="slidenum">
              <a:rPr lang="en-IN" smtClean="0"/>
              <a:t>‹#›</a:t>
            </a:fld>
            <a:endParaRPr lang="en-IN"/>
          </a:p>
        </p:txBody>
      </p:sp>
    </p:spTree>
    <p:extLst>
      <p:ext uri="{BB962C8B-B14F-4D97-AF65-F5344CB8AC3E}">
        <p14:creationId xmlns:p14="http://schemas.microsoft.com/office/powerpoint/2010/main" val="3041079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8519F97-7EB7-41FF-96A3-6129A883EAAC}" type="datetimeFigureOut">
              <a:rPr lang="en-IN" smtClean="0"/>
              <a:t>31-03-2025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C35F02-156C-49E8-8E54-5A7761FA3C24}" type="slidenum">
              <a:rPr lang="en-IN" smtClean="0"/>
              <a:t>‹#›</a:t>
            </a:fld>
            <a:endParaRPr lang="en-IN"/>
          </a:p>
        </p:txBody>
      </p:sp>
    </p:spTree>
    <p:extLst>
      <p:ext uri="{BB962C8B-B14F-4D97-AF65-F5344CB8AC3E}">
        <p14:creationId xmlns:p14="http://schemas.microsoft.com/office/powerpoint/2010/main" val="3433793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519F97-7EB7-41FF-96A3-6129A883EAAC}" type="datetimeFigureOut">
              <a:rPr lang="en-IN" smtClean="0"/>
              <a:t>31-03-2025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C35F02-156C-49E8-8E54-5A7761FA3C24}" type="slidenum">
              <a:rPr lang="en-IN" smtClean="0"/>
              <a:t>‹#›</a:t>
            </a:fld>
            <a:endParaRPr lang="en-IN"/>
          </a:p>
        </p:txBody>
      </p:sp>
    </p:spTree>
    <p:extLst>
      <p:ext uri="{BB962C8B-B14F-4D97-AF65-F5344CB8AC3E}">
        <p14:creationId xmlns:p14="http://schemas.microsoft.com/office/powerpoint/2010/main" val="2915163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519F97-7EB7-41FF-96A3-6129A883EAAC}" type="datetimeFigureOut">
              <a:rPr lang="en-IN" smtClean="0"/>
              <a:t>31-03-2025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C35F02-156C-49E8-8E54-5A7761FA3C24}" type="slidenum">
              <a:rPr lang="en-IN" smtClean="0"/>
              <a:t>‹#›</a:t>
            </a:fld>
            <a:endParaRPr lang="en-IN"/>
          </a:p>
        </p:txBody>
      </p:sp>
    </p:spTree>
    <p:extLst>
      <p:ext uri="{BB962C8B-B14F-4D97-AF65-F5344CB8AC3E}">
        <p14:creationId xmlns:p14="http://schemas.microsoft.com/office/powerpoint/2010/main" val="3927137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519F97-7EB7-41FF-96A3-6129A883EAAC}" type="datetimeFigureOut">
              <a:rPr lang="en-IN" smtClean="0"/>
              <a:t>31-03-2025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9C35F02-156C-49E8-8E54-5A7761FA3C24}" type="slidenum">
              <a:rPr lang="en-IN" smtClean="0"/>
              <a:t>‹#›</a:t>
            </a:fld>
            <a:endParaRPr lang="en-IN"/>
          </a:p>
        </p:txBody>
      </p:sp>
    </p:spTree>
    <p:extLst>
      <p:ext uri="{BB962C8B-B14F-4D97-AF65-F5344CB8AC3E}">
        <p14:creationId xmlns:p14="http://schemas.microsoft.com/office/powerpoint/2010/main" val="2887994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8519F97-7EB7-41FF-96A3-6129A883EAAC}" type="datetimeFigureOut">
              <a:rPr lang="en-IN" smtClean="0"/>
              <a:t>31-03-2025</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09C35F02-156C-49E8-8E54-5A7761FA3C24}" type="slidenum">
              <a:rPr lang="en-IN" smtClean="0"/>
              <a:t>‹#›</a:t>
            </a:fld>
            <a:endParaRPr lang="en-IN"/>
          </a:p>
        </p:txBody>
      </p:sp>
    </p:spTree>
    <p:extLst>
      <p:ext uri="{BB962C8B-B14F-4D97-AF65-F5344CB8AC3E}">
        <p14:creationId xmlns:p14="http://schemas.microsoft.com/office/powerpoint/2010/main" val="3610477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8519F97-7EB7-41FF-96A3-6129A883EAAC}" type="datetimeFigureOut">
              <a:rPr lang="en-IN" smtClean="0"/>
              <a:t>31-03-2025</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09C35F02-156C-49E8-8E54-5A7761FA3C24}" type="slidenum">
              <a:rPr lang="en-IN" smtClean="0"/>
              <a:t>‹#›</a:t>
            </a:fld>
            <a:endParaRPr lang="en-IN"/>
          </a:p>
        </p:txBody>
      </p:sp>
    </p:spTree>
    <p:extLst>
      <p:ext uri="{BB962C8B-B14F-4D97-AF65-F5344CB8AC3E}">
        <p14:creationId xmlns:p14="http://schemas.microsoft.com/office/powerpoint/2010/main" val="657260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8519F97-7EB7-41FF-96A3-6129A883EAAC}" type="datetimeFigureOut">
              <a:rPr lang="en-IN" smtClean="0"/>
              <a:t>31-03-2025</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09C35F02-156C-49E8-8E54-5A7761FA3C24}" type="slidenum">
              <a:rPr lang="en-IN" smtClean="0"/>
              <a:t>‹#›</a:t>
            </a:fld>
            <a:endParaRPr lang="en-IN"/>
          </a:p>
        </p:txBody>
      </p:sp>
    </p:spTree>
    <p:extLst>
      <p:ext uri="{BB962C8B-B14F-4D97-AF65-F5344CB8AC3E}">
        <p14:creationId xmlns:p14="http://schemas.microsoft.com/office/powerpoint/2010/main" val="2513396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519F97-7EB7-41FF-96A3-6129A883EAAC}" type="datetimeFigureOut">
              <a:rPr lang="en-IN" smtClean="0"/>
              <a:t>31-03-2025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C35F02-156C-49E8-8E54-5A7761FA3C24}" type="slidenum">
              <a:rPr lang="en-IN" smtClean="0"/>
              <a:t>‹#›</a:t>
            </a:fld>
            <a:endParaRPr lang="en-IN"/>
          </a:p>
        </p:txBody>
      </p:sp>
    </p:spTree>
    <p:extLst>
      <p:ext uri="{BB962C8B-B14F-4D97-AF65-F5344CB8AC3E}">
        <p14:creationId xmlns:p14="http://schemas.microsoft.com/office/powerpoint/2010/main" val="1811495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8519F97-7EB7-41FF-96A3-6129A883EAAC}" type="datetimeFigureOut">
              <a:rPr lang="en-IN" smtClean="0"/>
              <a:t>31-03-2025</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9C35F02-156C-49E8-8E54-5A7761FA3C24}" type="slidenum">
              <a:rPr lang="en-IN" smtClean="0"/>
              <a:t>‹#›</a:t>
            </a:fld>
            <a:endParaRPr lang="en-IN"/>
          </a:p>
        </p:txBody>
      </p:sp>
    </p:spTree>
    <p:extLst>
      <p:ext uri="{BB962C8B-B14F-4D97-AF65-F5344CB8AC3E}">
        <p14:creationId xmlns:p14="http://schemas.microsoft.com/office/powerpoint/2010/main" val="35664099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aws.amazon.com/about-aws/global-infrastructure/#AWS_Global_Infrastructure_Ma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8A359-83E1-4DBB-2D64-27CB9B1927F8}"/>
              </a:ext>
            </a:extLst>
          </p:cNvPr>
          <p:cNvSpPr>
            <a:spLocks noGrp="1"/>
          </p:cNvSpPr>
          <p:nvPr>
            <p:ph type="ctrTitle"/>
          </p:nvPr>
        </p:nvSpPr>
        <p:spPr/>
        <p:txBody>
          <a:bodyPr/>
          <a:lstStyle/>
          <a:p>
            <a:r>
              <a:rPr lang="en-US" dirty="0"/>
              <a:t>AWS Global Infrastructure</a:t>
            </a:r>
            <a:endParaRPr lang="en-IN" dirty="0"/>
          </a:p>
        </p:txBody>
      </p:sp>
    </p:spTree>
    <p:extLst>
      <p:ext uri="{BB962C8B-B14F-4D97-AF65-F5344CB8AC3E}">
        <p14:creationId xmlns:p14="http://schemas.microsoft.com/office/powerpoint/2010/main" val="378250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F7992-27DD-5C21-C7B1-09821D92ABC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8393E3D-4962-7107-1F39-E5E98B55A316}"/>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31066AE3-9C32-1DA7-8CFF-4791E9D7B6E3}"/>
              </a:ext>
            </a:extLst>
          </p:cNvPr>
          <p:cNvPicPr>
            <a:picLocks noChangeAspect="1"/>
          </p:cNvPicPr>
          <p:nvPr/>
        </p:nvPicPr>
        <p:blipFill>
          <a:blip r:embed="rId3"/>
          <a:stretch>
            <a:fillRect/>
          </a:stretch>
        </p:blipFill>
        <p:spPr>
          <a:xfrm>
            <a:off x="499281" y="251969"/>
            <a:ext cx="11193437" cy="6354062"/>
          </a:xfrm>
          <a:prstGeom prst="rect">
            <a:avLst/>
          </a:prstGeom>
        </p:spPr>
      </p:pic>
    </p:spTree>
    <p:extLst>
      <p:ext uri="{BB962C8B-B14F-4D97-AF65-F5344CB8AC3E}">
        <p14:creationId xmlns:p14="http://schemas.microsoft.com/office/powerpoint/2010/main" val="998312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318DB-83AC-5FCC-0992-2E794C8AA7E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484218B-34E7-E669-E585-2CFB1DC78ABD}"/>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3214EA05-E070-58CB-ECCE-C1B7DC2C078F}"/>
              </a:ext>
            </a:extLst>
          </p:cNvPr>
          <p:cNvPicPr>
            <a:picLocks noChangeAspect="1"/>
          </p:cNvPicPr>
          <p:nvPr/>
        </p:nvPicPr>
        <p:blipFill>
          <a:blip r:embed="rId3"/>
          <a:stretch>
            <a:fillRect/>
          </a:stretch>
        </p:blipFill>
        <p:spPr>
          <a:xfrm>
            <a:off x="423071" y="166232"/>
            <a:ext cx="11345858" cy="6525536"/>
          </a:xfrm>
          <a:prstGeom prst="rect">
            <a:avLst/>
          </a:prstGeom>
        </p:spPr>
      </p:pic>
    </p:spTree>
    <p:extLst>
      <p:ext uri="{BB962C8B-B14F-4D97-AF65-F5344CB8AC3E}">
        <p14:creationId xmlns:p14="http://schemas.microsoft.com/office/powerpoint/2010/main" val="3309885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0A559-D4BC-15E5-913E-FEF4CB8135F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1A375BE-A558-7F45-2E32-C3BFFAC5AAC3}"/>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75ED4CB4-BAA3-D511-A9A4-263B167F4056}"/>
              </a:ext>
            </a:extLst>
          </p:cNvPr>
          <p:cNvPicPr>
            <a:picLocks noChangeAspect="1"/>
          </p:cNvPicPr>
          <p:nvPr/>
        </p:nvPicPr>
        <p:blipFill>
          <a:blip r:embed="rId2"/>
          <a:stretch>
            <a:fillRect/>
          </a:stretch>
        </p:blipFill>
        <p:spPr>
          <a:xfrm>
            <a:off x="399255" y="199574"/>
            <a:ext cx="11393490" cy="6458851"/>
          </a:xfrm>
          <a:prstGeom prst="rect">
            <a:avLst/>
          </a:prstGeom>
        </p:spPr>
      </p:pic>
    </p:spTree>
    <p:extLst>
      <p:ext uri="{BB962C8B-B14F-4D97-AF65-F5344CB8AC3E}">
        <p14:creationId xmlns:p14="http://schemas.microsoft.com/office/powerpoint/2010/main" val="614748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5221E-F341-C439-AD8D-56BE60C1C93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2C89A61-5FFC-E7E4-D6A3-8E34F9B06509}"/>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7989586C-2217-FDDE-DD6A-E20DAA843604}"/>
              </a:ext>
            </a:extLst>
          </p:cNvPr>
          <p:cNvPicPr>
            <a:picLocks noChangeAspect="1"/>
          </p:cNvPicPr>
          <p:nvPr/>
        </p:nvPicPr>
        <p:blipFill>
          <a:blip r:embed="rId2"/>
          <a:stretch>
            <a:fillRect/>
          </a:stretch>
        </p:blipFill>
        <p:spPr>
          <a:xfrm>
            <a:off x="394492" y="185285"/>
            <a:ext cx="11403016" cy="6487430"/>
          </a:xfrm>
          <a:prstGeom prst="rect">
            <a:avLst/>
          </a:prstGeom>
        </p:spPr>
      </p:pic>
    </p:spTree>
    <p:extLst>
      <p:ext uri="{BB962C8B-B14F-4D97-AF65-F5344CB8AC3E}">
        <p14:creationId xmlns:p14="http://schemas.microsoft.com/office/powerpoint/2010/main" val="3249774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72D91-A467-75C5-3E20-63AD50A3D38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AFE42EF-9309-D6B0-ACDA-D2E3BA6C9B5F}"/>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272E577B-59A5-2932-93FA-A03C1B56BBE0}"/>
              </a:ext>
            </a:extLst>
          </p:cNvPr>
          <p:cNvPicPr>
            <a:picLocks noChangeAspect="1"/>
          </p:cNvPicPr>
          <p:nvPr/>
        </p:nvPicPr>
        <p:blipFill>
          <a:blip r:embed="rId2"/>
          <a:stretch>
            <a:fillRect/>
          </a:stretch>
        </p:blipFill>
        <p:spPr>
          <a:xfrm>
            <a:off x="384965" y="185285"/>
            <a:ext cx="11422069" cy="6487430"/>
          </a:xfrm>
          <a:prstGeom prst="rect">
            <a:avLst/>
          </a:prstGeom>
        </p:spPr>
      </p:pic>
    </p:spTree>
    <p:extLst>
      <p:ext uri="{BB962C8B-B14F-4D97-AF65-F5344CB8AC3E}">
        <p14:creationId xmlns:p14="http://schemas.microsoft.com/office/powerpoint/2010/main" val="3736825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FE903-F81B-FFBC-AFF8-4FDDD988BA9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05B43BA-5098-FB54-8507-8466ABC25E34}"/>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D89827B9-0500-0DDB-3B3D-B880FDBF0734}"/>
              </a:ext>
            </a:extLst>
          </p:cNvPr>
          <p:cNvPicPr>
            <a:picLocks noChangeAspect="1"/>
          </p:cNvPicPr>
          <p:nvPr/>
        </p:nvPicPr>
        <p:blipFill>
          <a:blip r:embed="rId2"/>
          <a:stretch>
            <a:fillRect/>
          </a:stretch>
        </p:blipFill>
        <p:spPr>
          <a:xfrm>
            <a:off x="384965" y="209100"/>
            <a:ext cx="11422069" cy="6439799"/>
          </a:xfrm>
          <a:prstGeom prst="rect">
            <a:avLst/>
          </a:prstGeom>
        </p:spPr>
      </p:pic>
    </p:spTree>
    <p:extLst>
      <p:ext uri="{BB962C8B-B14F-4D97-AF65-F5344CB8AC3E}">
        <p14:creationId xmlns:p14="http://schemas.microsoft.com/office/powerpoint/2010/main" val="3987746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2C6CA-529A-11B5-AB8A-078E1321654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3C4F11A-777F-A757-6FF4-C05683EF9C14}"/>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4BEB5E09-2C40-0F77-4DA7-7FE83BEF9094}"/>
              </a:ext>
            </a:extLst>
          </p:cNvPr>
          <p:cNvPicPr>
            <a:picLocks noChangeAspect="1"/>
          </p:cNvPicPr>
          <p:nvPr/>
        </p:nvPicPr>
        <p:blipFill>
          <a:blip r:embed="rId2"/>
          <a:stretch>
            <a:fillRect/>
          </a:stretch>
        </p:blipFill>
        <p:spPr>
          <a:xfrm>
            <a:off x="437360" y="266258"/>
            <a:ext cx="11317279" cy="6325483"/>
          </a:xfrm>
          <a:prstGeom prst="rect">
            <a:avLst/>
          </a:prstGeom>
        </p:spPr>
      </p:pic>
    </p:spTree>
    <p:extLst>
      <p:ext uri="{BB962C8B-B14F-4D97-AF65-F5344CB8AC3E}">
        <p14:creationId xmlns:p14="http://schemas.microsoft.com/office/powerpoint/2010/main" val="1400739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EFEF5-A761-09B2-825B-837E5CF75A1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A288552-2C67-6176-80DD-63F97A232B88}"/>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A570DF86-4303-B95A-983C-C848764F7D00}"/>
              </a:ext>
            </a:extLst>
          </p:cNvPr>
          <p:cNvPicPr>
            <a:picLocks noChangeAspect="1"/>
          </p:cNvPicPr>
          <p:nvPr/>
        </p:nvPicPr>
        <p:blipFill>
          <a:blip r:embed="rId2"/>
          <a:stretch>
            <a:fillRect/>
          </a:stretch>
        </p:blipFill>
        <p:spPr>
          <a:xfrm>
            <a:off x="442123" y="247206"/>
            <a:ext cx="11307753" cy="6363588"/>
          </a:xfrm>
          <a:prstGeom prst="rect">
            <a:avLst/>
          </a:prstGeom>
        </p:spPr>
      </p:pic>
    </p:spTree>
    <p:extLst>
      <p:ext uri="{BB962C8B-B14F-4D97-AF65-F5344CB8AC3E}">
        <p14:creationId xmlns:p14="http://schemas.microsoft.com/office/powerpoint/2010/main" val="30088140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255A4-B75F-9FF7-D341-CAE13912B105}"/>
              </a:ext>
            </a:extLst>
          </p:cNvPr>
          <p:cNvSpPr>
            <a:spLocks noGrp="1"/>
          </p:cNvSpPr>
          <p:nvPr>
            <p:ph type="title"/>
          </p:nvPr>
        </p:nvSpPr>
        <p:spPr>
          <a:xfrm>
            <a:off x="646111" y="452718"/>
            <a:ext cx="9404723" cy="781722"/>
          </a:xfrm>
        </p:spPr>
        <p:txBody>
          <a:bodyPr/>
          <a:lstStyle/>
          <a:p>
            <a:r>
              <a:rPr lang="en-US" dirty="0"/>
              <a:t>AWS Management console</a:t>
            </a:r>
            <a:endParaRPr lang="en-IN" dirty="0"/>
          </a:p>
        </p:txBody>
      </p:sp>
      <p:sp>
        <p:nvSpPr>
          <p:cNvPr id="3" name="Content Placeholder 2">
            <a:extLst>
              <a:ext uri="{FF2B5EF4-FFF2-40B4-BE49-F238E27FC236}">
                <a16:creationId xmlns:a16="http://schemas.microsoft.com/office/drawing/2014/main" id="{9CB09C85-CA8C-244F-97DD-400F11E862D0}"/>
              </a:ext>
            </a:extLst>
          </p:cNvPr>
          <p:cNvSpPr>
            <a:spLocks noGrp="1"/>
          </p:cNvSpPr>
          <p:nvPr>
            <p:ph idx="1"/>
          </p:nvPr>
        </p:nvSpPr>
        <p:spPr>
          <a:xfrm>
            <a:off x="645130" y="1234440"/>
            <a:ext cx="9404723" cy="5013959"/>
          </a:xfrm>
        </p:spPr>
        <p:txBody>
          <a:bodyPr/>
          <a:lstStyle/>
          <a:p>
            <a:r>
              <a:rPr lang="en-US" dirty="0"/>
              <a:t>AWS Account Creation.</a:t>
            </a:r>
          </a:p>
          <a:p>
            <a:r>
              <a:rPr lang="en-US" dirty="0"/>
              <a:t>AWS Management </a:t>
            </a:r>
            <a:r>
              <a:rPr lang="en-US"/>
              <a:t>Console overview.</a:t>
            </a:r>
          </a:p>
          <a:p>
            <a:endParaRPr lang="en-IN" dirty="0"/>
          </a:p>
        </p:txBody>
      </p:sp>
    </p:spTree>
    <p:extLst>
      <p:ext uri="{BB962C8B-B14F-4D97-AF65-F5344CB8AC3E}">
        <p14:creationId xmlns:p14="http://schemas.microsoft.com/office/powerpoint/2010/main" val="3541235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CD6AD-8228-E4A1-F867-36C8D7DC45FD}"/>
              </a:ext>
            </a:extLst>
          </p:cNvPr>
          <p:cNvSpPr>
            <a:spLocks noGrp="1"/>
          </p:cNvSpPr>
          <p:nvPr>
            <p:ph type="title"/>
          </p:nvPr>
        </p:nvSpPr>
        <p:spPr>
          <a:xfrm>
            <a:off x="646111" y="452718"/>
            <a:ext cx="9404723" cy="708570"/>
          </a:xfrm>
        </p:spPr>
        <p:txBody>
          <a:bodyPr/>
          <a:lstStyle/>
          <a:p>
            <a:r>
              <a:rPr lang="en-US" dirty="0"/>
              <a:t>AWS Global Infrastructure</a:t>
            </a:r>
            <a:endParaRPr lang="en-IN" dirty="0"/>
          </a:p>
        </p:txBody>
      </p:sp>
      <p:sp>
        <p:nvSpPr>
          <p:cNvPr id="3" name="Content Placeholder 2">
            <a:extLst>
              <a:ext uri="{FF2B5EF4-FFF2-40B4-BE49-F238E27FC236}">
                <a16:creationId xmlns:a16="http://schemas.microsoft.com/office/drawing/2014/main" id="{34ADA3A6-B536-3802-B9DF-986725299AFC}"/>
              </a:ext>
            </a:extLst>
          </p:cNvPr>
          <p:cNvSpPr>
            <a:spLocks noGrp="1"/>
          </p:cNvSpPr>
          <p:nvPr>
            <p:ph idx="1"/>
          </p:nvPr>
        </p:nvSpPr>
        <p:spPr>
          <a:xfrm>
            <a:off x="645130" y="1408176"/>
            <a:ext cx="9404723" cy="4840223"/>
          </a:xfrm>
        </p:spPr>
        <p:txBody>
          <a:bodyPr>
            <a:normAutofit/>
          </a:bodyPr>
          <a:lstStyle/>
          <a:p>
            <a:r>
              <a:rPr lang="en-US" sz="1400" dirty="0"/>
              <a:t>The AWS Global Infrastructure is designed and built to deliver a </a:t>
            </a:r>
            <a:r>
              <a:rPr lang="en-US" sz="1400" b="1" dirty="0"/>
              <a:t>flexible</a:t>
            </a:r>
            <a:r>
              <a:rPr lang="en-US" sz="1400" dirty="0"/>
              <a:t>, </a:t>
            </a:r>
            <a:r>
              <a:rPr lang="en-US" sz="1400" b="1" dirty="0"/>
              <a:t>reliable</a:t>
            </a:r>
            <a:r>
              <a:rPr lang="en-US" sz="1400" dirty="0"/>
              <a:t>, </a:t>
            </a:r>
            <a:r>
              <a:rPr lang="en-US" sz="1400" b="1" dirty="0"/>
              <a:t>scalable</a:t>
            </a:r>
            <a:r>
              <a:rPr lang="en-US" sz="1400" dirty="0"/>
              <a:t>, and </a:t>
            </a:r>
            <a:r>
              <a:rPr lang="en-US" sz="1400" b="1" dirty="0"/>
              <a:t>secure</a:t>
            </a:r>
            <a:r>
              <a:rPr lang="en-US" sz="1400" dirty="0"/>
              <a:t> cloud computing environment with high - quality global network performance.</a:t>
            </a:r>
          </a:p>
          <a:p>
            <a:r>
              <a:rPr lang="en-US" sz="1400" dirty="0"/>
              <a:t>AWS continually updates its global infrastructure footprint.</a:t>
            </a:r>
          </a:p>
          <a:p>
            <a:r>
              <a:rPr lang="en-IN" sz="1400" dirty="0">
                <a:hlinkClick r:id="rId2"/>
              </a:rPr>
              <a:t>https://aws.amazon.com/about-aws/global-infrastructure/#AWS_Global_Infrastructure_Map</a:t>
            </a:r>
            <a:endParaRPr lang="en-US" sz="1400" dirty="0"/>
          </a:p>
          <a:p>
            <a:endParaRPr lang="en-US" sz="1400" dirty="0"/>
          </a:p>
        </p:txBody>
      </p:sp>
      <p:pic>
        <p:nvPicPr>
          <p:cNvPr id="5" name="Picture 4">
            <a:extLst>
              <a:ext uri="{FF2B5EF4-FFF2-40B4-BE49-F238E27FC236}">
                <a16:creationId xmlns:a16="http://schemas.microsoft.com/office/drawing/2014/main" id="{46571068-E432-8995-0295-B721DF677E19}"/>
              </a:ext>
            </a:extLst>
          </p:cNvPr>
          <p:cNvPicPr>
            <a:picLocks noChangeAspect="1"/>
          </p:cNvPicPr>
          <p:nvPr/>
        </p:nvPicPr>
        <p:blipFill>
          <a:blip r:embed="rId3"/>
          <a:stretch>
            <a:fillRect/>
          </a:stretch>
        </p:blipFill>
        <p:spPr>
          <a:xfrm>
            <a:off x="1431515" y="2834328"/>
            <a:ext cx="6596918" cy="3126726"/>
          </a:xfrm>
          <a:prstGeom prst="rect">
            <a:avLst/>
          </a:prstGeom>
        </p:spPr>
      </p:pic>
    </p:spTree>
    <p:extLst>
      <p:ext uri="{BB962C8B-B14F-4D97-AF65-F5344CB8AC3E}">
        <p14:creationId xmlns:p14="http://schemas.microsoft.com/office/powerpoint/2010/main" val="35724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C1317-0AF2-7E56-7EC7-71A73D86EE7D}"/>
              </a:ext>
            </a:extLst>
          </p:cNvPr>
          <p:cNvSpPr>
            <a:spLocks noGrp="1"/>
          </p:cNvSpPr>
          <p:nvPr>
            <p:ph type="title"/>
          </p:nvPr>
        </p:nvSpPr>
        <p:spPr>
          <a:xfrm>
            <a:off x="646111" y="452718"/>
            <a:ext cx="9404723" cy="809154"/>
          </a:xfrm>
        </p:spPr>
        <p:txBody>
          <a:bodyPr/>
          <a:lstStyle/>
          <a:p>
            <a:r>
              <a:rPr lang="en-US" dirty="0"/>
              <a:t>AWS Regions</a:t>
            </a:r>
            <a:endParaRPr lang="en-IN" dirty="0"/>
          </a:p>
        </p:txBody>
      </p:sp>
      <p:sp>
        <p:nvSpPr>
          <p:cNvPr id="3" name="Content Placeholder 2">
            <a:extLst>
              <a:ext uri="{FF2B5EF4-FFF2-40B4-BE49-F238E27FC236}">
                <a16:creationId xmlns:a16="http://schemas.microsoft.com/office/drawing/2014/main" id="{0AE26120-A86E-1CB7-D39C-04BF663D5D45}"/>
              </a:ext>
            </a:extLst>
          </p:cNvPr>
          <p:cNvSpPr>
            <a:spLocks noGrp="1"/>
          </p:cNvSpPr>
          <p:nvPr>
            <p:ph idx="1"/>
          </p:nvPr>
        </p:nvSpPr>
        <p:spPr>
          <a:xfrm>
            <a:off x="645130" y="1261872"/>
            <a:ext cx="9404723" cy="4986527"/>
          </a:xfrm>
        </p:spPr>
        <p:txBody>
          <a:bodyPr>
            <a:normAutofit/>
          </a:bodyPr>
          <a:lstStyle/>
          <a:p>
            <a:r>
              <a:rPr lang="en-US" dirty="0"/>
              <a:t>Am AWS Region is a geographical area.</a:t>
            </a:r>
          </a:p>
          <a:p>
            <a:r>
              <a:rPr lang="en-US" dirty="0">
                <a:effectLst/>
                <a:latin typeface="Arial" panose="020B0604020202020204" pitchFamily="34" charset="0"/>
              </a:rPr>
              <a:t>Data replication across Regions is controlled by you.</a:t>
            </a:r>
          </a:p>
          <a:p>
            <a:r>
              <a:rPr lang="en-US" dirty="0">
                <a:effectLst/>
                <a:latin typeface="Arial" panose="020B0604020202020204" pitchFamily="34" charset="0"/>
              </a:rPr>
              <a:t>Communication between Regions uses AWS backbone network infrastructure.</a:t>
            </a:r>
          </a:p>
          <a:p>
            <a:r>
              <a:rPr lang="en-US" dirty="0">
                <a:effectLst/>
                <a:latin typeface="Arial" panose="020B0604020202020204" pitchFamily="34" charset="0"/>
              </a:rPr>
              <a:t>Each Region provides full redundancy and connectivity to the network.</a:t>
            </a:r>
          </a:p>
          <a:p>
            <a:r>
              <a:rPr lang="en-US" dirty="0">
                <a:effectLst/>
                <a:latin typeface="Arial" panose="020B0604020202020204" pitchFamily="34" charset="0"/>
              </a:rPr>
              <a:t>A Region typically consists of two or more Availability Zones</a:t>
            </a:r>
          </a:p>
          <a:p>
            <a:pPr>
              <a:buNone/>
            </a:pPr>
            <a:br>
              <a:rPr lang="en-US" b="0" i="0" dirty="0">
                <a:solidFill>
                  <a:srgbClr val="000000"/>
                </a:solidFill>
                <a:effectLst/>
                <a:latin typeface="Roboto" panose="02000000000000000000" pitchFamily="2" charset="0"/>
              </a:rPr>
            </a:br>
            <a:endParaRPr lang="en-IN" dirty="0"/>
          </a:p>
        </p:txBody>
      </p:sp>
      <p:pic>
        <p:nvPicPr>
          <p:cNvPr id="5" name="Picture 4">
            <a:extLst>
              <a:ext uri="{FF2B5EF4-FFF2-40B4-BE49-F238E27FC236}">
                <a16:creationId xmlns:a16="http://schemas.microsoft.com/office/drawing/2014/main" id="{16B169E1-EE3E-C0DA-E079-31B2C219B2F2}"/>
              </a:ext>
            </a:extLst>
          </p:cNvPr>
          <p:cNvPicPr>
            <a:picLocks noChangeAspect="1"/>
          </p:cNvPicPr>
          <p:nvPr/>
        </p:nvPicPr>
        <p:blipFill>
          <a:blip r:embed="rId3"/>
          <a:stretch>
            <a:fillRect/>
          </a:stretch>
        </p:blipFill>
        <p:spPr>
          <a:xfrm>
            <a:off x="1268541" y="3511296"/>
            <a:ext cx="7546276" cy="2972775"/>
          </a:xfrm>
          <a:prstGeom prst="rect">
            <a:avLst/>
          </a:prstGeom>
        </p:spPr>
      </p:pic>
    </p:spTree>
    <p:extLst>
      <p:ext uri="{BB962C8B-B14F-4D97-AF65-F5344CB8AC3E}">
        <p14:creationId xmlns:p14="http://schemas.microsoft.com/office/powerpoint/2010/main" val="3715212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F4AD5-7510-9B89-11D3-5353AA01D0E9}"/>
              </a:ext>
            </a:extLst>
          </p:cNvPr>
          <p:cNvSpPr>
            <a:spLocks noGrp="1"/>
          </p:cNvSpPr>
          <p:nvPr>
            <p:ph type="title"/>
          </p:nvPr>
        </p:nvSpPr>
        <p:spPr>
          <a:xfrm>
            <a:off x="646111" y="452718"/>
            <a:ext cx="9404723" cy="832385"/>
          </a:xfrm>
        </p:spPr>
        <p:txBody>
          <a:bodyPr/>
          <a:lstStyle/>
          <a:p>
            <a:r>
              <a:rPr lang="en-US" dirty="0"/>
              <a:t>How to choose a Region</a:t>
            </a:r>
            <a:endParaRPr lang="en-IN" dirty="0"/>
          </a:p>
        </p:txBody>
      </p:sp>
      <p:sp>
        <p:nvSpPr>
          <p:cNvPr id="3" name="Content Placeholder 2">
            <a:extLst>
              <a:ext uri="{FF2B5EF4-FFF2-40B4-BE49-F238E27FC236}">
                <a16:creationId xmlns:a16="http://schemas.microsoft.com/office/drawing/2014/main" id="{2FF04EB3-C870-DB81-7130-DE4E8D48CBEC}"/>
              </a:ext>
            </a:extLst>
          </p:cNvPr>
          <p:cNvSpPr>
            <a:spLocks noGrp="1"/>
          </p:cNvSpPr>
          <p:nvPr>
            <p:ph idx="1"/>
          </p:nvPr>
        </p:nvSpPr>
        <p:spPr>
          <a:xfrm>
            <a:off x="645130" y="1285104"/>
            <a:ext cx="9404723" cy="4963296"/>
          </a:xfrm>
        </p:spPr>
        <p:txBody>
          <a:bodyPr/>
          <a:lstStyle/>
          <a:p>
            <a:r>
              <a:rPr lang="en-US" dirty="0"/>
              <a:t>Determine the right region for your services, applications based on : - </a:t>
            </a:r>
          </a:p>
          <a:p>
            <a:pPr lvl="1"/>
            <a:r>
              <a:rPr lang="en-IN" dirty="0"/>
              <a:t>Data Governance and legal requirements.</a:t>
            </a:r>
          </a:p>
          <a:p>
            <a:pPr lvl="1"/>
            <a:r>
              <a:rPr lang="en-IN" dirty="0"/>
              <a:t>Proximity of customers.</a:t>
            </a:r>
          </a:p>
          <a:p>
            <a:pPr lvl="1"/>
            <a:r>
              <a:rPr lang="en-IN" dirty="0"/>
              <a:t>Services available in region.</a:t>
            </a:r>
          </a:p>
          <a:p>
            <a:pPr lvl="1"/>
            <a:r>
              <a:rPr lang="en-IN" dirty="0"/>
              <a:t>Costs (vary by region)</a:t>
            </a:r>
          </a:p>
          <a:p>
            <a:pPr lvl="1"/>
            <a:endParaRPr lang="en-IN" dirty="0"/>
          </a:p>
        </p:txBody>
      </p:sp>
      <p:pic>
        <p:nvPicPr>
          <p:cNvPr id="1026" name="Picture 2" descr="How to choose your AWS Region?">
            <a:extLst>
              <a:ext uri="{FF2B5EF4-FFF2-40B4-BE49-F238E27FC236}">
                <a16:creationId xmlns:a16="http://schemas.microsoft.com/office/drawing/2014/main" id="{DB3AD9DC-3862-5CF1-FBCC-B381CDBBAC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0207" y="3766752"/>
            <a:ext cx="4594567" cy="2415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5141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35B8D-22CF-5D18-1E17-2F56394E9EB4}"/>
              </a:ext>
            </a:extLst>
          </p:cNvPr>
          <p:cNvSpPr>
            <a:spLocks noGrp="1"/>
          </p:cNvSpPr>
          <p:nvPr>
            <p:ph type="title"/>
          </p:nvPr>
        </p:nvSpPr>
        <p:spPr>
          <a:xfrm>
            <a:off x="646111" y="452718"/>
            <a:ext cx="9404723" cy="684104"/>
          </a:xfrm>
        </p:spPr>
        <p:txBody>
          <a:bodyPr/>
          <a:lstStyle/>
          <a:p>
            <a:r>
              <a:rPr lang="en-US" dirty="0"/>
              <a:t>Availability Zone</a:t>
            </a:r>
            <a:endParaRPr lang="en-IN" dirty="0"/>
          </a:p>
        </p:txBody>
      </p:sp>
      <p:sp>
        <p:nvSpPr>
          <p:cNvPr id="3" name="Content Placeholder 2">
            <a:extLst>
              <a:ext uri="{FF2B5EF4-FFF2-40B4-BE49-F238E27FC236}">
                <a16:creationId xmlns:a16="http://schemas.microsoft.com/office/drawing/2014/main" id="{6F7303C3-6886-E02F-89F0-FC0F146ECEFF}"/>
              </a:ext>
            </a:extLst>
          </p:cNvPr>
          <p:cNvSpPr>
            <a:spLocks noGrp="1"/>
          </p:cNvSpPr>
          <p:nvPr>
            <p:ph idx="1"/>
          </p:nvPr>
        </p:nvSpPr>
        <p:spPr>
          <a:xfrm>
            <a:off x="645132" y="1359244"/>
            <a:ext cx="6144967" cy="4889156"/>
          </a:xfrm>
        </p:spPr>
        <p:txBody>
          <a:bodyPr>
            <a:normAutofit/>
          </a:bodyPr>
          <a:lstStyle/>
          <a:p>
            <a:r>
              <a:rPr lang="en-US" dirty="0"/>
              <a:t>Each Region has multiple AZ.</a:t>
            </a:r>
          </a:p>
          <a:p>
            <a:r>
              <a:rPr lang="en-US" dirty="0"/>
              <a:t>Each AZ is a fully isolated partition of the AWS Global Infrastructure.</a:t>
            </a:r>
          </a:p>
          <a:p>
            <a:pPr lvl="1"/>
            <a:r>
              <a:rPr lang="en-US" b="0" i="0" dirty="0">
                <a:effectLst/>
                <a:latin typeface="Arial" panose="020B0604020202020204" pitchFamily="34" charset="0"/>
              </a:rPr>
              <a:t>Availability Zones consist of discrete data centers.</a:t>
            </a:r>
          </a:p>
          <a:p>
            <a:pPr lvl="1"/>
            <a:r>
              <a:rPr lang="en-US" b="0" i="0" dirty="0">
                <a:effectLst/>
                <a:latin typeface="Arial" panose="020B0604020202020204" pitchFamily="34" charset="0"/>
              </a:rPr>
              <a:t>They are designed for fault isolation.</a:t>
            </a:r>
          </a:p>
          <a:p>
            <a:pPr lvl="1"/>
            <a:r>
              <a:rPr lang="en-US" dirty="0"/>
              <a:t>They are interconnected with other Availability Zones by using high-speed private networking.</a:t>
            </a:r>
          </a:p>
          <a:p>
            <a:pPr lvl="1"/>
            <a:r>
              <a:rPr lang="en-US" dirty="0"/>
              <a:t>You choose your Availability Zones.</a:t>
            </a:r>
          </a:p>
          <a:p>
            <a:pPr lvl="1"/>
            <a:r>
              <a:rPr lang="en-US" dirty="0"/>
              <a:t>AWS recommends replicating data and resources across Availability Zones for resiliency</a:t>
            </a:r>
          </a:p>
          <a:p>
            <a:pPr lvl="1"/>
            <a:endParaRPr lang="en-US" dirty="0"/>
          </a:p>
          <a:p>
            <a:endParaRPr lang="en-IN" dirty="0"/>
          </a:p>
        </p:txBody>
      </p:sp>
      <p:pic>
        <p:nvPicPr>
          <p:cNvPr id="5" name="Picture 4">
            <a:extLst>
              <a:ext uri="{FF2B5EF4-FFF2-40B4-BE49-F238E27FC236}">
                <a16:creationId xmlns:a16="http://schemas.microsoft.com/office/drawing/2014/main" id="{63A052F9-36D8-41AC-657C-9BAD9B9646FE}"/>
              </a:ext>
            </a:extLst>
          </p:cNvPr>
          <p:cNvPicPr>
            <a:picLocks noChangeAspect="1"/>
          </p:cNvPicPr>
          <p:nvPr/>
        </p:nvPicPr>
        <p:blipFill>
          <a:blip r:embed="rId3"/>
          <a:stretch>
            <a:fillRect/>
          </a:stretch>
        </p:blipFill>
        <p:spPr>
          <a:xfrm>
            <a:off x="7423801" y="1359244"/>
            <a:ext cx="3953427" cy="4658375"/>
          </a:xfrm>
          <a:prstGeom prst="rect">
            <a:avLst/>
          </a:prstGeom>
        </p:spPr>
      </p:pic>
    </p:spTree>
    <p:extLst>
      <p:ext uri="{BB962C8B-B14F-4D97-AF65-F5344CB8AC3E}">
        <p14:creationId xmlns:p14="http://schemas.microsoft.com/office/powerpoint/2010/main" val="2630481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FE992C-BE3A-ADFD-6990-29CAD0DF41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1CD8F7-56B0-61AF-4DE2-92AF6D351FDF}"/>
              </a:ext>
            </a:extLst>
          </p:cNvPr>
          <p:cNvSpPr>
            <a:spLocks noGrp="1"/>
          </p:cNvSpPr>
          <p:nvPr>
            <p:ph type="title"/>
          </p:nvPr>
        </p:nvSpPr>
        <p:spPr>
          <a:xfrm>
            <a:off x="646111" y="452718"/>
            <a:ext cx="9404723" cy="684104"/>
          </a:xfrm>
        </p:spPr>
        <p:txBody>
          <a:bodyPr/>
          <a:lstStyle/>
          <a:p>
            <a:r>
              <a:rPr lang="en-US" dirty="0"/>
              <a:t>AWS Data Centers</a:t>
            </a:r>
            <a:endParaRPr lang="en-IN" dirty="0"/>
          </a:p>
        </p:txBody>
      </p:sp>
      <p:sp>
        <p:nvSpPr>
          <p:cNvPr id="3" name="Content Placeholder 2">
            <a:extLst>
              <a:ext uri="{FF2B5EF4-FFF2-40B4-BE49-F238E27FC236}">
                <a16:creationId xmlns:a16="http://schemas.microsoft.com/office/drawing/2014/main" id="{7EB53A35-B729-8A74-73CA-DB99868E48E7}"/>
              </a:ext>
            </a:extLst>
          </p:cNvPr>
          <p:cNvSpPr>
            <a:spLocks noGrp="1"/>
          </p:cNvSpPr>
          <p:nvPr>
            <p:ph idx="1"/>
          </p:nvPr>
        </p:nvSpPr>
        <p:spPr>
          <a:xfrm>
            <a:off x="645132" y="1359244"/>
            <a:ext cx="6144967" cy="4889156"/>
          </a:xfrm>
        </p:spPr>
        <p:txBody>
          <a:bodyPr>
            <a:normAutofit/>
          </a:bodyPr>
          <a:lstStyle/>
          <a:p>
            <a:r>
              <a:rPr lang="en-US" sz="1800" dirty="0"/>
              <a:t>AWS data centers are designed for security.</a:t>
            </a:r>
          </a:p>
          <a:p>
            <a:r>
              <a:rPr lang="en-US" sz="1800" dirty="0"/>
              <a:t>Data centers are where the data resides and data processing occurs.</a:t>
            </a:r>
          </a:p>
          <a:p>
            <a:r>
              <a:rPr lang="en-US" sz="1800" dirty="0"/>
              <a:t>Each data center has redundant power, networking, and connectivity, and is housed in a separate facility.</a:t>
            </a:r>
          </a:p>
          <a:p>
            <a:r>
              <a:rPr lang="en-US" sz="1800" dirty="0"/>
              <a:t>A data center typically has 50,000 to 80,000 physical servers.</a:t>
            </a:r>
            <a:endParaRPr lang="en-IN" sz="1800" dirty="0"/>
          </a:p>
        </p:txBody>
      </p:sp>
      <p:pic>
        <p:nvPicPr>
          <p:cNvPr id="6" name="Picture 5">
            <a:extLst>
              <a:ext uri="{FF2B5EF4-FFF2-40B4-BE49-F238E27FC236}">
                <a16:creationId xmlns:a16="http://schemas.microsoft.com/office/drawing/2014/main" id="{0A342BBA-FCC8-D9A0-1CFE-5ADE86299EAE}"/>
              </a:ext>
            </a:extLst>
          </p:cNvPr>
          <p:cNvPicPr>
            <a:picLocks noChangeAspect="1"/>
          </p:cNvPicPr>
          <p:nvPr/>
        </p:nvPicPr>
        <p:blipFill>
          <a:blip r:embed="rId3"/>
          <a:stretch>
            <a:fillRect/>
          </a:stretch>
        </p:blipFill>
        <p:spPr>
          <a:xfrm>
            <a:off x="7357694" y="1752366"/>
            <a:ext cx="4610743" cy="3353268"/>
          </a:xfrm>
          <a:prstGeom prst="rect">
            <a:avLst/>
          </a:prstGeom>
        </p:spPr>
      </p:pic>
    </p:spTree>
    <p:extLst>
      <p:ext uri="{BB962C8B-B14F-4D97-AF65-F5344CB8AC3E}">
        <p14:creationId xmlns:p14="http://schemas.microsoft.com/office/powerpoint/2010/main" val="3666549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BBB43C-56D8-F16B-D120-36D0D75C16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B3041D-ABC3-DE9E-BF97-5BCFAE6D2869}"/>
              </a:ext>
            </a:extLst>
          </p:cNvPr>
          <p:cNvSpPr>
            <a:spLocks noGrp="1"/>
          </p:cNvSpPr>
          <p:nvPr>
            <p:ph type="title"/>
          </p:nvPr>
        </p:nvSpPr>
        <p:spPr>
          <a:xfrm>
            <a:off x="646111" y="452718"/>
            <a:ext cx="9404723" cy="684104"/>
          </a:xfrm>
        </p:spPr>
        <p:txBody>
          <a:bodyPr/>
          <a:lstStyle/>
          <a:p>
            <a:r>
              <a:rPr lang="en-US" dirty="0"/>
              <a:t>POP Points of Presence</a:t>
            </a:r>
            <a:endParaRPr lang="en-IN" dirty="0"/>
          </a:p>
        </p:txBody>
      </p:sp>
      <p:sp>
        <p:nvSpPr>
          <p:cNvPr id="3" name="Content Placeholder 2">
            <a:extLst>
              <a:ext uri="{FF2B5EF4-FFF2-40B4-BE49-F238E27FC236}">
                <a16:creationId xmlns:a16="http://schemas.microsoft.com/office/drawing/2014/main" id="{B69AB84E-555C-7B49-6316-8A79C19961D4}"/>
              </a:ext>
            </a:extLst>
          </p:cNvPr>
          <p:cNvSpPr>
            <a:spLocks noGrp="1"/>
          </p:cNvSpPr>
          <p:nvPr>
            <p:ph idx="1"/>
          </p:nvPr>
        </p:nvSpPr>
        <p:spPr>
          <a:xfrm>
            <a:off x="645132" y="1359244"/>
            <a:ext cx="10925197" cy="1727988"/>
          </a:xfrm>
        </p:spPr>
        <p:txBody>
          <a:bodyPr>
            <a:normAutofit fontScale="92500" lnSpcReduction="20000"/>
          </a:bodyPr>
          <a:lstStyle/>
          <a:p>
            <a:r>
              <a:rPr lang="en-US" sz="1600" b="0" i="0" dirty="0">
                <a:effectLst/>
                <a:latin typeface="Arial" panose="020B0604020202020204" pitchFamily="34" charset="0"/>
              </a:rPr>
              <a:t>AWS provides a global network of Points of Presence locations.</a:t>
            </a:r>
          </a:p>
          <a:p>
            <a:r>
              <a:rPr lang="en-US" sz="1400" dirty="0">
                <a:effectLst/>
                <a:latin typeface="Arial" panose="020B0604020202020204" pitchFamily="34" charset="0"/>
              </a:rPr>
              <a:t>Consists of edge locations and a much smaller number of Regional edge caches.</a:t>
            </a:r>
          </a:p>
          <a:p>
            <a:r>
              <a:rPr lang="en-US" sz="1400" dirty="0">
                <a:effectLst/>
                <a:latin typeface="Arial" panose="020B0604020202020204" pitchFamily="34" charset="0"/>
              </a:rPr>
              <a:t>Used with Amazon CloudFront.</a:t>
            </a:r>
          </a:p>
          <a:p>
            <a:pPr lvl="1">
              <a:spcBef>
                <a:spcPts val="75"/>
              </a:spcBef>
            </a:pPr>
            <a:r>
              <a:rPr lang="en-US" sz="1200" dirty="0">
                <a:effectLst/>
                <a:latin typeface="Arial" panose="020B0604020202020204" pitchFamily="34" charset="0"/>
              </a:rPr>
              <a:t>A global Content Delivery Network </a:t>
            </a:r>
            <a:r>
              <a:rPr lang="en-US" sz="1400" dirty="0">
                <a:effectLst/>
                <a:latin typeface="Arial" panose="020B0604020202020204" pitchFamily="34" charset="0"/>
              </a:rPr>
              <a:t>(CDN), that delivers content to end users with reduced latency</a:t>
            </a:r>
            <a:endParaRPr lang="en-US" sz="1400" dirty="0">
              <a:latin typeface="Arial" panose="020B0604020202020204" pitchFamily="34" charset="0"/>
            </a:endParaRPr>
          </a:p>
          <a:p>
            <a:pPr>
              <a:spcBef>
                <a:spcPts val="75"/>
              </a:spcBef>
            </a:pPr>
            <a:r>
              <a:rPr lang="en-US" sz="1400" dirty="0">
                <a:effectLst/>
                <a:latin typeface="Arial" panose="020B0604020202020204" pitchFamily="34" charset="0"/>
              </a:rPr>
              <a:t>Regional edge caches used for content with infrequent access.</a:t>
            </a:r>
          </a:p>
          <a:p>
            <a:pPr>
              <a:buNone/>
            </a:pPr>
            <a:br>
              <a:rPr lang="en-US" sz="1400" b="0" i="0" dirty="0">
                <a:solidFill>
                  <a:srgbClr val="000000"/>
                </a:solidFill>
                <a:effectLst/>
                <a:latin typeface="Roboto" panose="02000000000000000000" pitchFamily="2" charset="0"/>
              </a:rPr>
            </a:br>
            <a:endParaRPr lang="en-US" sz="1600" b="0" i="0" dirty="0">
              <a:effectLst/>
              <a:latin typeface="Arial" panose="020B0604020202020204" pitchFamily="34" charset="0"/>
            </a:endParaRPr>
          </a:p>
          <a:p>
            <a:endParaRPr lang="en-US" sz="1600" b="0" i="0" dirty="0">
              <a:effectLst/>
              <a:latin typeface="Arial" panose="020B0604020202020204" pitchFamily="34" charset="0"/>
            </a:endParaRPr>
          </a:p>
        </p:txBody>
      </p:sp>
      <p:pic>
        <p:nvPicPr>
          <p:cNvPr id="8" name="Picture 7">
            <a:extLst>
              <a:ext uri="{FF2B5EF4-FFF2-40B4-BE49-F238E27FC236}">
                <a16:creationId xmlns:a16="http://schemas.microsoft.com/office/drawing/2014/main" id="{E6C6E465-9CDD-B0A3-44BD-C72FD0EFE0FE}"/>
              </a:ext>
            </a:extLst>
          </p:cNvPr>
          <p:cNvPicPr>
            <a:picLocks noChangeAspect="1"/>
          </p:cNvPicPr>
          <p:nvPr/>
        </p:nvPicPr>
        <p:blipFill>
          <a:blip r:embed="rId3"/>
          <a:srcRect l="2315"/>
          <a:stretch/>
        </p:blipFill>
        <p:spPr>
          <a:xfrm>
            <a:off x="1520982" y="2593023"/>
            <a:ext cx="7090973" cy="3953427"/>
          </a:xfrm>
          <a:prstGeom prst="rect">
            <a:avLst/>
          </a:prstGeom>
        </p:spPr>
      </p:pic>
    </p:spTree>
    <p:extLst>
      <p:ext uri="{BB962C8B-B14F-4D97-AF65-F5344CB8AC3E}">
        <p14:creationId xmlns:p14="http://schemas.microsoft.com/office/powerpoint/2010/main" val="299478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709FC-74DF-FB47-7DA5-315ADAFBAE29}"/>
              </a:ext>
            </a:extLst>
          </p:cNvPr>
          <p:cNvSpPr>
            <a:spLocks noGrp="1"/>
          </p:cNvSpPr>
          <p:nvPr>
            <p:ph type="title"/>
          </p:nvPr>
        </p:nvSpPr>
        <p:spPr>
          <a:xfrm>
            <a:off x="646111" y="452718"/>
            <a:ext cx="9404723" cy="604557"/>
          </a:xfrm>
        </p:spPr>
        <p:txBody>
          <a:bodyPr/>
          <a:lstStyle/>
          <a:p>
            <a:r>
              <a:rPr lang="en-IN" b="0" i="0" dirty="0">
                <a:effectLst/>
                <a:latin typeface="Arial" panose="020B0604020202020204" pitchFamily="34" charset="0"/>
              </a:rPr>
              <a:t>AWS infrastructure features </a:t>
            </a:r>
            <a:endParaRPr lang="en-IN" dirty="0"/>
          </a:p>
        </p:txBody>
      </p:sp>
      <p:sp>
        <p:nvSpPr>
          <p:cNvPr id="3" name="Content Placeholder 2">
            <a:extLst>
              <a:ext uri="{FF2B5EF4-FFF2-40B4-BE49-F238E27FC236}">
                <a16:creationId xmlns:a16="http://schemas.microsoft.com/office/drawing/2014/main" id="{462A6939-8338-38BE-407D-083112EBDAC2}"/>
              </a:ext>
            </a:extLst>
          </p:cNvPr>
          <p:cNvSpPr>
            <a:spLocks noGrp="1"/>
          </p:cNvSpPr>
          <p:nvPr>
            <p:ph idx="1"/>
          </p:nvPr>
        </p:nvSpPr>
        <p:spPr>
          <a:xfrm>
            <a:off x="645130" y="1457326"/>
            <a:ext cx="9404723" cy="4791074"/>
          </a:xfrm>
        </p:spPr>
        <p:txBody>
          <a:bodyPr/>
          <a:lstStyle/>
          <a:p>
            <a:r>
              <a:rPr lang="en-IN" b="0" i="0" dirty="0">
                <a:effectLst/>
                <a:latin typeface="Arial" panose="020B0604020202020204" pitchFamily="34" charset="0"/>
              </a:rPr>
              <a:t>Elasticity and scalability.</a:t>
            </a:r>
          </a:p>
          <a:p>
            <a:r>
              <a:rPr lang="en-IN" b="0" i="0" dirty="0">
                <a:effectLst/>
                <a:latin typeface="Arial" panose="020B0604020202020204" pitchFamily="34" charset="0"/>
              </a:rPr>
              <a:t>Fault-tolerance.</a:t>
            </a:r>
          </a:p>
          <a:p>
            <a:r>
              <a:rPr lang="en-IN" b="0" i="0" dirty="0">
                <a:effectLst/>
                <a:latin typeface="Arial" panose="020B0604020202020204" pitchFamily="34" charset="0"/>
              </a:rPr>
              <a:t>High availability.</a:t>
            </a:r>
            <a:endParaRPr lang="en-IN" dirty="0"/>
          </a:p>
        </p:txBody>
      </p:sp>
      <p:pic>
        <p:nvPicPr>
          <p:cNvPr id="5" name="Picture 4">
            <a:extLst>
              <a:ext uri="{FF2B5EF4-FFF2-40B4-BE49-F238E27FC236}">
                <a16:creationId xmlns:a16="http://schemas.microsoft.com/office/drawing/2014/main" id="{9BC54254-5074-9DE8-4276-F2C99D6E733E}"/>
              </a:ext>
            </a:extLst>
          </p:cNvPr>
          <p:cNvPicPr>
            <a:picLocks noChangeAspect="1"/>
          </p:cNvPicPr>
          <p:nvPr/>
        </p:nvPicPr>
        <p:blipFill>
          <a:blip r:embed="rId3"/>
          <a:stretch>
            <a:fillRect/>
          </a:stretch>
        </p:blipFill>
        <p:spPr>
          <a:xfrm>
            <a:off x="5245748" y="1457326"/>
            <a:ext cx="5191850" cy="4658375"/>
          </a:xfrm>
          <a:prstGeom prst="rect">
            <a:avLst/>
          </a:prstGeom>
        </p:spPr>
      </p:pic>
    </p:spTree>
    <p:extLst>
      <p:ext uri="{BB962C8B-B14F-4D97-AF65-F5344CB8AC3E}">
        <p14:creationId xmlns:p14="http://schemas.microsoft.com/office/powerpoint/2010/main" val="79510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2F084-87AE-CFD0-B1D9-27DB2DEA96A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A75955A-7F05-581B-BFD3-F5C41F650CA9}"/>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DF325056-D0BB-EE5D-56DE-154F62B27E4A}"/>
              </a:ext>
            </a:extLst>
          </p:cNvPr>
          <p:cNvPicPr>
            <a:picLocks noChangeAspect="1"/>
          </p:cNvPicPr>
          <p:nvPr/>
        </p:nvPicPr>
        <p:blipFill>
          <a:blip r:embed="rId3"/>
          <a:stretch>
            <a:fillRect/>
          </a:stretch>
        </p:blipFill>
        <p:spPr>
          <a:xfrm>
            <a:off x="570729" y="318653"/>
            <a:ext cx="11050542" cy="6220693"/>
          </a:xfrm>
          <a:prstGeom prst="rect">
            <a:avLst/>
          </a:prstGeom>
        </p:spPr>
      </p:pic>
    </p:spTree>
    <p:extLst>
      <p:ext uri="{BB962C8B-B14F-4D97-AF65-F5344CB8AC3E}">
        <p14:creationId xmlns:p14="http://schemas.microsoft.com/office/powerpoint/2010/main" val="19712088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TotalTime>
  <Words>1499</Words>
  <Application>Microsoft Office PowerPoint</Application>
  <PresentationFormat>Widescreen</PresentationFormat>
  <Paragraphs>119</Paragraphs>
  <Slides>18</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Century Gothic</vt:lpstr>
      <vt:lpstr>Roboto</vt:lpstr>
      <vt:lpstr>Wingdings 3</vt:lpstr>
      <vt:lpstr>Ion</vt:lpstr>
      <vt:lpstr>AWS Global Infrastructure</vt:lpstr>
      <vt:lpstr>AWS Global Infrastructure</vt:lpstr>
      <vt:lpstr>AWS Regions</vt:lpstr>
      <vt:lpstr>How to choose a Region</vt:lpstr>
      <vt:lpstr>Availability Zone</vt:lpstr>
      <vt:lpstr>AWS Data Centers</vt:lpstr>
      <vt:lpstr>POP Points of Presence</vt:lpstr>
      <vt:lpstr>AWS infrastructure features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AWS Management console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manuupadhya11@outlook.com</dc:creator>
  <cp:lastModifiedBy>manuupadhya11@outlook.com</cp:lastModifiedBy>
  <cp:revision>28</cp:revision>
  <dcterms:created xsi:type="dcterms:W3CDTF">2025-03-31T02:39:48Z</dcterms:created>
  <dcterms:modified xsi:type="dcterms:W3CDTF">2025-03-31T03:34:32Z</dcterms:modified>
</cp:coreProperties>
</file>