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6" autoAdjust="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13T14:46:27.3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1F381D-C5F1-45A4-8758-61694B66768F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E86B22-6E87-4B4D-900D-C3520FC196D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868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https://docs.aws.amazon.com/vpc/latest/peering/what-is-vpc-peering.html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86B22-6E87-4B4D-900D-C3520FC196D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524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AWS VPN lets you securely connect your </a:t>
            </a:r>
            <a:r>
              <a:rPr lang="en-US" b="1" dirty="0"/>
              <a:t>on-premises network or client device</a:t>
            </a:r>
            <a:r>
              <a:rPr lang="en-US" dirty="0"/>
              <a:t> to your </a:t>
            </a:r>
            <a:r>
              <a:rPr lang="en-US" b="1" dirty="0"/>
              <a:t>AWS VPC</a:t>
            </a:r>
            <a:r>
              <a:rPr lang="en-US" dirty="0"/>
              <a:t> over the internet using an </a:t>
            </a:r>
            <a:r>
              <a:rPr lang="en-US" b="1" dirty="0"/>
              <a:t>IPSec tunnel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🔧 Types: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Site-to-Site VPN</a:t>
            </a:r>
            <a:r>
              <a:rPr lang="en-US" dirty="0"/>
              <a:t>: Connects your </a:t>
            </a:r>
            <a:r>
              <a:rPr lang="en-US" b="1" dirty="0"/>
              <a:t>on-premises data center</a:t>
            </a:r>
            <a:r>
              <a:rPr lang="en-US" dirty="0"/>
              <a:t> to a VPC.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Client VPN</a:t>
            </a:r>
            <a:r>
              <a:rPr lang="en-US" dirty="0"/>
              <a:t>: Connects individual users (like employees working remotely) to AWS.</a:t>
            </a:r>
          </a:p>
          <a:p>
            <a:pPr>
              <a:buNone/>
            </a:pPr>
            <a:r>
              <a:rPr lang="en-US" b="1" dirty="0"/>
              <a:t>🧱 Key Components: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VPN Gateway (VGW)</a:t>
            </a:r>
            <a:r>
              <a:rPr lang="en-US" dirty="0"/>
              <a:t> – AWS side.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Customer Gateway (CGW)</a:t>
            </a:r>
            <a:r>
              <a:rPr lang="en-US" dirty="0"/>
              <a:t> – Your on-prem device or software.</a:t>
            </a:r>
          </a:p>
          <a:p>
            <a:pPr>
              <a:buNone/>
            </a:pPr>
            <a:r>
              <a:rPr lang="en-US" b="1" dirty="0"/>
              <a:t>✅ Use Case: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Quick and secure connectivity between your data center and AWS.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Backup connection to </a:t>
            </a:r>
            <a:r>
              <a:rPr lang="en-US" b="1" dirty="0"/>
              <a:t>Direct Connect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Remote workforce accessing AWS resources.</a:t>
            </a:r>
          </a:p>
          <a:p>
            <a:pPr>
              <a:buNone/>
            </a:pPr>
            <a:r>
              <a:rPr lang="en-US" b="1" dirty="0"/>
              <a:t>🔁 2. AWS Transit Gateway (TGW)</a:t>
            </a:r>
          </a:p>
          <a:p>
            <a:pPr>
              <a:buNone/>
            </a:pPr>
            <a:r>
              <a:rPr lang="en-US" b="1" dirty="0"/>
              <a:t>What it is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A </a:t>
            </a:r>
            <a:r>
              <a:rPr lang="en-US" b="1" dirty="0"/>
              <a:t>hub-and-spoke</a:t>
            </a:r>
            <a:r>
              <a:rPr lang="en-US" dirty="0"/>
              <a:t> model that allows </a:t>
            </a:r>
            <a:r>
              <a:rPr lang="en-US" b="1" dirty="0"/>
              <a:t>centralized connectivity</a:t>
            </a:r>
            <a:r>
              <a:rPr lang="en-US" dirty="0"/>
              <a:t> between </a:t>
            </a:r>
            <a:r>
              <a:rPr lang="en-US" b="1" dirty="0"/>
              <a:t>multiple VPCs, on-prem networks, and VPNs</a:t>
            </a:r>
            <a:r>
              <a:rPr lang="en-US" dirty="0"/>
              <a:t> through a single gateway.</a:t>
            </a:r>
          </a:p>
          <a:p>
            <a:pPr>
              <a:buNone/>
            </a:pPr>
            <a:r>
              <a:rPr lang="en-US" b="1" dirty="0"/>
              <a:t>📌 Why it’s powerful: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Avoids complex </a:t>
            </a:r>
            <a:r>
              <a:rPr lang="en-US" b="1" dirty="0"/>
              <a:t>VPC peering mesh</a:t>
            </a:r>
            <a:r>
              <a:rPr lang="en-US" dirty="0"/>
              <a:t> (which becomes unmanageable at scale).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Acts as a </a:t>
            </a:r>
            <a:r>
              <a:rPr lang="en-US" b="1" dirty="0"/>
              <a:t>central router</a:t>
            </a:r>
            <a:r>
              <a:rPr lang="en-US" dirty="0"/>
              <a:t> for all traffic.</a:t>
            </a:r>
          </a:p>
          <a:p>
            <a:pPr>
              <a:buNone/>
            </a:pPr>
            <a:r>
              <a:rPr lang="en-US" b="1" dirty="0"/>
              <a:t>⚙️ Key Features: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Scales to thousands of VPCs.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Connects to </a:t>
            </a:r>
            <a:r>
              <a:rPr lang="en-US" b="1" dirty="0"/>
              <a:t>Direct Connect, VPNs, and even other TGWs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Supports </a:t>
            </a:r>
            <a:r>
              <a:rPr lang="en-US" b="1" dirty="0"/>
              <a:t>route propagation and attachments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✅ Use Case: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Large-scale, multi-VPC architectures.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Centralized network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Hybrid cloud with multiple data centers + VPCs.</a:t>
            </a:r>
          </a:p>
          <a:p>
            <a:pPr>
              <a:buNone/>
            </a:pPr>
            <a:r>
              <a:rPr lang="en-US" b="1" dirty="0"/>
              <a:t>🔄 How AWS VPN &amp; TGW Work Together</a:t>
            </a:r>
          </a:p>
          <a:p>
            <a:r>
              <a:rPr lang="en-US" dirty="0"/>
              <a:t>You can attach a </a:t>
            </a:r>
            <a:r>
              <a:rPr lang="en-US" b="1" dirty="0"/>
              <a:t>VPN connection to a Transit Gateway</a:t>
            </a:r>
            <a:r>
              <a:rPr lang="en-US" dirty="0"/>
              <a:t>, allowing all </a:t>
            </a:r>
            <a:r>
              <a:rPr lang="en-US" b="1" dirty="0"/>
              <a:t>VPCs connected to the TGW</a:t>
            </a:r>
            <a:r>
              <a:rPr lang="en-US" dirty="0"/>
              <a:t> to </a:t>
            </a:r>
            <a:r>
              <a:rPr lang="en-US" b="1" dirty="0"/>
              <a:t>access your on-prem network</a:t>
            </a:r>
            <a:r>
              <a:rPr lang="en-US" dirty="0"/>
              <a:t> through the VPN.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86B22-6E87-4B4D-900D-C3520FC196D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1909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86B22-6E87-4B4D-900D-C3520FC196D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121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86B22-6E87-4B4D-900D-C3520FC196D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45619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https://docs.aws.amazon.com/vpc/latest/userguide/DHCPOptionSetConcepts.html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E86B22-6E87-4B4D-900D-C3520FC196D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4183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3454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865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644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969321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8637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414214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930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6334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94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477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630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0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7052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3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521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4624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4356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AE1C6CE-45E0-464E-B7F4-549B8C1A72ED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D323532-518A-465F-9228-4138F53A2ED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48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44662-44ED-E2ED-CA83-0B2BA3A01F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Advanced VPC Theory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591D0-3CFF-9032-E7F3-E6AA22985F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-- Manu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773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VPC Peering: Connecting AWS VPCs for Secure, Private Communication | by  Alice the Architect | AWS in Plain English">
            <a:extLst>
              <a:ext uri="{FF2B5EF4-FFF2-40B4-BE49-F238E27FC236}">
                <a16:creationId xmlns:a16="http://schemas.microsoft.com/office/drawing/2014/main" id="{63DFFF98-51D6-360E-4FC3-DA8D636DAD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43" y="1191186"/>
            <a:ext cx="10047514" cy="5492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CDA51A-C6C7-6BB6-A84A-F16ED586F364}"/>
              </a:ext>
            </a:extLst>
          </p:cNvPr>
          <p:cNvSpPr txBox="1"/>
          <p:nvPr/>
        </p:nvSpPr>
        <p:spPr>
          <a:xfrm>
            <a:off x="1325880" y="210312"/>
            <a:ext cx="875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1"/>
                </a:solidFill>
              </a:rPr>
              <a:t>AWS Network architecture without transit gateway</a:t>
            </a:r>
            <a:endParaRPr lang="en-IN" sz="24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42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 descr="AWS — Difference between VPC Peering and Transit Gateway | by Ashish Patel  | Awesome Cloud | Medium">
            <a:extLst>
              <a:ext uri="{FF2B5EF4-FFF2-40B4-BE49-F238E27FC236}">
                <a16:creationId xmlns:a16="http://schemas.microsoft.com/office/drawing/2014/main" id="{C66C2087-DBEC-3C71-2E32-76808E0815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7930" y="228600"/>
            <a:ext cx="8362724" cy="60905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633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ED2046-D946-873B-032E-D21452D4EC93}"/>
              </a:ext>
            </a:extLst>
          </p:cNvPr>
          <p:cNvSpPr txBox="1"/>
          <p:nvPr/>
        </p:nvSpPr>
        <p:spPr>
          <a:xfrm>
            <a:off x="1325880" y="210312"/>
            <a:ext cx="875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1"/>
                </a:solidFill>
              </a:rPr>
              <a:t>AWS VPC Endpoint</a:t>
            </a:r>
            <a:endParaRPr lang="en-IN" sz="2400" b="1" i="1" u="sng" dirty="0">
              <a:solidFill>
                <a:schemeClr val="bg1"/>
              </a:solidFill>
            </a:endParaRPr>
          </a:p>
        </p:txBody>
      </p:sp>
      <p:pic>
        <p:nvPicPr>
          <p:cNvPr id="11266" name="Picture 2" descr="Amazon VPC endpoints for Amazon S3 - AWS Glue">
            <a:extLst>
              <a:ext uri="{FF2B5EF4-FFF2-40B4-BE49-F238E27FC236}">
                <a16:creationId xmlns:a16="http://schemas.microsoft.com/office/drawing/2014/main" id="{D4BF1B09-A7C5-DC34-1955-1B9C31311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6278" y="2062262"/>
            <a:ext cx="5433490" cy="33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New – VPC Endpoints for DynamoDB | AWS News Blog">
            <a:extLst>
              <a:ext uri="{FF2B5EF4-FFF2-40B4-BE49-F238E27FC236}">
                <a16:creationId xmlns:a16="http://schemas.microsoft.com/office/drawing/2014/main" id="{32B0A275-2E7E-0713-7A30-E1973C457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44" y="2062262"/>
            <a:ext cx="5649256" cy="332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0A5203-44DC-7686-4C3D-A44311C60281}"/>
              </a:ext>
            </a:extLst>
          </p:cNvPr>
          <p:cNvSpPr txBox="1"/>
          <p:nvPr/>
        </p:nvSpPr>
        <p:spPr>
          <a:xfrm>
            <a:off x="1133856" y="1636776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Before VPC Endpoint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6BD6A5-D2DD-FD9B-3B79-F2B44FA32EEF}"/>
              </a:ext>
            </a:extLst>
          </p:cNvPr>
          <p:cNvSpPr txBox="1"/>
          <p:nvPr/>
        </p:nvSpPr>
        <p:spPr>
          <a:xfrm>
            <a:off x="7595616" y="1629418"/>
            <a:ext cx="3749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After VPC Endpoint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3497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082DC6-AD83-47F9-315B-882DB6C029D9}"/>
              </a:ext>
            </a:extLst>
          </p:cNvPr>
          <p:cNvSpPr txBox="1"/>
          <p:nvPr/>
        </p:nvSpPr>
        <p:spPr>
          <a:xfrm>
            <a:off x="1325880" y="210312"/>
            <a:ext cx="875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1"/>
                </a:solidFill>
              </a:rPr>
              <a:t>AWS DHCP Option Sets</a:t>
            </a:r>
            <a:endParaRPr lang="en-IN" sz="2400" b="1" i="1" u="sng" dirty="0">
              <a:solidFill>
                <a:schemeClr val="bg1"/>
              </a:solidFill>
            </a:endParaRPr>
          </a:p>
        </p:txBody>
      </p:sp>
      <p:pic>
        <p:nvPicPr>
          <p:cNvPr id="12290" name="Picture 2" descr="Default DHCP option set">
            <a:extLst>
              <a:ext uri="{FF2B5EF4-FFF2-40B4-BE49-F238E27FC236}">
                <a16:creationId xmlns:a16="http://schemas.microsoft.com/office/drawing/2014/main" id="{54CCCE3B-8933-BBD5-4285-9DEADF6F4C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9868" y="1004315"/>
            <a:ext cx="7500747" cy="512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35035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13DC894-B840-C22F-919A-0D3EF7290B0C}"/>
                  </a:ext>
                </a:extLst>
              </p14:cNvPr>
              <p14:cNvContentPartPr/>
              <p14:nvPr/>
            </p14:nvContentPartPr>
            <p14:xfrm>
              <a:off x="3291768" y="3913416"/>
              <a:ext cx="360" cy="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13DC894-B840-C22F-919A-0D3EF7290B0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285648" y="3907296"/>
                <a:ext cx="12600" cy="12600"/>
              </a:xfrm>
              <a:prstGeom prst="rect">
                <a:avLst/>
              </a:prstGeom>
            </p:spPr>
          </p:pic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22FFF6CF-4D26-1446-E2C5-C90758F7D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27" y="1193076"/>
            <a:ext cx="9523793" cy="54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B3F957-5630-2754-9225-8EE78AE3D08B}"/>
              </a:ext>
            </a:extLst>
          </p:cNvPr>
          <p:cNvSpPr txBox="1"/>
          <p:nvPr/>
        </p:nvSpPr>
        <p:spPr>
          <a:xfrm>
            <a:off x="1325880" y="210312"/>
            <a:ext cx="875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1"/>
                </a:solidFill>
              </a:rPr>
              <a:t>VPC</a:t>
            </a:r>
            <a:endParaRPr lang="en-IN" sz="24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2075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 VPC peering connection">
            <a:extLst>
              <a:ext uri="{FF2B5EF4-FFF2-40B4-BE49-F238E27FC236}">
                <a16:creationId xmlns:a16="http://schemas.microsoft.com/office/drawing/2014/main" id="{F9221F1B-4D7A-B191-EB53-2379D925B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457" y="2250758"/>
            <a:ext cx="9149918" cy="295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E7BD8B-1D2A-E784-56EB-9EBDAD4F308B}"/>
              </a:ext>
            </a:extLst>
          </p:cNvPr>
          <p:cNvSpPr txBox="1"/>
          <p:nvPr/>
        </p:nvSpPr>
        <p:spPr>
          <a:xfrm>
            <a:off x="1325880" y="210312"/>
            <a:ext cx="875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1"/>
                </a:solidFill>
              </a:rPr>
              <a:t>VPC Peering Connection</a:t>
            </a:r>
            <a:endParaRPr lang="en-IN" sz="24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096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3124DB-AF7C-46CC-1E11-4D0623A78EF4}"/>
              </a:ext>
            </a:extLst>
          </p:cNvPr>
          <p:cNvSpPr txBox="1"/>
          <p:nvPr/>
        </p:nvSpPr>
        <p:spPr>
          <a:xfrm>
            <a:off x="1325880" y="210312"/>
            <a:ext cx="875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1"/>
                </a:solidFill>
              </a:rPr>
              <a:t>VPC Network ACLs</a:t>
            </a:r>
            <a:endParaRPr lang="en-IN" sz="2400" b="1" i="1" u="sng" dirty="0">
              <a:solidFill>
                <a:schemeClr val="bg1"/>
              </a:solidFill>
            </a:endParaRPr>
          </a:p>
        </p:txBody>
      </p:sp>
      <p:pic>
        <p:nvPicPr>
          <p:cNvPr id="3074" name="Picture 2" descr="AWS Security Group vs NACL">
            <a:extLst>
              <a:ext uri="{FF2B5EF4-FFF2-40B4-BE49-F238E27FC236}">
                <a16:creationId xmlns:a16="http://schemas.microsoft.com/office/drawing/2014/main" id="{5A50E2DD-3CF5-97CD-211E-2494B420CB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141" y="1106424"/>
            <a:ext cx="6178804" cy="536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Firewall Configuration in AWS VPC: Security Groups and Network Access  Control Lists (NACLs) | by @Harsh | Medium">
            <a:extLst>
              <a:ext uri="{FF2B5EF4-FFF2-40B4-BE49-F238E27FC236}">
                <a16:creationId xmlns:a16="http://schemas.microsoft.com/office/drawing/2014/main" id="{5B9AD63D-0F80-BF7C-E796-F2F22F1016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2477" y="1143000"/>
            <a:ext cx="4875505" cy="5367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9406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3F6FCED-72DF-0D80-181E-4BE13D78E75F}"/>
              </a:ext>
            </a:extLst>
          </p:cNvPr>
          <p:cNvSpPr txBox="1"/>
          <p:nvPr/>
        </p:nvSpPr>
        <p:spPr>
          <a:xfrm>
            <a:off x="1325880" y="210312"/>
            <a:ext cx="875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1"/>
                </a:solidFill>
              </a:rPr>
              <a:t>Network ACLs </a:t>
            </a:r>
            <a:r>
              <a:rPr lang="en-US" sz="2400" b="1" dirty="0">
                <a:solidFill>
                  <a:schemeClr val="bg1"/>
                </a:solidFill>
              </a:rPr>
              <a:t>vs </a:t>
            </a:r>
            <a:r>
              <a:rPr lang="en-US" sz="2400" b="1" i="1" u="sng" dirty="0">
                <a:solidFill>
                  <a:schemeClr val="bg1"/>
                </a:solidFill>
              </a:rPr>
              <a:t>Security Group</a:t>
            </a:r>
            <a:endParaRPr lang="en-IN" sz="2400" b="1" i="1" u="sng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48CC03-0B04-5F73-97BF-490EB41FE8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79" y="1254352"/>
            <a:ext cx="9274627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038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13A9D21-FCD7-FEB0-1E0E-32C1B9CA5C21}"/>
              </a:ext>
            </a:extLst>
          </p:cNvPr>
          <p:cNvSpPr txBox="1"/>
          <p:nvPr/>
        </p:nvSpPr>
        <p:spPr>
          <a:xfrm>
            <a:off x="1325880" y="210312"/>
            <a:ext cx="875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1"/>
                </a:solidFill>
              </a:rPr>
              <a:t>Stateless vs Stateful Firewalls</a:t>
            </a:r>
            <a:endParaRPr lang="en-IN" sz="24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7915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99422DA-5EF1-0271-33C0-BD4B05A050ED}"/>
              </a:ext>
            </a:extLst>
          </p:cNvPr>
          <p:cNvSpPr txBox="1"/>
          <p:nvPr/>
        </p:nvSpPr>
        <p:spPr>
          <a:xfrm>
            <a:off x="1325880" y="210312"/>
            <a:ext cx="875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1"/>
                </a:solidFill>
              </a:rPr>
              <a:t>AWS VPN</a:t>
            </a:r>
            <a:endParaRPr lang="en-IN" sz="2400" b="1" i="1" u="sng" dirty="0">
              <a:solidFill>
                <a:schemeClr val="bg1"/>
              </a:solidFill>
            </a:endParaRPr>
          </a:p>
        </p:txBody>
      </p:sp>
      <p:pic>
        <p:nvPicPr>
          <p:cNvPr id="5122" name="Picture 2" descr="Learn About Personal VPN Services, Protect Online Privacy and Security">
            <a:extLst>
              <a:ext uri="{FF2B5EF4-FFF2-40B4-BE49-F238E27FC236}">
                <a16:creationId xmlns:a16="http://schemas.microsoft.com/office/drawing/2014/main" id="{723A7980-9487-2536-8380-8A5928638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806" y="1828800"/>
            <a:ext cx="102489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694535A-1BA4-FB73-A6D2-0335A7C95233}"/>
              </a:ext>
            </a:extLst>
          </p:cNvPr>
          <p:cNvSpPr txBox="1"/>
          <p:nvPr/>
        </p:nvSpPr>
        <p:spPr>
          <a:xfrm>
            <a:off x="381000" y="1139952"/>
            <a:ext cx="875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How VPN Works</a:t>
            </a:r>
            <a:endParaRPr lang="en-IN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3915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Diagram showing a managed IPsec VPN connection between your remote network and the Transit Gateway.">
            <a:extLst>
              <a:ext uri="{FF2B5EF4-FFF2-40B4-BE49-F238E27FC236}">
                <a16:creationId xmlns:a16="http://schemas.microsoft.com/office/drawing/2014/main" id="{21DBD7DD-0C18-6D01-AE30-D5D18053B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343" y="1015176"/>
            <a:ext cx="9411081" cy="5368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A6337D1-8082-2428-28AB-0A99419D4C21}"/>
              </a:ext>
            </a:extLst>
          </p:cNvPr>
          <p:cNvSpPr txBox="1"/>
          <p:nvPr/>
        </p:nvSpPr>
        <p:spPr>
          <a:xfrm>
            <a:off x="1325880" y="210312"/>
            <a:ext cx="875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1"/>
                </a:solidFill>
              </a:rPr>
              <a:t>AWS VPN and Transit Gateway</a:t>
            </a:r>
            <a:endParaRPr lang="en-IN" sz="2400" b="1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58360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E8EC04F-0727-951E-3AD6-94533D9D8DF5}"/>
              </a:ext>
            </a:extLst>
          </p:cNvPr>
          <p:cNvSpPr txBox="1"/>
          <p:nvPr/>
        </p:nvSpPr>
        <p:spPr>
          <a:xfrm>
            <a:off x="1325880" y="210312"/>
            <a:ext cx="8750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u="sng" dirty="0">
                <a:solidFill>
                  <a:schemeClr val="bg1"/>
                </a:solidFill>
              </a:rPr>
              <a:t>AWS Direct Connect</a:t>
            </a:r>
            <a:endParaRPr lang="en-IN" sz="2400" b="1" i="1" u="sng" dirty="0">
              <a:solidFill>
                <a:schemeClr val="bg1"/>
              </a:solidFill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BDDD4C9F-4CF3-8BC2-8ADA-7D5D4011FB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913039"/>
            <a:ext cx="10401300" cy="5619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699226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96</TotalTime>
  <Words>348</Words>
  <Application>Microsoft Office PowerPoint</Application>
  <PresentationFormat>Widescreen</PresentationFormat>
  <Paragraphs>49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Slice</vt:lpstr>
      <vt:lpstr>Advanced VPC Theory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manuupadhya11@outlook.com</dc:creator>
  <cp:lastModifiedBy>manuupadhya11@outlook.com</cp:lastModifiedBy>
  <cp:revision>35</cp:revision>
  <dcterms:created xsi:type="dcterms:W3CDTF">2025-04-13T14:21:33Z</dcterms:created>
  <dcterms:modified xsi:type="dcterms:W3CDTF">2025-04-13T15:57:48Z</dcterms:modified>
</cp:coreProperties>
</file>