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1" r:id="rId5"/>
    <p:sldMasterId id="2147483653" r:id="rId6"/>
  </p:sldMasterIdLst>
  <p:notesMasterIdLst>
    <p:notesMasterId r:id="rId27"/>
  </p:notesMasterIdLst>
  <p:sldIdLst>
    <p:sldId id="256" r:id="rId7"/>
    <p:sldId id="264" r:id="rId8"/>
    <p:sldId id="323" r:id="rId9"/>
    <p:sldId id="304" r:id="rId10"/>
    <p:sldId id="305" r:id="rId11"/>
    <p:sldId id="320" r:id="rId12"/>
    <p:sldId id="306" r:id="rId13"/>
    <p:sldId id="319" r:id="rId14"/>
    <p:sldId id="327" r:id="rId15"/>
    <p:sldId id="325" r:id="rId16"/>
    <p:sldId id="324" r:id="rId17"/>
    <p:sldId id="307" r:id="rId18"/>
    <p:sldId id="308" r:id="rId19"/>
    <p:sldId id="330" r:id="rId20"/>
    <p:sldId id="309" r:id="rId21"/>
    <p:sldId id="326" r:id="rId22"/>
    <p:sldId id="331" r:id="rId23"/>
    <p:sldId id="333" r:id="rId24"/>
    <p:sldId id="332" r:id="rId25"/>
    <p:sldId id="311" r:id="rId2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8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68" autoAdjust="0"/>
    <p:restoredTop sz="94660"/>
  </p:normalViewPr>
  <p:slideViewPr>
    <p:cSldViewPr>
      <p:cViewPr varScale="1">
        <p:scale>
          <a:sx n="138" d="100"/>
          <a:sy n="138" d="100"/>
        </p:scale>
        <p:origin x="1440"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5C60F-FB51-4848-831D-327E5CAB9CB0}" type="datetimeFigureOut">
              <a:rPr lang="en-IN" smtClean="0"/>
              <a:t>26-03-2025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E17B8-64E3-468B-ACF8-541E4614637E}" type="slidenum">
              <a:rPr lang="en-IN" smtClean="0"/>
              <a:t>‹#›</a:t>
            </a:fld>
            <a:endParaRPr lang="en-IN"/>
          </a:p>
        </p:txBody>
      </p:sp>
    </p:spTree>
    <p:extLst>
      <p:ext uri="{BB962C8B-B14F-4D97-AF65-F5344CB8AC3E}">
        <p14:creationId xmlns:p14="http://schemas.microsoft.com/office/powerpoint/2010/main" val="1911060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more than 50 SDLC models in the world none of them are perfect, we are going to discuss 2 SDLC models.</a:t>
            </a:r>
            <a:br>
              <a:rPr lang="en-US" dirty="0"/>
            </a:br>
            <a:br>
              <a:rPr lang="en-US" dirty="0"/>
            </a:br>
            <a:r>
              <a:rPr lang="en-US" dirty="0"/>
              <a:t>https://www.geeksforgeeks.org/software-development-life-cycle-sdlc/</a:t>
            </a:r>
            <a:endParaRPr lang="en-IN" dirty="0"/>
          </a:p>
        </p:txBody>
      </p:sp>
      <p:sp>
        <p:nvSpPr>
          <p:cNvPr id="4" name="Slide Number Placeholder 3"/>
          <p:cNvSpPr>
            <a:spLocks noGrp="1"/>
          </p:cNvSpPr>
          <p:nvPr>
            <p:ph type="sldNum" sz="quarter" idx="5"/>
          </p:nvPr>
        </p:nvSpPr>
        <p:spPr/>
        <p:txBody>
          <a:bodyPr/>
          <a:lstStyle/>
          <a:p>
            <a:fld id="{D57E17B8-64E3-468B-ACF8-541E4614637E}" type="slidenum">
              <a:rPr lang="en-IN" smtClean="0"/>
              <a:t>3</a:t>
            </a:fld>
            <a:endParaRPr lang="en-IN"/>
          </a:p>
        </p:txBody>
      </p:sp>
    </p:spTree>
    <p:extLst>
      <p:ext uri="{BB962C8B-B14F-4D97-AF65-F5344CB8AC3E}">
        <p14:creationId xmlns:p14="http://schemas.microsoft.com/office/powerpoint/2010/main" val="3064947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https://www.geeksforgeeks.org/software-engineering-agile-development-models/</a:t>
            </a:r>
          </a:p>
        </p:txBody>
      </p:sp>
      <p:sp>
        <p:nvSpPr>
          <p:cNvPr id="4" name="Slide Number Placeholder 3"/>
          <p:cNvSpPr>
            <a:spLocks noGrp="1"/>
          </p:cNvSpPr>
          <p:nvPr>
            <p:ph type="sldNum" sz="quarter" idx="5"/>
          </p:nvPr>
        </p:nvSpPr>
        <p:spPr/>
        <p:txBody>
          <a:bodyPr/>
          <a:lstStyle/>
          <a:p>
            <a:fld id="{D57E17B8-64E3-468B-ACF8-541E4614637E}" type="slidenum">
              <a:rPr lang="en-IN" smtClean="0"/>
              <a:t>6</a:t>
            </a:fld>
            <a:endParaRPr lang="en-IN"/>
          </a:p>
        </p:txBody>
      </p:sp>
    </p:spTree>
    <p:extLst>
      <p:ext uri="{BB962C8B-B14F-4D97-AF65-F5344CB8AC3E}">
        <p14:creationId xmlns:p14="http://schemas.microsoft.com/office/powerpoint/2010/main" val="1824091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https://www.geeksforgeeks.org/agile-vs-scrum-difference-between-agile-and-scrum-in-software-development/</a:t>
            </a:r>
          </a:p>
        </p:txBody>
      </p:sp>
      <p:sp>
        <p:nvSpPr>
          <p:cNvPr id="4" name="Slide Number Placeholder 3"/>
          <p:cNvSpPr>
            <a:spLocks noGrp="1"/>
          </p:cNvSpPr>
          <p:nvPr>
            <p:ph type="sldNum" sz="quarter" idx="5"/>
          </p:nvPr>
        </p:nvSpPr>
        <p:spPr/>
        <p:txBody>
          <a:bodyPr/>
          <a:lstStyle/>
          <a:p>
            <a:fld id="{D57E17B8-64E3-468B-ACF8-541E4614637E}" type="slidenum">
              <a:rPr lang="en-IN" smtClean="0"/>
              <a:t>8</a:t>
            </a:fld>
            <a:endParaRPr lang="en-IN"/>
          </a:p>
        </p:txBody>
      </p:sp>
    </p:spTree>
    <p:extLst>
      <p:ext uri="{BB962C8B-B14F-4D97-AF65-F5344CB8AC3E}">
        <p14:creationId xmlns:p14="http://schemas.microsoft.com/office/powerpoint/2010/main" val="1424288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https://www.notifyvisitors.com/pb/blog/agile-vs-scrum/</a:t>
            </a:r>
          </a:p>
          <a:p>
            <a:endParaRPr lang="en-IN" dirty="0"/>
          </a:p>
        </p:txBody>
      </p:sp>
      <p:sp>
        <p:nvSpPr>
          <p:cNvPr id="4" name="Slide Number Placeholder 3"/>
          <p:cNvSpPr>
            <a:spLocks noGrp="1"/>
          </p:cNvSpPr>
          <p:nvPr>
            <p:ph type="sldNum" sz="quarter" idx="5"/>
          </p:nvPr>
        </p:nvSpPr>
        <p:spPr/>
        <p:txBody>
          <a:bodyPr/>
          <a:lstStyle/>
          <a:p>
            <a:fld id="{D57E17B8-64E3-468B-ACF8-541E4614637E}" type="slidenum">
              <a:rPr lang="en-IN" smtClean="0"/>
              <a:t>10</a:t>
            </a:fld>
            <a:endParaRPr lang="en-IN"/>
          </a:p>
        </p:txBody>
      </p:sp>
    </p:spTree>
    <p:extLst>
      <p:ext uri="{BB962C8B-B14F-4D97-AF65-F5344CB8AC3E}">
        <p14:creationId xmlns:p14="http://schemas.microsoft.com/office/powerpoint/2010/main" val="3531281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rial" panose="020B0604020202020204" pitchFamily="34" charset="0"/>
              </a:rPr>
              <a:t>Faster Delivery</a:t>
            </a:r>
            <a:r>
              <a:rPr kumimoji="0" lang="en-US" altLang="en-US" sz="1200" b="0" i="0" u="none" strike="noStrike" cap="none" normalizeH="0" baseline="0" dirty="0">
                <a:ln>
                  <a:noFill/>
                </a:ln>
                <a:solidFill>
                  <a:schemeClr val="tx1"/>
                </a:solidFill>
                <a:effectLst/>
                <a:latin typeface="Arial" panose="020B0604020202020204" pitchFamily="34" charset="0"/>
              </a:rPr>
              <a:t>: DevOps enables faster development, testing, and deployment, leading to quicker releases and updates.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Arial" panose="020B0604020202020204" pitchFamily="34" charset="0"/>
              </a:rPr>
              <a:t>Improved Collaboration</a:t>
            </a:r>
            <a:r>
              <a:rPr kumimoji="0" lang="en-US" altLang="en-US" sz="1200" b="0" i="0" u="none" strike="noStrike" cap="none" normalizeH="0" baseline="0" dirty="0">
                <a:ln>
                  <a:noFill/>
                </a:ln>
                <a:solidFill>
                  <a:schemeClr val="tx1"/>
                </a:solidFill>
                <a:effectLst/>
                <a:latin typeface="Arial" panose="020B0604020202020204" pitchFamily="34" charset="0"/>
              </a:rPr>
              <a:t>: It promotes better communication and collaboration between development and operations teams, breaking down silos.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latin typeface="Arial" panose="020B0604020202020204" pitchFamily="34" charset="0"/>
              </a:rPr>
              <a:t>Higher Quality</a:t>
            </a:r>
            <a:r>
              <a:rPr kumimoji="0" lang="en-US" altLang="en-US" sz="1200" b="0" i="0" u="none" strike="noStrike" cap="none" normalizeH="0" baseline="0" dirty="0">
                <a:ln>
                  <a:noFill/>
                </a:ln>
                <a:solidFill>
                  <a:schemeClr val="tx1"/>
                </a:solidFill>
                <a:effectLst/>
                <a:latin typeface="Arial" panose="020B0604020202020204" pitchFamily="34" charset="0"/>
              </a:rPr>
              <a:t>: Continuous testing and integration in DevOps help identify and fix bugs earlier, improving the quality of the software.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a:ln>
                  <a:noFill/>
                </a:ln>
                <a:solidFill>
                  <a:schemeClr val="tx1"/>
                </a:solidFill>
                <a:effectLst/>
                <a:latin typeface="Arial" panose="020B0604020202020204" pitchFamily="34" charset="0"/>
              </a:rPr>
              <a:t>Increased Efficiency</a:t>
            </a:r>
            <a:r>
              <a:rPr kumimoji="0" lang="en-US" altLang="en-US" sz="1200" b="0" i="0" u="none" strike="noStrike" cap="none" normalizeH="0" baseline="0" dirty="0">
                <a:ln>
                  <a:noFill/>
                </a:ln>
                <a:solidFill>
                  <a:schemeClr val="tx1"/>
                </a:solidFill>
                <a:effectLst/>
                <a:latin typeface="Arial" panose="020B0604020202020204" pitchFamily="34" charset="0"/>
              </a:rPr>
              <a:t>: Automation of repetitive tasks reduces manual errors and speeds up the development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1" i="0" u="none" strike="noStrike" cap="none" normalizeH="0" baseline="0" dirty="0">
                <a:ln>
                  <a:noFill/>
                </a:ln>
                <a:solidFill>
                  <a:schemeClr val="tx1"/>
                </a:solidFill>
                <a:effectLst/>
                <a:latin typeface="Arial" panose="020B0604020202020204" pitchFamily="34" charset="0"/>
              </a:rPr>
              <a:t>Scalability</a:t>
            </a:r>
            <a:r>
              <a:rPr kumimoji="0" lang="en-US" altLang="en-US" sz="1200" b="0" i="0" u="none" strike="noStrike" cap="none" normalizeH="0" baseline="0" dirty="0">
                <a:ln>
                  <a:noFill/>
                </a:ln>
                <a:solidFill>
                  <a:schemeClr val="tx1"/>
                </a:solidFill>
                <a:effectLst/>
                <a:latin typeface="Arial" panose="020B0604020202020204" pitchFamily="34" charset="0"/>
              </a:rPr>
              <a:t>: DevOps practices make it easier to scale infrastructure and applications to meet growing demands.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200" b="1" i="0" u="none" strike="noStrike" cap="none" normalizeH="0" baseline="0" dirty="0">
                <a:ln>
                  <a:noFill/>
                </a:ln>
                <a:solidFill>
                  <a:schemeClr val="tx1"/>
                </a:solidFill>
                <a:effectLst/>
                <a:latin typeface="Arial" panose="020B0604020202020204" pitchFamily="34" charset="0"/>
              </a:rPr>
              <a:t>Better Customer Experience</a:t>
            </a:r>
            <a:r>
              <a:rPr kumimoji="0" lang="en-US" altLang="en-US" sz="1200" b="0" i="0" u="none" strike="noStrike" cap="none" normalizeH="0" baseline="0" dirty="0">
                <a:ln>
                  <a:noFill/>
                </a:ln>
                <a:solidFill>
                  <a:schemeClr val="tx1"/>
                </a:solidFill>
                <a:effectLst/>
                <a:latin typeface="Arial" panose="020B0604020202020204" pitchFamily="34" charset="0"/>
              </a:rPr>
              <a:t>: With frequent updates and improvements, DevOps helps deliver a more reliable and feature-rich product to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D57E17B8-64E3-468B-ACF8-541E4614637E}" type="slidenum">
              <a:rPr lang="en-IN" smtClean="0"/>
              <a:t>14</a:t>
            </a:fld>
            <a:endParaRPr lang="en-IN"/>
          </a:p>
        </p:txBody>
      </p:sp>
    </p:spTree>
    <p:extLst>
      <p:ext uri="{BB962C8B-B14F-4D97-AF65-F5344CB8AC3E}">
        <p14:creationId xmlns:p14="http://schemas.microsoft.com/office/powerpoint/2010/main" val="2165752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57E17B8-64E3-468B-ACF8-541E4614637E}" type="slidenum">
              <a:rPr lang="en-IN" smtClean="0"/>
              <a:t>20</a:t>
            </a:fld>
            <a:endParaRPr lang="en-IN"/>
          </a:p>
        </p:txBody>
      </p:sp>
    </p:spTree>
    <p:extLst>
      <p:ext uri="{BB962C8B-B14F-4D97-AF65-F5344CB8AC3E}">
        <p14:creationId xmlns:p14="http://schemas.microsoft.com/office/powerpoint/2010/main" val="17810607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05210"/>
            <a:ext cx="9144000" cy="522725"/>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4227934"/>
            <a:ext cx="9144000" cy="288032"/>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347864" y="131536"/>
            <a:ext cx="5796136"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104000" y="1798321"/>
            <a:ext cx="504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824000" y="3465106"/>
            <a:ext cx="432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4581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937417"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1968708"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16533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795621" y="230919"/>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613166" y="3399271"/>
            <a:ext cx="3293944"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795621" y="1815095"/>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621504" y="1814524"/>
            <a:ext cx="1468228"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7178918" y="230919"/>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37589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041"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560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3507854"/>
            <a:ext cx="9144000" cy="1635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54243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2253238"/>
            <a:ext cx="4572000"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2726814"/>
            <a:ext cx="45720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Oval 1"/>
          <p:cNvSpPr/>
          <p:nvPr userDrawn="1"/>
        </p:nvSpPr>
        <p:spPr>
          <a:xfrm>
            <a:off x="2699792" y="699542"/>
            <a:ext cx="3744416" cy="3744416"/>
          </a:xfrm>
          <a:prstGeom prst="ellipse">
            <a:avLst/>
          </a:prstGeom>
          <a:solidFill>
            <a:schemeClr val="accent1">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699792" y="2181230"/>
            <a:ext cx="374441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99644" y="2757294"/>
            <a:ext cx="374441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95536"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5771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339502"/>
            <a:ext cx="4248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915566"/>
            <a:ext cx="4248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773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5024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4" name="Rectangle 3"/>
          <p:cNvSpPr/>
          <p:nvPr userDrawn="1"/>
        </p:nvSpPr>
        <p:spPr>
          <a:xfrm>
            <a:off x="4572000" y="0"/>
            <a:ext cx="410445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 hasCustomPrompt="1"/>
          </p:nvPr>
        </p:nvSpPr>
        <p:spPr>
          <a:xfrm>
            <a:off x="0" y="1995686"/>
            <a:ext cx="9144000" cy="28803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56313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1" r:id="rId3"/>
    <p:sldLayoutId id="2147483660" r:id="rId4"/>
    <p:sldLayoutId id="2147483662" r:id="rId5"/>
    <p:sldLayoutId id="2147483655" r:id="rId6"/>
    <p:sldLayoutId id="2147483663" r:id="rId7"/>
    <p:sldLayoutId id="2147483664" r:id="rId8"/>
    <p:sldLayoutId id="2147483668" r:id="rId9"/>
    <p:sldLayoutId id="2147483665" r:id="rId10"/>
    <p:sldLayoutId id="2147483670" r:id="rId11"/>
    <p:sldLayoutId id="2147483672" r:id="rId12"/>
    <p:sldLayoutId id="2147483656" r:id="rId1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3363838"/>
            <a:ext cx="9144000" cy="522725"/>
          </a:xfrm>
        </p:spPr>
        <p:txBody>
          <a:bodyPr/>
          <a:lstStyle/>
          <a:p>
            <a:pPr lvl="0"/>
            <a:r>
              <a:rPr lang="en-US" altLang="ko-KR" sz="8000" dirty="0">
                <a:ea typeface="맑은 고딕" pitchFamily="50" charset="-127"/>
              </a:rPr>
              <a:t>DevOps</a:t>
            </a:r>
            <a:endParaRPr lang="en-US" altLang="ko-KR" sz="8000" dirty="0"/>
          </a:p>
        </p:txBody>
      </p:sp>
      <p:sp>
        <p:nvSpPr>
          <p:cNvPr id="4" name="Text Placeholder 3"/>
          <p:cNvSpPr>
            <a:spLocks noGrp="1"/>
          </p:cNvSpPr>
          <p:nvPr>
            <p:ph type="body" sz="quarter" idx="11"/>
          </p:nvPr>
        </p:nvSpPr>
        <p:spPr>
          <a:xfrm>
            <a:off x="13930" y="4731990"/>
            <a:ext cx="9144000" cy="288032"/>
          </a:xfrm>
        </p:spPr>
        <p:txBody>
          <a:bodyPr/>
          <a:lstStyle/>
          <a:p>
            <a:pPr>
              <a:spcBef>
                <a:spcPts val="0"/>
              </a:spcBef>
              <a:defRPr/>
            </a:pPr>
            <a:r>
              <a:rPr lang="en-US" altLang="ko-KR" sz="1800" dirty="0">
                <a:solidFill>
                  <a:srgbClr val="7030A0"/>
                </a:solidFill>
              </a:rPr>
              <a:t>Manoj (Manu)</a:t>
            </a: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F9075B-F287-63C7-0A2B-36243EF09CBF}"/>
              </a:ext>
            </a:extLst>
          </p:cNvPr>
          <p:cNvSpPr>
            <a:spLocks noGrp="1"/>
          </p:cNvSpPr>
          <p:nvPr>
            <p:ph type="body" sz="quarter" idx="10"/>
          </p:nvPr>
        </p:nvSpPr>
        <p:spPr/>
        <p:txBody>
          <a:bodyPr/>
          <a:lstStyle/>
          <a:p>
            <a:r>
              <a:rPr lang="en-US" dirty="0"/>
              <a:t>SCRUM Methodology vs Agile model</a:t>
            </a:r>
            <a:endParaRPr lang="en-IN" dirty="0"/>
          </a:p>
        </p:txBody>
      </p:sp>
      <p:pic>
        <p:nvPicPr>
          <p:cNvPr id="4098" name="Picture 2" descr="Agile and Scrum">
            <a:extLst>
              <a:ext uri="{FF2B5EF4-FFF2-40B4-BE49-F238E27FC236}">
                <a16:creationId xmlns:a16="http://schemas.microsoft.com/office/drawing/2014/main" id="{B8A1A557-2A7A-139F-817D-EF4233AE3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987574"/>
            <a:ext cx="4536504" cy="3856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847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6997AD-971E-93C4-8985-ED26FB34A4C2}"/>
              </a:ext>
            </a:extLst>
          </p:cNvPr>
          <p:cNvSpPr>
            <a:spLocks noGrp="1"/>
          </p:cNvSpPr>
          <p:nvPr>
            <p:ph type="body" sz="quarter" idx="10"/>
          </p:nvPr>
        </p:nvSpPr>
        <p:spPr>
          <a:xfrm>
            <a:off x="359532" y="411510"/>
            <a:ext cx="8424936" cy="576064"/>
          </a:xfrm>
        </p:spPr>
        <p:txBody>
          <a:bodyPr/>
          <a:lstStyle/>
          <a:p>
            <a:r>
              <a:rPr lang="en-US" dirty="0"/>
              <a:t>Software Development Team Family </a:t>
            </a:r>
          </a:p>
          <a:p>
            <a:pPr algn="ctr"/>
            <a:r>
              <a:rPr lang="en-US" dirty="0"/>
              <a:t>Tree</a:t>
            </a:r>
            <a:endParaRPr lang="en-IN" dirty="0"/>
          </a:p>
        </p:txBody>
      </p:sp>
      <p:pic>
        <p:nvPicPr>
          <p:cNvPr id="3074" name="Picture 2" descr="Software Development Team Structure">
            <a:extLst>
              <a:ext uri="{FF2B5EF4-FFF2-40B4-BE49-F238E27FC236}">
                <a16:creationId xmlns:a16="http://schemas.microsoft.com/office/drawing/2014/main" id="{BB5564DF-55A0-FDA3-02CE-D4ADF627D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5606"/>
            <a:ext cx="9144000" cy="3683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783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A1FCED-71EE-4B29-B843-EBBFFCC8709F}"/>
              </a:ext>
            </a:extLst>
          </p:cNvPr>
          <p:cNvSpPr>
            <a:spLocks noGrp="1"/>
          </p:cNvSpPr>
          <p:nvPr>
            <p:ph type="body" sz="quarter" idx="10"/>
          </p:nvPr>
        </p:nvSpPr>
        <p:spPr/>
        <p:txBody>
          <a:bodyPr/>
          <a:lstStyle/>
          <a:p>
            <a:endParaRPr lang="en-GB"/>
          </a:p>
        </p:txBody>
      </p:sp>
      <p:sp>
        <p:nvSpPr>
          <p:cNvPr id="3" name="Text Placeholder 2">
            <a:extLst>
              <a:ext uri="{FF2B5EF4-FFF2-40B4-BE49-F238E27FC236}">
                <a16:creationId xmlns:a16="http://schemas.microsoft.com/office/drawing/2014/main" id="{1781A353-42D2-453C-AC9B-F9CFA7E6B6AD}"/>
              </a:ext>
            </a:extLst>
          </p:cNvPr>
          <p:cNvSpPr>
            <a:spLocks noGrp="1"/>
          </p:cNvSpPr>
          <p:nvPr>
            <p:ph type="body" sz="quarter" idx="11"/>
          </p:nvPr>
        </p:nvSpPr>
        <p:spPr/>
        <p:txBody>
          <a:bodyPr/>
          <a:lstStyle/>
          <a:p>
            <a:endParaRPr lang="en-GB"/>
          </a:p>
        </p:txBody>
      </p:sp>
      <p:pic>
        <p:nvPicPr>
          <p:cNvPr id="5" name="Picture 4">
            <a:extLst>
              <a:ext uri="{FF2B5EF4-FFF2-40B4-BE49-F238E27FC236}">
                <a16:creationId xmlns:a16="http://schemas.microsoft.com/office/drawing/2014/main" id="{25F660A3-1BCD-408A-B78C-CA32BB192ED5}"/>
              </a:ext>
            </a:extLst>
          </p:cNvPr>
          <p:cNvPicPr>
            <a:picLocks noChangeAspect="1"/>
          </p:cNvPicPr>
          <p:nvPr/>
        </p:nvPicPr>
        <p:blipFill>
          <a:blip r:embed="rId2"/>
          <a:stretch>
            <a:fillRect/>
          </a:stretch>
        </p:blipFill>
        <p:spPr>
          <a:xfrm>
            <a:off x="0" y="0"/>
            <a:ext cx="9144000" cy="4899393"/>
          </a:xfrm>
          <a:prstGeom prst="rect">
            <a:avLst/>
          </a:prstGeom>
        </p:spPr>
      </p:pic>
    </p:spTree>
    <p:extLst>
      <p:ext uri="{BB962C8B-B14F-4D97-AF65-F5344CB8AC3E}">
        <p14:creationId xmlns:p14="http://schemas.microsoft.com/office/powerpoint/2010/main" val="2953027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5C2B00-40E9-463F-89D5-F4F1808B9463}"/>
              </a:ext>
            </a:extLst>
          </p:cNvPr>
          <p:cNvSpPr>
            <a:spLocks noGrp="1"/>
          </p:cNvSpPr>
          <p:nvPr>
            <p:ph type="body" sz="quarter" idx="10"/>
          </p:nvPr>
        </p:nvSpPr>
        <p:spPr/>
        <p:txBody>
          <a:bodyPr/>
          <a:lstStyle/>
          <a:p>
            <a:endParaRPr lang="en-GB"/>
          </a:p>
        </p:txBody>
      </p:sp>
      <p:sp>
        <p:nvSpPr>
          <p:cNvPr id="3" name="Text Placeholder 2">
            <a:extLst>
              <a:ext uri="{FF2B5EF4-FFF2-40B4-BE49-F238E27FC236}">
                <a16:creationId xmlns:a16="http://schemas.microsoft.com/office/drawing/2014/main" id="{E5C2767D-6202-4CD4-BC2C-A2B79D4FFD3C}"/>
              </a:ext>
            </a:extLst>
          </p:cNvPr>
          <p:cNvSpPr>
            <a:spLocks noGrp="1"/>
          </p:cNvSpPr>
          <p:nvPr>
            <p:ph type="body" sz="quarter" idx="11"/>
          </p:nvPr>
        </p:nvSpPr>
        <p:spPr/>
        <p:txBody>
          <a:bodyPr/>
          <a:lstStyle/>
          <a:p>
            <a:endParaRPr lang="en-GB"/>
          </a:p>
        </p:txBody>
      </p:sp>
      <p:pic>
        <p:nvPicPr>
          <p:cNvPr id="5" name="Picture 4">
            <a:extLst>
              <a:ext uri="{FF2B5EF4-FFF2-40B4-BE49-F238E27FC236}">
                <a16:creationId xmlns:a16="http://schemas.microsoft.com/office/drawing/2014/main" id="{D84D3806-288C-402D-B9EA-85E44C0B0D32}"/>
              </a:ext>
            </a:extLst>
          </p:cNvPr>
          <p:cNvPicPr>
            <a:picLocks noChangeAspect="1"/>
          </p:cNvPicPr>
          <p:nvPr/>
        </p:nvPicPr>
        <p:blipFill>
          <a:blip r:embed="rId2"/>
          <a:stretch>
            <a:fillRect/>
          </a:stretch>
        </p:blipFill>
        <p:spPr>
          <a:xfrm>
            <a:off x="0" y="1"/>
            <a:ext cx="9144000" cy="4853532"/>
          </a:xfrm>
          <a:prstGeom prst="rect">
            <a:avLst/>
          </a:prstGeom>
        </p:spPr>
      </p:pic>
    </p:spTree>
    <p:extLst>
      <p:ext uri="{BB962C8B-B14F-4D97-AF65-F5344CB8AC3E}">
        <p14:creationId xmlns:p14="http://schemas.microsoft.com/office/powerpoint/2010/main" val="177079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7EF8B8-0FD7-212A-B970-2C6F7A7355F6}"/>
              </a:ext>
            </a:extLst>
          </p:cNvPr>
          <p:cNvSpPr>
            <a:spLocks noGrp="1"/>
          </p:cNvSpPr>
          <p:nvPr>
            <p:ph type="body" sz="quarter" idx="10"/>
          </p:nvPr>
        </p:nvSpPr>
        <p:spPr/>
        <p:txBody>
          <a:bodyPr/>
          <a:lstStyle/>
          <a:p>
            <a:r>
              <a:rPr lang="en-US" dirty="0"/>
              <a:t>Need For DevOps</a:t>
            </a:r>
            <a:endParaRPr lang="en-IN" dirty="0"/>
          </a:p>
        </p:txBody>
      </p:sp>
      <p:pic>
        <p:nvPicPr>
          <p:cNvPr id="6" name="Picture 5">
            <a:extLst>
              <a:ext uri="{FF2B5EF4-FFF2-40B4-BE49-F238E27FC236}">
                <a16:creationId xmlns:a16="http://schemas.microsoft.com/office/drawing/2014/main" id="{9774AF14-3952-8FAC-BF5F-6C1C4EB8400F}"/>
              </a:ext>
            </a:extLst>
          </p:cNvPr>
          <p:cNvPicPr>
            <a:picLocks noChangeAspect="1"/>
          </p:cNvPicPr>
          <p:nvPr/>
        </p:nvPicPr>
        <p:blipFill>
          <a:blip r:embed="rId3"/>
          <a:stretch>
            <a:fillRect/>
          </a:stretch>
        </p:blipFill>
        <p:spPr>
          <a:xfrm>
            <a:off x="4572000" y="0"/>
            <a:ext cx="4553585" cy="1391126"/>
          </a:xfrm>
          <a:prstGeom prst="rect">
            <a:avLst/>
          </a:prstGeom>
        </p:spPr>
      </p:pic>
      <p:sp>
        <p:nvSpPr>
          <p:cNvPr id="8" name="TextBox 7">
            <a:extLst>
              <a:ext uri="{FF2B5EF4-FFF2-40B4-BE49-F238E27FC236}">
                <a16:creationId xmlns:a16="http://schemas.microsoft.com/office/drawing/2014/main" id="{3E1D914B-78EB-C6D5-9E85-7693A6CCD9A4}"/>
              </a:ext>
            </a:extLst>
          </p:cNvPr>
          <p:cNvSpPr txBox="1"/>
          <p:nvPr/>
        </p:nvSpPr>
        <p:spPr>
          <a:xfrm>
            <a:off x="539552" y="1556087"/>
            <a:ext cx="4176464" cy="203132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Faster Delivery.</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Improved Collaboration.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Higher Quality.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Increased Efficiency</a:t>
            </a:r>
            <a:r>
              <a:rPr lang="en-US" altLang="en-US" dirty="0">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Better Customer Experience.`</a:t>
            </a:r>
            <a:endParaRPr lang="en-IN" dirty="0"/>
          </a:p>
        </p:txBody>
      </p:sp>
    </p:spTree>
    <p:extLst>
      <p:ext uri="{BB962C8B-B14F-4D97-AF65-F5344CB8AC3E}">
        <p14:creationId xmlns:p14="http://schemas.microsoft.com/office/powerpoint/2010/main" val="1432881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DABC16-E5D7-4E1B-8704-CF19FB6ACE3B}"/>
              </a:ext>
            </a:extLst>
          </p:cNvPr>
          <p:cNvPicPr>
            <a:picLocks noChangeAspect="1"/>
          </p:cNvPicPr>
          <p:nvPr/>
        </p:nvPicPr>
        <p:blipFill rotWithShape="1">
          <a:blip r:embed="rId2"/>
          <a:srcRect l="5531" r="6026" b="1"/>
          <a:stretch/>
        </p:blipFill>
        <p:spPr>
          <a:xfrm>
            <a:off x="20" y="10"/>
            <a:ext cx="9143980" cy="5143490"/>
          </a:xfrm>
          <a:prstGeom prst="rect">
            <a:avLst/>
          </a:prstGeom>
          <a:noFill/>
        </p:spPr>
      </p:pic>
    </p:spTree>
    <p:extLst>
      <p:ext uri="{BB962C8B-B14F-4D97-AF65-F5344CB8AC3E}">
        <p14:creationId xmlns:p14="http://schemas.microsoft.com/office/powerpoint/2010/main" val="848084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D2E60A-D7C8-9434-5BAA-A7DEC8C3B89D}"/>
              </a:ext>
            </a:extLst>
          </p:cNvPr>
          <p:cNvPicPr>
            <a:picLocks noChangeAspect="1"/>
          </p:cNvPicPr>
          <p:nvPr/>
        </p:nvPicPr>
        <p:blipFill>
          <a:blip r:embed="rId2"/>
          <a:stretch>
            <a:fillRect/>
          </a:stretch>
        </p:blipFill>
        <p:spPr>
          <a:xfrm>
            <a:off x="1187624" y="0"/>
            <a:ext cx="6372200" cy="1175777"/>
          </a:xfrm>
          <a:prstGeom prst="rect">
            <a:avLst/>
          </a:prstGeom>
        </p:spPr>
      </p:pic>
      <p:sp>
        <p:nvSpPr>
          <p:cNvPr id="8" name="TextBox 7">
            <a:extLst>
              <a:ext uri="{FF2B5EF4-FFF2-40B4-BE49-F238E27FC236}">
                <a16:creationId xmlns:a16="http://schemas.microsoft.com/office/drawing/2014/main" id="{058B3595-BD66-17C4-3328-51F1475537D5}"/>
              </a:ext>
            </a:extLst>
          </p:cNvPr>
          <p:cNvSpPr txBox="1"/>
          <p:nvPr/>
        </p:nvSpPr>
        <p:spPr>
          <a:xfrm>
            <a:off x="71754" y="1275606"/>
            <a:ext cx="9000492" cy="1569660"/>
          </a:xfrm>
          <a:prstGeom prst="rect">
            <a:avLst/>
          </a:prstGeom>
          <a:noFill/>
        </p:spPr>
        <p:txBody>
          <a:bodyPr wrap="square" rtlCol="0">
            <a:spAutoFit/>
          </a:bodyPr>
          <a:lstStyle>
            <a:defPPr>
              <a:defRPr lang="ko-KR"/>
            </a:defPPr>
            <a:lvl1pPr>
              <a:defRPr sz="1200" b="0" i="0">
                <a:solidFill>
                  <a:schemeClr val="bg2">
                    <a:lumMod val="10000"/>
                  </a:schemeClr>
                </a:solidFill>
                <a:effectLst/>
                <a:latin typeface="+mj-lt"/>
              </a:defRPr>
            </a:lvl1pPr>
          </a:lstStyle>
          <a:p>
            <a:r>
              <a:rPr lang="en-US" dirty="0"/>
              <a:t>DevOps is a set of practices that encourage software development (Dev) and IT operations (Ops) to work as a single unit </a:t>
            </a:r>
          </a:p>
          <a:p>
            <a:r>
              <a:rPr lang="en-US" dirty="0"/>
              <a:t>throughout the entire software development lifecycle (SDLC).</a:t>
            </a:r>
            <a:br>
              <a:rPr lang="en-US" dirty="0"/>
            </a:br>
            <a:endParaRPr lang="en-US" dirty="0"/>
          </a:p>
          <a:p>
            <a:r>
              <a:rPr lang="en-US" dirty="0"/>
              <a:t>DevOps is a set of practices, tools, and a cultural philosophy that automate and integrate the processes between software development and IT teams. It emphasizes team empowerment, cross-team communication and collaboration, and technology automation.</a:t>
            </a:r>
          </a:p>
          <a:p>
            <a:endParaRPr lang="en-US" dirty="0"/>
          </a:p>
          <a:p>
            <a:r>
              <a:rPr lang="en-US" dirty="0">
                <a:sym typeface="Wingdings" panose="05000000000000000000" pitchFamily="2" charset="2"/>
              </a:rPr>
              <a:t> Ultimately DevOps is not a Technology it is a Methodology</a:t>
            </a:r>
            <a:endParaRPr lang="en-US" dirty="0"/>
          </a:p>
          <a:p>
            <a:endParaRPr lang="en-IN" dirty="0"/>
          </a:p>
        </p:txBody>
      </p:sp>
      <p:pic>
        <p:nvPicPr>
          <p:cNvPr id="10" name="Picture 9">
            <a:extLst>
              <a:ext uri="{FF2B5EF4-FFF2-40B4-BE49-F238E27FC236}">
                <a16:creationId xmlns:a16="http://schemas.microsoft.com/office/drawing/2014/main" id="{B5B4E773-A487-AF02-5F2A-361D435499FD}"/>
              </a:ext>
            </a:extLst>
          </p:cNvPr>
          <p:cNvPicPr>
            <a:picLocks noChangeAspect="1"/>
          </p:cNvPicPr>
          <p:nvPr/>
        </p:nvPicPr>
        <p:blipFill>
          <a:blip r:embed="rId3"/>
          <a:srcRect l="1512" r="1646" b="3791"/>
          <a:stretch/>
        </p:blipFill>
        <p:spPr>
          <a:xfrm>
            <a:off x="1691680" y="2806178"/>
            <a:ext cx="5027798" cy="1726943"/>
          </a:xfrm>
          <a:prstGeom prst="rect">
            <a:avLst/>
          </a:prstGeom>
        </p:spPr>
      </p:pic>
    </p:spTree>
    <p:extLst>
      <p:ext uri="{BB962C8B-B14F-4D97-AF65-F5344CB8AC3E}">
        <p14:creationId xmlns:p14="http://schemas.microsoft.com/office/powerpoint/2010/main" val="3256316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6A80B7F-E08D-FF0C-94E4-56E3A19B3BE9}"/>
              </a:ext>
            </a:extLst>
          </p:cNvPr>
          <p:cNvSpPr>
            <a:spLocks noGrp="1"/>
          </p:cNvSpPr>
          <p:nvPr>
            <p:ph type="pic" idx="1"/>
          </p:nvPr>
        </p:nvSpPr>
        <p:spPr/>
      </p:sp>
      <p:pic>
        <p:nvPicPr>
          <p:cNvPr id="4" name="Picture 3">
            <a:extLst>
              <a:ext uri="{FF2B5EF4-FFF2-40B4-BE49-F238E27FC236}">
                <a16:creationId xmlns:a16="http://schemas.microsoft.com/office/drawing/2014/main" id="{7764AFC6-D922-FDF3-005F-E4FFC4E6349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077235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96CCCA-0121-5B6A-C352-F3FABAAFF57E}"/>
              </a:ext>
            </a:extLst>
          </p:cNvPr>
          <p:cNvSpPr>
            <a:spLocks noGrp="1"/>
          </p:cNvSpPr>
          <p:nvPr>
            <p:ph type="body" sz="quarter" idx="10"/>
          </p:nvPr>
        </p:nvSpPr>
        <p:spPr>
          <a:xfrm>
            <a:off x="0" y="555526"/>
            <a:ext cx="9144000" cy="576064"/>
          </a:xfrm>
        </p:spPr>
        <p:txBody>
          <a:bodyPr/>
          <a:lstStyle/>
          <a:p>
            <a:r>
              <a:rPr lang="en-IN" b="1" i="0" dirty="0">
                <a:effectLst/>
                <a:latin typeface="Graphik"/>
              </a:rPr>
              <a:t>What is DevOps Tools</a:t>
            </a:r>
          </a:p>
          <a:p>
            <a:endParaRPr lang="en-IN" dirty="0"/>
          </a:p>
        </p:txBody>
      </p:sp>
      <p:sp>
        <p:nvSpPr>
          <p:cNvPr id="6" name="TextBox 5">
            <a:extLst>
              <a:ext uri="{FF2B5EF4-FFF2-40B4-BE49-F238E27FC236}">
                <a16:creationId xmlns:a16="http://schemas.microsoft.com/office/drawing/2014/main" id="{D10BE96E-2F53-33E9-EB1B-6ADF2747D7BA}"/>
              </a:ext>
            </a:extLst>
          </p:cNvPr>
          <p:cNvSpPr txBox="1"/>
          <p:nvPr/>
        </p:nvSpPr>
        <p:spPr>
          <a:xfrm>
            <a:off x="179512" y="1131590"/>
            <a:ext cx="8784976" cy="2677656"/>
          </a:xfrm>
          <a:prstGeom prst="rect">
            <a:avLst/>
          </a:prstGeom>
          <a:noFill/>
        </p:spPr>
        <p:txBody>
          <a:bodyPr wrap="square" rtlCol="0">
            <a:spAutoFit/>
          </a:bodyPr>
          <a:lstStyle/>
          <a:p>
            <a:pPr marL="285750" indent="-285750">
              <a:buFont typeface="Arial" panose="020B0604020202020204" pitchFamily="34" charset="0"/>
              <a:buChar char="•"/>
            </a:pPr>
            <a:r>
              <a:rPr lang="en-US" sz="1200" b="0" i="0" dirty="0">
                <a:solidFill>
                  <a:srgbClr val="212529"/>
                </a:solidFill>
                <a:effectLst/>
                <a:latin typeface="+mj-lt"/>
              </a:rPr>
              <a:t>DevOps is not a technology or a singular framework but a cultural practice to be implemented or rather adopted. To follow </a:t>
            </a:r>
          </a:p>
          <a:p>
            <a:r>
              <a:rPr lang="en-US" sz="1200" b="0" i="0" dirty="0">
                <a:solidFill>
                  <a:srgbClr val="212529"/>
                </a:solidFill>
                <a:effectLst/>
                <a:latin typeface="+mj-lt"/>
              </a:rPr>
              <a:t>       DevOps culture, you often need to use DevOps tools. </a:t>
            </a:r>
          </a:p>
          <a:p>
            <a:endParaRPr lang="en-US" sz="1200" b="0" i="0" dirty="0">
              <a:solidFill>
                <a:srgbClr val="212529"/>
              </a:solidFill>
              <a:effectLst/>
              <a:latin typeface="+mj-lt"/>
            </a:endParaRPr>
          </a:p>
          <a:p>
            <a:pPr marL="285750" indent="-285750" algn="just">
              <a:buFont typeface="Arial" panose="020B0604020202020204" pitchFamily="34" charset="0"/>
              <a:buChar char="•"/>
            </a:pPr>
            <a:r>
              <a:rPr lang="en-US" sz="1200" b="0" i="0" dirty="0">
                <a:solidFill>
                  <a:srgbClr val="212529"/>
                </a:solidFill>
                <a:effectLst/>
                <a:latin typeface="+mj-lt"/>
              </a:rPr>
              <a:t>DevOps tools is an umbrella terminology that collectively includes platforms, tools, applications, and servers of SDLC in the DevOps model. The main aim of DevOps tools is to streamline, automate and shorten the various phases of the software </a:t>
            </a:r>
          </a:p>
          <a:p>
            <a:pPr algn="just"/>
            <a:r>
              <a:rPr lang="en-US" sz="1200" b="0" i="0" dirty="0">
                <a:solidFill>
                  <a:srgbClr val="212529"/>
                </a:solidFill>
                <a:effectLst/>
                <a:latin typeface="+mj-lt"/>
              </a:rPr>
              <a:t>       delivery pipeline (SDLC).</a:t>
            </a:r>
          </a:p>
          <a:p>
            <a:pPr marL="285750" indent="-285750" algn="just">
              <a:buFont typeface="Arial" panose="020B0604020202020204" pitchFamily="34" charset="0"/>
              <a:buChar char="•"/>
            </a:pPr>
            <a:endParaRPr lang="en-US" sz="1200" b="0" i="0" dirty="0">
              <a:solidFill>
                <a:srgbClr val="212529"/>
              </a:solidFill>
              <a:effectLst/>
              <a:latin typeface="+mj-lt"/>
            </a:endParaRPr>
          </a:p>
          <a:p>
            <a:pPr marL="285750" indent="-285750">
              <a:buFont typeface="Arial" panose="020B0604020202020204" pitchFamily="34" charset="0"/>
              <a:buChar char="•"/>
            </a:pPr>
            <a:r>
              <a:rPr lang="en-US" sz="1200" b="0" i="0" dirty="0">
                <a:solidFill>
                  <a:srgbClr val="212529"/>
                </a:solidFill>
                <a:effectLst/>
                <a:latin typeface="+mj-lt"/>
              </a:rPr>
              <a:t>DevOps toolchain is a collection of tools from different vendors that operate as an integrated unit to build, design, manage, Operate, and measure software systems. DevOps toolchain allows DevOps engineers to collaborate through the </a:t>
            </a:r>
          </a:p>
          <a:p>
            <a:r>
              <a:rPr lang="en-US" sz="1200" dirty="0">
                <a:solidFill>
                  <a:srgbClr val="212529"/>
                </a:solidFill>
                <a:latin typeface="+mj-lt"/>
              </a:rPr>
              <a:t>       </a:t>
            </a:r>
            <a:r>
              <a:rPr lang="en-US" sz="1200" b="0" i="0" dirty="0">
                <a:solidFill>
                  <a:srgbClr val="212529"/>
                </a:solidFill>
                <a:effectLst/>
                <a:latin typeface="+mj-lt"/>
              </a:rPr>
              <a:t>development lifecycle.</a:t>
            </a:r>
          </a:p>
          <a:p>
            <a:endParaRPr lang="en-US" sz="1200" b="0" i="0" dirty="0">
              <a:solidFill>
                <a:srgbClr val="212529"/>
              </a:solidFill>
              <a:effectLst/>
              <a:latin typeface="+mj-lt"/>
            </a:endParaRPr>
          </a:p>
          <a:p>
            <a:pPr marL="285750" indent="-285750">
              <a:buFont typeface="Arial" panose="020B0604020202020204" pitchFamily="34" charset="0"/>
              <a:buChar char="•"/>
            </a:pPr>
            <a:r>
              <a:rPr lang="en-US" sz="1200" b="0" i="0" dirty="0">
                <a:solidFill>
                  <a:srgbClr val="212529"/>
                </a:solidFill>
                <a:effectLst/>
                <a:latin typeface="+mj-lt"/>
              </a:rPr>
              <a:t>The DevOps toolchain cares about all the fundamentals of DevOps, such as automation, continuous integration, continuous delivery, and collaboration.</a:t>
            </a:r>
          </a:p>
          <a:p>
            <a:pPr marL="285750" indent="-285750">
              <a:buFont typeface="Arial" panose="020B0604020202020204" pitchFamily="34" charset="0"/>
              <a:buChar char="•"/>
            </a:pPr>
            <a:endParaRPr lang="en-IN" sz="1200" dirty="0">
              <a:latin typeface="+mj-lt"/>
            </a:endParaRPr>
          </a:p>
        </p:txBody>
      </p:sp>
    </p:spTree>
    <p:extLst>
      <p:ext uri="{BB962C8B-B14F-4D97-AF65-F5344CB8AC3E}">
        <p14:creationId xmlns:p14="http://schemas.microsoft.com/office/powerpoint/2010/main" val="1827825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B0AF02E-A473-05D0-7A10-A8F33A07CE13}"/>
              </a:ext>
            </a:extLst>
          </p:cNvPr>
          <p:cNvSpPr>
            <a:spLocks noGrp="1"/>
          </p:cNvSpPr>
          <p:nvPr>
            <p:ph type="pic" idx="1"/>
          </p:nvPr>
        </p:nvSpPr>
        <p:spPr/>
      </p:sp>
      <p:pic>
        <p:nvPicPr>
          <p:cNvPr id="4" name="Picture 3">
            <a:extLst>
              <a:ext uri="{FF2B5EF4-FFF2-40B4-BE49-F238E27FC236}">
                <a16:creationId xmlns:a16="http://schemas.microsoft.com/office/drawing/2014/main" id="{221A281B-FCF1-B343-6DD4-3A6B59ECA10B}"/>
              </a:ext>
            </a:extLst>
          </p:cNvPr>
          <p:cNvPicPr>
            <a:picLocks noChangeAspect="1"/>
          </p:cNvPicPr>
          <p:nvPr/>
        </p:nvPicPr>
        <p:blipFill>
          <a:blip r:embed="rId2"/>
          <a:stretch>
            <a:fillRect/>
          </a:stretch>
        </p:blipFill>
        <p:spPr>
          <a:xfrm>
            <a:off x="280388" y="104430"/>
            <a:ext cx="8583223" cy="4934639"/>
          </a:xfrm>
          <a:prstGeom prst="rect">
            <a:avLst/>
          </a:prstGeom>
        </p:spPr>
      </p:pic>
    </p:spTree>
    <p:extLst>
      <p:ext uri="{BB962C8B-B14F-4D97-AF65-F5344CB8AC3E}">
        <p14:creationId xmlns:p14="http://schemas.microsoft.com/office/powerpoint/2010/main" val="391838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DevOps overview</a:t>
            </a:r>
          </a:p>
        </p:txBody>
      </p:sp>
    </p:spTree>
    <p:extLst>
      <p:ext uri="{BB962C8B-B14F-4D97-AF65-F5344CB8AC3E}">
        <p14:creationId xmlns:p14="http://schemas.microsoft.com/office/powerpoint/2010/main" val="3101234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EC197F-D17B-44F5-A747-F2B8D243D64B}"/>
              </a:ext>
            </a:extLst>
          </p:cNvPr>
          <p:cNvPicPr>
            <a:picLocks noChangeAspect="1"/>
          </p:cNvPicPr>
          <p:nvPr/>
        </p:nvPicPr>
        <p:blipFill>
          <a:blip r:embed="rId3"/>
          <a:srcRect t="15863"/>
          <a:stretch/>
        </p:blipFill>
        <p:spPr>
          <a:xfrm>
            <a:off x="0" y="555526"/>
            <a:ext cx="9144000" cy="3904466"/>
          </a:xfrm>
          <a:prstGeom prst="rect">
            <a:avLst/>
          </a:prstGeom>
          <a:noFill/>
        </p:spPr>
      </p:pic>
    </p:spTree>
    <p:extLst>
      <p:ext uri="{BB962C8B-B14F-4D97-AF65-F5344CB8AC3E}">
        <p14:creationId xmlns:p14="http://schemas.microsoft.com/office/powerpoint/2010/main" val="4256037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4FD1167-53D8-6274-88BE-E0890ABDA849}"/>
              </a:ext>
            </a:extLst>
          </p:cNvPr>
          <p:cNvSpPr>
            <a:spLocks noGrp="1"/>
          </p:cNvSpPr>
          <p:nvPr>
            <p:ph type="pic" idx="1"/>
          </p:nvPr>
        </p:nvSpPr>
        <p:spPr/>
      </p:sp>
      <p:pic>
        <p:nvPicPr>
          <p:cNvPr id="1026" name="Picture 2" descr="Stages of the Software Development Life Cycle Model SDLC">
            <a:extLst>
              <a:ext uri="{FF2B5EF4-FFF2-40B4-BE49-F238E27FC236}">
                <a16:creationId xmlns:a16="http://schemas.microsoft.com/office/drawing/2014/main" id="{C9434C56-A61E-079B-A380-43796C38FF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051"/>
          <a:stretch/>
        </p:blipFill>
        <p:spPr bwMode="auto">
          <a:xfrm>
            <a:off x="11654" y="843558"/>
            <a:ext cx="9144000" cy="415820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CB026DC-C67F-B2DC-4572-78E7467D468C}"/>
              </a:ext>
            </a:extLst>
          </p:cNvPr>
          <p:cNvSpPr txBox="1"/>
          <p:nvPr/>
        </p:nvSpPr>
        <p:spPr>
          <a:xfrm>
            <a:off x="1547664" y="331101"/>
            <a:ext cx="5760640" cy="369332"/>
          </a:xfrm>
          <a:prstGeom prst="rect">
            <a:avLst/>
          </a:prstGeom>
          <a:noFill/>
        </p:spPr>
        <p:txBody>
          <a:bodyPr wrap="square" rtlCol="0">
            <a:spAutoFit/>
          </a:bodyPr>
          <a:lstStyle/>
          <a:p>
            <a:pPr algn="ctr"/>
            <a:r>
              <a:rPr lang="en-US" b="1" dirty="0"/>
              <a:t>SDLC</a:t>
            </a:r>
            <a:endParaRPr lang="en-IN" b="1" dirty="0"/>
          </a:p>
        </p:txBody>
      </p:sp>
    </p:spTree>
    <p:extLst>
      <p:ext uri="{BB962C8B-B14F-4D97-AF65-F5344CB8AC3E}">
        <p14:creationId xmlns:p14="http://schemas.microsoft.com/office/powerpoint/2010/main" val="755640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F7640D6-F7EC-4C9A-BEB6-A2521D5B0C4B}"/>
              </a:ext>
            </a:extLst>
          </p:cNvPr>
          <p:cNvPicPr>
            <a:picLocks noChangeAspect="1"/>
          </p:cNvPicPr>
          <p:nvPr/>
        </p:nvPicPr>
        <p:blipFill>
          <a:blip r:embed="rId2"/>
          <a:stretch>
            <a:fillRect/>
          </a:stretch>
        </p:blipFill>
        <p:spPr>
          <a:xfrm>
            <a:off x="1125" y="51470"/>
            <a:ext cx="4714891" cy="5021413"/>
          </a:xfrm>
          <a:prstGeom prst="rect">
            <a:avLst/>
          </a:prstGeom>
        </p:spPr>
      </p:pic>
      <p:sp>
        <p:nvSpPr>
          <p:cNvPr id="10" name="TextBox 9">
            <a:extLst>
              <a:ext uri="{FF2B5EF4-FFF2-40B4-BE49-F238E27FC236}">
                <a16:creationId xmlns:a16="http://schemas.microsoft.com/office/drawing/2014/main" id="{FB04479A-1E95-43C4-89B1-AFF5E012DB78}"/>
              </a:ext>
            </a:extLst>
          </p:cNvPr>
          <p:cNvSpPr txBox="1"/>
          <p:nvPr/>
        </p:nvSpPr>
        <p:spPr>
          <a:xfrm>
            <a:off x="107504" y="4515966"/>
            <a:ext cx="2060735" cy="400110"/>
          </a:xfrm>
          <a:prstGeom prst="rect">
            <a:avLst/>
          </a:prstGeom>
          <a:noFill/>
        </p:spPr>
        <p:txBody>
          <a:bodyPr wrap="square">
            <a:spAutoFit/>
          </a:bodyPr>
          <a:lstStyle/>
          <a:p>
            <a:pPr algn="r"/>
            <a:r>
              <a:rPr lang="en-US" sz="2000" b="1" i="0" dirty="0">
                <a:solidFill>
                  <a:schemeClr val="tx1">
                    <a:lumMod val="65000"/>
                    <a:lumOff val="35000"/>
                  </a:schemeClr>
                </a:solidFill>
                <a:effectLst/>
                <a:latin typeface="Arial" panose="020B0604020202020204" pitchFamily="34" charset="0"/>
              </a:rPr>
              <a:t>Waterfall Model</a:t>
            </a:r>
            <a:endParaRPr lang="en-GB" sz="2000" b="1" dirty="0">
              <a:solidFill>
                <a:schemeClr val="tx1">
                  <a:lumMod val="65000"/>
                  <a:lumOff val="35000"/>
                </a:schemeClr>
              </a:solidFill>
            </a:endParaRPr>
          </a:p>
        </p:txBody>
      </p:sp>
      <p:sp>
        <p:nvSpPr>
          <p:cNvPr id="14" name="TextBox 13">
            <a:extLst>
              <a:ext uri="{FF2B5EF4-FFF2-40B4-BE49-F238E27FC236}">
                <a16:creationId xmlns:a16="http://schemas.microsoft.com/office/drawing/2014/main" id="{FB6ADC92-10E0-42A1-9844-3E258A91F464}"/>
              </a:ext>
            </a:extLst>
          </p:cNvPr>
          <p:cNvSpPr txBox="1"/>
          <p:nvPr/>
        </p:nvSpPr>
        <p:spPr>
          <a:xfrm>
            <a:off x="2012199" y="252491"/>
            <a:ext cx="7056784" cy="600164"/>
          </a:xfrm>
          <a:prstGeom prst="rect">
            <a:avLst/>
          </a:prstGeom>
          <a:noFill/>
        </p:spPr>
        <p:txBody>
          <a:bodyPr wrap="square">
            <a:spAutoFit/>
          </a:bodyPr>
          <a:lstStyle/>
          <a:p>
            <a:r>
              <a:rPr lang="en-US" sz="1100" b="0" i="0" dirty="0">
                <a:solidFill>
                  <a:srgbClr val="666666"/>
                </a:solidFill>
                <a:effectLst/>
                <a:latin typeface="Arial" panose="020B0604020202020204" pitchFamily="34" charset="0"/>
              </a:rPr>
              <a:t>Potential requirements, deadlines </a:t>
            </a:r>
            <a:r>
              <a:rPr lang="en-US" sz="1100" dirty="0"/>
              <a:t>and </a:t>
            </a:r>
            <a:r>
              <a:rPr lang="en-US" sz="1100" b="0" i="0" dirty="0">
                <a:solidFill>
                  <a:srgbClr val="666666"/>
                </a:solidFill>
                <a:effectLst/>
                <a:latin typeface="Arial" panose="020B0604020202020204" pitchFamily="34" charset="0"/>
              </a:rPr>
              <a:t>guidelines for the project are analyzed and placed into a </a:t>
            </a:r>
            <a:r>
              <a:rPr lang="en-US" sz="1100" b="0" i="0" dirty="0">
                <a:solidFill>
                  <a:schemeClr val="tx1">
                    <a:lumMod val="65000"/>
                    <a:lumOff val="35000"/>
                  </a:schemeClr>
                </a:solidFill>
                <a:effectLst/>
                <a:latin typeface="Arial" panose="020B0604020202020204" pitchFamily="34" charset="0"/>
              </a:rPr>
              <a:t>functional </a:t>
            </a:r>
          </a:p>
          <a:p>
            <a:r>
              <a:rPr lang="en-US" sz="1100" b="0" i="0" dirty="0">
                <a:solidFill>
                  <a:schemeClr val="tx1">
                    <a:lumMod val="65000"/>
                    <a:lumOff val="35000"/>
                  </a:schemeClr>
                </a:solidFill>
                <a:effectLst/>
                <a:latin typeface="Arial" panose="020B0604020202020204" pitchFamily="34" charset="0"/>
              </a:rPr>
              <a:t>specification</a:t>
            </a:r>
            <a:r>
              <a:rPr lang="en-US" sz="1100" b="0" i="0" dirty="0">
                <a:solidFill>
                  <a:srgbClr val="666666"/>
                </a:solidFill>
                <a:effectLst/>
                <a:latin typeface="Arial" panose="020B0604020202020204" pitchFamily="34" charset="0"/>
              </a:rPr>
              <a:t>. This stage handles the defining and planning of the project without mentioning specific processes.</a:t>
            </a:r>
            <a:endParaRPr lang="en-GB" sz="1100" dirty="0"/>
          </a:p>
        </p:txBody>
      </p:sp>
      <p:sp>
        <p:nvSpPr>
          <p:cNvPr id="15" name="TextBox 14">
            <a:extLst>
              <a:ext uri="{FF2B5EF4-FFF2-40B4-BE49-F238E27FC236}">
                <a16:creationId xmlns:a16="http://schemas.microsoft.com/office/drawing/2014/main" id="{C7F3F758-133B-4B7D-85BE-A33511D90F73}"/>
              </a:ext>
            </a:extLst>
          </p:cNvPr>
          <p:cNvSpPr txBox="1"/>
          <p:nvPr/>
        </p:nvSpPr>
        <p:spPr>
          <a:xfrm>
            <a:off x="2267744" y="816265"/>
            <a:ext cx="6153167" cy="430887"/>
          </a:xfrm>
          <a:prstGeom prst="rect">
            <a:avLst/>
          </a:prstGeom>
          <a:noFill/>
        </p:spPr>
        <p:txBody>
          <a:bodyPr wrap="square">
            <a:spAutoFit/>
          </a:bodyPr>
          <a:lstStyle/>
          <a:p>
            <a:r>
              <a:rPr lang="en-US" sz="1100" b="0" i="0" dirty="0">
                <a:solidFill>
                  <a:srgbClr val="666666"/>
                </a:solidFill>
                <a:effectLst/>
                <a:latin typeface="Arial" panose="020B0604020202020204" pitchFamily="34" charset="0"/>
              </a:rPr>
              <a:t>The system specifications are analyzed to generate product models and </a:t>
            </a:r>
            <a:r>
              <a:rPr lang="en-US" sz="1100" b="0" i="0" dirty="0">
                <a:solidFill>
                  <a:schemeClr val="tx1">
                    <a:lumMod val="65000"/>
                    <a:lumOff val="35000"/>
                  </a:schemeClr>
                </a:solidFill>
                <a:effectLst/>
                <a:latin typeface="Arial" panose="020B0604020202020204" pitchFamily="34" charset="0"/>
              </a:rPr>
              <a:t>business logic   </a:t>
            </a:r>
            <a:r>
              <a:rPr lang="en-US" sz="1100" dirty="0"/>
              <a:t>that </a:t>
            </a:r>
            <a:r>
              <a:rPr lang="en-US" sz="1100" b="0" i="0" dirty="0">
                <a:solidFill>
                  <a:srgbClr val="666666"/>
                </a:solidFill>
                <a:effectLst/>
                <a:latin typeface="Arial" panose="020B0604020202020204" pitchFamily="34" charset="0"/>
              </a:rPr>
              <a:t>will guide production. This is also when financial and technical resources are audited for feasibility.</a:t>
            </a:r>
            <a:endParaRPr lang="en-GB" sz="1100" dirty="0"/>
          </a:p>
        </p:txBody>
      </p:sp>
      <p:sp>
        <p:nvSpPr>
          <p:cNvPr id="16" name="TextBox 15">
            <a:extLst>
              <a:ext uri="{FF2B5EF4-FFF2-40B4-BE49-F238E27FC236}">
                <a16:creationId xmlns:a16="http://schemas.microsoft.com/office/drawing/2014/main" id="{CE588234-A9A0-4D89-AD7E-3BD4D713E76F}"/>
              </a:ext>
            </a:extLst>
          </p:cNvPr>
          <p:cNvSpPr txBox="1"/>
          <p:nvPr/>
        </p:nvSpPr>
        <p:spPr>
          <a:xfrm>
            <a:off x="3008318" y="1552054"/>
            <a:ext cx="6009151" cy="430887"/>
          </a:xfrm>
          <a:prstGeom prst="rect">
            <a:avLst/>
          </a:prstGeom>
          <a:noFill/>
        </p:spPr>
        <p:txBody>
          <a:bodyPr wrap="square">
            <a:spAutoFit/>
          </a:bodyPr>
          <a:lstStyle/>
          <a:p>
            <a:r>
              <a:rPr lang="en-US" sz="1100" b="0" i="0" dirty="0">
                <a:solidFill>
                  <a:srgbClr val="666666"/>
                </a:solidFill>
                <a:effectLst/>
                <a:latin typeface="Arial" panose="020B0604020202020204" pitchFamily="34" charset="0"/>
              </a:rPr>
              <a:t>A design specification document is created to outline technical design requirements such as </a:t>
            </a:r>
          </a:p>
          <a:p>
            <a:r>
              <a:rPr lang="en-US" sz="1100" b="0" i="0" dirty="0">
                <a:solidFill>
                  <a:srgbClr val="666666"/>
                </a:solidFill>
                <a:effectLst/>
                <a:latin typeface="Arial" panose="020B0604020202020204" pitchFamily="34" charset="0"/>
              </a:rPr>
              <a:t>programming language, hardware, data sources, architecture and services.</a:t>
            </a:r>
            <a:endParaRPr lang="en-GB" sz="1100" dirty="0"/>
          </a:p>
        </p:txBody>
      </p:sp>
      <p:sp>
        <p:nvSpPr>
          <p:cNvPr id="17" name="TextBox 16">
            <a:extLst>
              <a:ext uri="{FF2B5EF4-FFF2-40B4-BE49-F238E27FC236}">
                <a16:creationId xmlns:a16="http://schemas.microsoft.com/office/drawing/2014/main" id="{AD5F914A-CD5F-42DD-BF10-B37968C65C03}"/>
              </a:ext>
            </a:extLst>
          </p:cNvPr>
          <p:cNvSpPr txBox="1"/>
          <p:nvPr/>
        </p:nvSpPr>
        <p:spPr>
          <a:xfrm>
            <a:off x="3563888" y="2212145"/>
            <a:ext cx="5505095" cy="600164"/>
          </a:xfrm>
          <a:prstGeom prst="rect">
            <a:avLst/>
          </a:prstGeom>
          <a:noFill/>
        </p:spPr>
        <p:txBody>
          <a:bodyPr wrap="square">
            <a:spAutoFit/>
          </a:bodyPr>
          <a:lstStyle/>
          <a:p>
            <a:r>
              <a:rPr lang="en-US" sz="1100" b="0" i="0" dirty="0">
                <a:solidFill>
                  <a:srgbClr val="666666"/>
                </a:solidFill>
                <a:effectLst/>
                <a:latin typeface="Arial" panose="020B0604020202020204" pitchFamily="34" charset="0"/>
              </a:rPr>
              <a:t>The source code is developed using the models, logic and requirements designated in the prior stages. Typically, the system is designed in smaller components, or units, </a:t>
            </a:r>
          </a:p>
          <a:p>
            <a:r>
              <a:rPr lang="en-US" sz="1100" b="0" i="0" dirty="0">
                <a:solidFill>
                  <a:srgbClr val="666666"/>
                </a:solidFill>
                <a:effectLst/>
                <a:latin typeface="Arial" panose="020B0604020202020204" pitchFamily="34" charset="0"/>
              </a:rPr>
              <a:t>before being implemented together.</a:t>
            </a:r>
            <a:endParaRPr lang="en-GB" sz="1100" dirty="0"/>
          </a:p>
        </p:txBody>
      </p:sp>
      <p:sp>
        <p:nvSpPr>
          <p:cNvPr id="18" name="TextBox 17">
            <a:extLst>
              <a:ext uri="{FF2B5EF4-FFF2-40B4-BE49-F238E27FC236}">
                <a16:creationId xmlns:a16="http://schemas.microsoft.com/office/drawing/2014/main" id="{AC9C9B5C-9C6D-4D02-9992-FE77C527EDBA}"/>
              </a:ext>
            </a:extLst>
          </p:cNvPr>
          <p:cNvSpPr txBox="1"/>
          <p:nvPr/>
        </p:nvSpPr>
        <p:spPr>
          <a:xfrm>
            <a:off x="4067944" y="3008171"/>
            <a:ext cx="4857024" cy="430887"/>
          </a:xfrm>
          <a:prstGeom prst="rect">
            <a:avLst/>
          </a:prstGeom>
          <a:noFill/>
        </p:spPr>
        <p:txBody>
          <a:bodyPr wrap="square">
            <a:spAutoFit/>
          </a:bodyPr>
          <a:lstStyle/>
          <a:p>
            <a:r>
              <a:rPr lang="en-US" sz="1100" b="0" i="0" dirty="0">
                <a:solidFill>
                  <a:srgbClr val="666666"/>
                </a:solidFill>
                <a:effectLst/>
                <a:latin typeface="Arial" panose="020B0604020202020204" pitchFamily="34" charset="0"/>
              </a:rPr>
              <a:t>This is when quality assurance, unit,  system   and  beta tests take place to report issues that may need to be resolved. </a:t>
            </a:r>
            <a:endParaRPr lang="en-GB" sz="1100" dirty="0"/>
          </a:p>
        </p:txBody>
      </p:sp>
      <p:sp>
        <p:nvSpPr>
          <p:cNvPr id="19" name="TextBox 18">
            <a:extLst>
              <a:ext uri="{FF2B5EF4-FFF2-40B4-BE49-F238E27FC236}">
                <a16:creationId xmlns:a16="http://schemas.microsoft.com/office/drawing/2014/main" id="{5C42D9C9-8334-48B3-9620-1F3276ED770F}"/>
              </a:ext>
            </a:extLst>
          </p:cNvPr>
          <p:cNvSpPr txBox="1"/>
          <p:nvPr/>
        </p:nvSpPr>
        <p:spPr>
          <a:xfrm>
            <a:off x="4562395" y="3620495"/>
            <a:ext cx="4496983" cy="430887"/>
          </a:xfrm>
          <a:prstGeom prst="rect">
            <a:avLst/>
          </a:prstGeom>
          <a:noFill/>
        </p:spPr>
        <p:txBody>
          <a:bodyPr wrap="square">
            <a:spAutoFit/>
          </a:bodyPr>
          <a:lstStyle/>
          <a:p>
            <a:r>
              <a:rPr lang="en-US" sz="1100" b="0" i="0" dirty="0">
                <a:solidFill>
                  <a:srgbClr val="666666"/>
                </a:solidFill>
                <a:effectLst/>
                <a:latin typeface="Arial" panose="020B0604020202020204" pitchFamily="34" charset="0"/>
              </a:rPr>
              <a:t>The product or application is deemed fully functional and is deployed to a live environment.</a:t>
            </a:r>
            <a:endParaRPr lang="en-GB" sz="1100" dirty="0"/>
          </a:p>
        </p:txBody>
      </p:sp>
      <p:sp>
        <p:nvSpPr>
          <p:cNvPr id="7" name="TextBox 6">
            <a:extLst>
              <a:ext uri="{FF2B5EF4-FFF2-40B4-BE49-F238E27FC236}">
                <a16:creationId xmlns:a16="http://schemas.microsoft.com/office/drawing/2014/main" id="{CF71D5BE-C3C9-4579-9F1A-EAFCEFC579D7}"/>
              </a:ext>
            </a:extLst>
          </p:cNvPr>
          <p:cNvSpPr txBox="1"/>
          <p:nvPr/>
        </p:nvSpPr>
        <p:spPr>
          <a:xfrm>
            <a:off x="0" y="3992746"/>
            <a:ext cx="2770548" cy="523220"/>
          </a:xfrm>
          <a:prstGeom prst="rect">
            <a:avLst/>
          </a:prstGeom>
          <a:noFill/>
        </p:spPr>
        <p:txBody>
          <a:bodyPr wrap="square">
            <a:spAutoFit/>
          </a:bodyPr>
          <a:lstStyle/>
          <a:p>
            <a:r>
              <a:rPr lang="en-US" sz="1400" b="0" i="0" dirty="0">
                <a:solidFill>
                  <a:schemeClr val="tx1">
                    <a:lumMod val="65000"/>
                    <a:lumOff val="35000"/>
                  </a:schemeClr>
                </a:solidFill>
                <a:effectLst/>
                <a:latin typeface="Arial" panose="020B0604020202020204" pitchFamily="34" charset="0"/>
              </a:rPr>
              <a:t>First published in </a:t>
            </a:r>
          </a:p>
          <a:p>
            <a:r>
              <a:rPr lang="en-US" sz="1400" b="0" i="0" dirty="0">
                <a:solidFill>
                  <a:schemeClr val="tx1">
                    <a:lumMod val="65000"/>
                    <a:lumOff val="35000"/>
                  </a:schemeClr>
                </a:solidFill>
                <a:effectLst/>
                <a:latin typeface="Arial" panose="020B0604020202020204" pitchFamily="34" charset="0"/>
              </a:rPr>
              <a:t>1970 by Dr. Winston W. Royce </a:t>
            </a:r>
            <a:endParaRPr lang="en-GB" sz="1400" dirty="0">
              <a:solidFill>
                <a:schemeClr val="tx1">
                  <a:lumMod val="65000"/>
                  <a:lumOff val="35000"/>
                </a:schemeClr>
              </a:solidFill>
            </a:endParaRPr>
          </a:p>
        </p:txBody>
      </p:sp>
      <p:sp>
        <p:nvSpPr>
          <p:cNvPr id="20" name="TextBox 19">
            <a:extLst>
              <a:ext uri="{FF2B5EF4-FFF2-40B4-BE49-F238E27FC236}">
                <a16:creationId xmlns:a16="http://schemas.microsoft.com/office/drawing/2014/main" id="{AA32AA42-80CE-416D-BDD3-6F0ED4448822}"/>
              </a:ext>
            </a:extLst>
          </p:cNvPr>
          <p:cNvSpPr txBox="1"/>
          <p:nvPr/>
        </p:nvSpPr>
        <p:spPr>
          <a:xfrm>
            <a:off x="4780662" y="4215390"/>
            <a:ext cx="4258612" cy="600164"/>
          </a:xfrm>
          <a:prstGeom prst="rect">
            <a:avLst/>
          </a:prstGeom>
          <a:noFill/>
        </p:spPr>
        <p:txBody>
          <a:bodyPr wrap="square">
            <a:spAutoFit/>
          </a:bodyPr>
          <a:lstStyle/>
          <a:p>
            <a:r>
              <a:rPr lang="en-US" sz="1100" b="0" i="0" dirty="0">
                <a:solidFill>
                  <a:srgbClr val="666666"/>
                </a:solidFill>
                <a:effectLst/>
                <a:latin typeface="Arial" panose="020B0604020202020204" pitchFamily="34" charset="0"/>
              </a:rPr>
              <a:t>Corrective, adaptive and perfective maintenance is carried out </a:t>
            </a:r>
          </a:p>
          <a:p>
            <a:r>
              <a:rPr lang="en-US" sz="1100" b="0" i="0" dirty="0">
                <a:solidFill>
                  <a:srgbClr val="666666"/>
                </a:solidFill>
                <a:effectLst/>
                <a:latin typeface="Arial" panose="020B0604020202020204" pitchFamily="34" charset="0"/>
              </a:rPr>
              <a:t>indefinitely to improve, update and enhance the final product. This </a:t>
            </a:r>
          </a:p>
          <a:p>
            <a:r>
              <a:rPr lang="en-US" sz="1100" b="0" i="0" dirty="0">
                <a:solidFill>
                  <a:srgbClr val="666666"/>
                </a:solidFill>
                <a:effectLst/>
                <a:latin typeface="Arial" panose="020B0604020202020204" pitchFamily="34" charset="0"/>
              </a:rPr>
              <a:t>could include releasing  patch   updates or releasing new versions</a:t>
            </a:r>
            <a:endParaRPr lang="en-GB" sz="1100" dirty="0"/>
          </a:p>
        </p:txBody>
      </p:sp>
    </p:spTree>
    <p:extLst>
      <p:ext uri="{BB962C8B-B14F-4D97-AF65-F5344CB8AC3E}">
        <p14:creationId xmlns:p14="http://schemas.microsoft.com/office/powerpoint/2010/main" val="293517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73DB6A-5A67-436F-AF1A-5FB9BA75E75A}"/>
              </a:ext>
            </a:extLst>
          </p:cNvPr>
          <p:cNvPicPr>
            <a:picLocks noChangeAspect="1"/>
          </p:cNvPicPr>
          <p:nvPr/>
        </p:nvPicPr>
        <p:blipFill rotWithShape="1">
          <a:blip r:embed="rId2"/>
          <a:srcRect r="9776" b="-2"/>
          <a:stretch/>
        </p:blipFill>
        <p:spPr>
          <a:xfrm>
            <a:off x="20" y="10"/>
            <a:ext cx="9143980" cy="5143490"/>
          </a:xfrm>
          <a:prstGeom prst="rect">
            <a:avLst/>
          </a:prstGeom>
          <a:noFill/>
        </p:spPr>
      </p:pic>
    </p:spTree>
    <p:extLst>
      <p:ext uri="{BB962C8B-B14F-4D97-AF65-F5344CB8AC3E}">
        <p14:creationId xmlns:p14="http://schemas.microsoft.com/office/powerpoint/2010/main" val="56029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89743D-D5DD-4D95-8D35-00AB5102A9D5}"/>
              </a:ext>
            </a:extLst>
          </p:cNvPr>
          <p:cNvSpPr>
            <a:spLocks noGrp="1"/>
          </p:cNvSpPr>
          <p:nvPr>
            <p:ph type="body" sz="quarter" idx="10"/>
          </p:nvPr>
        </p:nvSpPr>
        <p:spPr/>
        <p:txBody>
          <a:bodyPr/>
          <a:lstStyle/>
          <a:p>
            <a:r>
              <a:rPr lang="en-GB" dirty="0"/>
              <a:t>Agile Model comes to rescue</a:t>
            </a:r>
          </a:p>
        </p:txBody>
      </p:sp>
      <p:sp>
        <p:nvSpPr>
          <p:cNvPr id="3" name="Text Placeholder 2">
            <a:extLst>
              <a:ext uri="{FF2B5EF4-FFF2-40B4-BE49-F238E27FC236}">
                <a16:creationId xmlns:a16="http://schemas.microsoft.com/office/drawing/2014/main" id="{D546B8C3-A99C-4658-BF4D-A21CADB8B064}"/>
              </a:ext>
            </a:extLst>
          </p:cNvPr>
          <p:cNvSpPr>
            <a:spLocks noGrp="1"/>
          </p:cNvSpPr>
          <p:nvPr>
            <p:ph type="body" sz="quarter" idx="11"/>
          </p:nvPr>
        </p:nvSpPr>
        <p:spPr>
          <a:xfrm>
            <a:off x="197768" y="699542"/>
            <a:ext cx="8820472" cy="2160240"/>
          </a:xfrm>
        </p:spPr>
        <p:txBody>
          <a:bodyPr/>
          <a:lstStyle/>
          <a:p>
            <a:r>
              <a:rPr lang="en-US" sz="2000" b="0" i="0" dirty="0">
                <a:solidFill>
                  <a:srgbClr val="091E42"/>
                </a:solidFill>
                <a:effectLst/>
                <a:latin typeface="Times New Roman" panose="02020603050405020304" pitchFamily="18" charset="0"/>
                <a:cs typeface="Times New Roman" panose="02020603050405020304" pitchFamily="18" charset="0"/>
              </a:rPr>
              <a:t>Agile is an iterative approach to project management and software development     </a:t>
            </a:r>
          </a:p>
          <a:p>
            <a:r>
              <a:rPr lang="en-US" sz="2000" b="0" i="0" dirty="0">
                <a:solidFill>
                  <a:srgbClr val="091E42"/>
                </a:solidFill>
                <a:effectLst/>
                <a:latin typeface="Times New Roman" panose="02020603050405020304" pitchFamily="18" charset="0"/>
                <a:cs typeface="Times New Roman" panose="02020603050405020304" pitchFamily="18" charset="0"/>
              </a:rPr>
              <a:t>that helps teams deliver value to their customers faster and with fewer headaches. </a:t>
            </a:r>
          </a:p>
          <a:p>
            <a:r>
              <a:rPr lang="en-US" sz="2000" b="0" i="0" dirty="0">
                <a:solidFill>
                  <a:srgbClr val="091E42"/>
                </a:solidFill>
                <a:effectLst/>
                <a:latin typeface="Times New Roman" panose="02020603050405020304" pitchFamily="18" charset="0"/>
                <a:cs typeface="Times New Roman" panose="02020603050405020304" pitchFamily="18" charset="0"/>
              </a:rPr>
              <a:t>Instead of betting everything on a "big bang" launch, an agile team delivers work in small, but consumable, increments. Requirements, plans, and results are evaluated continuously so teams have a natural mechanism for responding to change quickly.</a:t>
            </a:r>
            <a:endParaRPr lang="en-GB" sz="2000" dirty="0">
              <a:latin typeface="Times New Roman" panose="02020603050405020304" pitchFamily="18" charset="0"/>
              <a:cs typeface="Times New Roman" panose="02020603050405020304" pitchFamily="18" charset="0"/>
            </a:endParaRPr>
          </a:p>
        </p:txBody>
      </p:sp>
      <p:pic>
        <p:nvPicPr>
          <p:cNvPr id="2052" name="Picture 4" descr="What Is Agile Methodology? A Guide for ...">
            <a:extLst>
              <a:ext uri="{FF2B5EF4-FFF2-40B4-BE49-F238E27FC236}">
                <a16:creationId xmlns:a16="http://schemas.microsoft.com/office/drawing/2014/main" id="{02CBA6D7-5572-3517-8EF0-38E9FDDA6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681" y="2831456"/>
            <a:ext cx="3779566" cy="21165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E96182E-91E5-3B9C-4147-77E7DC746B78}"/>
              </a:ext>
            </a:extLst>
          </p:cNvPr>
          <p:cNvPicPr>
            <a:picLocks noChangeAspect="1"/>
          </p:cNvPicPr>
          <p:nvPr/>
        </p:nvPicPr>
        <p:blipFill>
          <a:blip r:embed="rId4"/>
          <a:stretch>
            <a:fillRect/>
          </a:stretch>
        </p:blipFill>
        <p:spPr>
          <a:xfrm>
            <a:off x="4686944" y="2744110"/>
            <a:ext cx="4473508" cy="2399390"/>
          </a:xfrm>
          <a:prstGeom prst="rect">
            <a:avLst/>
          </a:prstGeom>
        </p:spPr>
      </p:pic>
    </p:spTree>
    <p:extLst>
      <p:ext uri="{BB962C8B-B14F-4D97-AF65-F5344CB8AC3E}">
        <p14:creationId xmlns:p14="http://schemas.microsoft.com/office/powerpoint/2010/main" val="229690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94157-68D3-4A91-9357-4B7667893610}"/>
              </a:ext>
            </a:extLst>
          </p:cNvPr>
          <p:cNvPicPr>
            <a:picLocks noChangeAspect="1"/>
          </p:cNvPicPr>
          <p:nvPr/>
        </p:nvPicPr>
        <p:blipFill>
          <a:blip r:embed="rId2"/>
          <a:stretch>
            <a:fillRect/>
          </a:stretch>
        </p:blipFill>
        <p:spPr>
          <a:xfrm>
            <a:off x="90488" y="1"/>
            <a:ext cx="8963025" cy="4857320"/>
          </a:xfrm>
          <a:prstGeom prst="rect">
            <a:avLst/>
          </a:prstGeom>
          <a:noFill/>
        </p:spPr>
      </p:pic>
    </p:spTree>
    <p:extLst>
      <p:ext uri="{BB962C8B-B14F-4D97-AF65-F5344CB8AC3E}">
        <p14:creationId xmlns:p14="http://schemas.microsoft.com/office/powerpoint/2010/main" val="4425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D3FF3C-02DE-42BC-BDE1-6A78DB4C699A}"/>
              </a:ext>
            </a:extLst>
          </p:cNvPr>
          <p:cNvSpPr>
            <a:spLocks noGrp="1"/>
          </p:cNvSpPr>
          <p:nvPr>
            <p:ph type="body" sz="quarter" idx="10"/>
          </p:nvPr>
        </p:nvSpPr>
        <p:spPr>
          <a:xfrm>
            <a:off x="0" y="195486"/>
            <a:ext cx="9144000" cy="576064"/>
          </a:xfrm>
        </p:spPr>
        <p:txBody>
          <a:bodyPr/>
          <a:lstStyle/>
          <a:p>
            <a:r>
              <a:rPr lang="en-US" b="1" i="0" dirty="0">
                <a:solidFill>
                  <a:srgbClr val="333333"/>
                </a:solidFill>
                <a:effectLst/>
                <a:latin typeface="Lato" panose="020F0502020204030203" pitchFamily="34" charset="0"/>
              </a:rPr>
              <a:t>The Difference Between Agile and Scrum</a:t>
            </a:r>
          </a:p>
          <a:p>
            <a:r>
              <a:rPr lang="en-US" sz="1800" b="1" dirty="0">
                <a:solidFill>
                  <a:srgbClr val="333333"/>
                </a:solidFill>
                <a:latin typeface="Lato" panose="020F0502020204030203" pitchFamily="34" charset="0"/>
              </a:rPr>
              <a:t>(</a:t>
            </a:r>
            <a:r>
              <a:rPr lang="en-US" sz="1800" b="1" i="0" dirty="0">
                <a:solidFill>
                  <a:srgbClr val="202124"/>
                </a:solidFill>
                <a:effectLst/>
                <a:latin typeface="arial" panose="020B0604020202020204" pitchFamily="34" charset="0"/>
              </a:rPr>
              <a:t>Systematic Customer Resolution Unraveling Meeting</a:t>
            </a:r>
            <a:r>
              <a:rPr lang="en-US" sz="1800" b="1" dirty="0">
                <a:solidFill>
                  <a:srgbClr val="333333"/>
                </a:solidFill>
                <a:latin typeface="Lato" panose="020F0502020204030203" pitchFamily="34" charset="0"/>
              </a:rPr>
              <a:t>)</a:t>
            </a:r>
            <a:endParaRPr lang="en-GB" sz="1800" dirty="0"/>
          </a:p>
        </p:txBody>
      </p:sp>
      <p:sp>
        <p:nvSpPr>
          <p:cNvPr id="3" name="Text Placeholder 2">
            <a:extLst>
              <a:ext uri="{FF2B5EF4-FFF2-40B4-BE49-F238E27FC236}">
                <a16:creationId xmlns:a16="http://schemas.microsoft.com/office/drawing/2014/main" id="{80E1DF53-C64A-499C-83BF-6ADF990F6551}"/>
              </a:ext>
            </a:extLst>
          </p:cNvPr>
          <p:cNvSpPr>
            <a:spLocks noGrp="1"/>
          </p:cNvSpPr>
          <p:nvPr>
            <p:ph type="body" sz="quarter" idx="11"/>
          </p:nvPr>
        </p:nvSpPr>
        <p:spPr>
          <a:xfrm>
            <a:off x="233772" y="1131590"/>
            <a:ext cx="8676456" cy="3240360"/>
          </a:xfrm>
        </p:spPr>
        <p:txBody>
          <a:bodyPr/>
          <a:lstStyle/>
          <a:p>
            <a:pPr algn="l"/>
            <a:r>
              <a:rPr lang="en-US" sz="1800" b="0" i="0" dirty="0">
                <a:solidFill>
                  <a:srgbClr val="333333"/>
                </a:solidFill>
                <a:effectLst/>
                <a:latin typeface="Times New Roman" panose="02020603050405020304" pitchFamily="18" charset="0"/>
                <a:cs typeface="Times New Roman" panose="02020603050405020304" pitchFamily="18" charset="0"/>
              </a:rPr>
              <a:t>On the surface, it is easy to see why Agile and Scrum can often be confused, as they both </a:t>
            </a:r>
          </a:p>
          <a:p>
            <a:pPr algn="l"/>
            <a:r>
              <a:rPr lang="en-US" sz="1800" b="0" i="0" dirty="0">
                <a:solidFill>
                  <a:srgbClr val="333333"/>
                </a:solidFill>
                <a:effectLst/>
                <a:latin typeface="Times New Roman" panose="02020603050405020304" pitchFamily="18" charset="0"/>
                <a:cs typeface="Times New Roman" panose="02020603050405020304" pitchFamily="18" charset="0"/>
              </a:rPr>
              <a:t>rely on an iterative process, frequent client interaction, and collaborative decision making.</a:t>
            </a:r>
          </a:p>
          <a:p>
            <a:pPr algn="l"/>
            <a:r>
              <a:rPr lang="en-US" sz="1800" b="0" i="0" dirty="0">
                <a:solidFill>
                  <a:srgbClr val="333333"/>
                </a:solidFill>
                <a:effectLst/>
                <a:latin typeface="Times New Roman" panose="02020603050405020304" pitchFamily="18" charset="0"/>
                <a:cs typeface="Times New Roman" panose="02020603050405020304" pitchFamily="18" charset="0"/>
              </a:rPr>
              <a:t> </a:t>
            </a:r>
            <a:endParaRPr lang="en-US" sz="1800" dirty="0">
              <a:solidFill>
                <a:srgbClr val="333333"/>
              </a:solidFill>
              <a:latin typeface="Times New Roman" panose="02020603050405020304" pitchFamily="18" charset="0"/>
              <a:cs typeface="Times New Roman" panose="02020603050405020304" pitchFamily="18" charset="0"/>
            </a:endParaRPr>
          </a:p>
          <a:p>
            <a:pPr algn="l"/>
            <a:r>
              <a:rPr lang="en-US" sz="1800" dirty="0">
                <a:solidFill>
                  <a:srgbClr val="333333"/>
                </a:solidFill>
                <a:latin typeface="Times New Roman" panose="02020603050405020304" pitchFamily="18" charset="0"/>
                <a:cs typeface="Times New Roman" panose="02020603050405020304" pitchFamily="18" charset="0"/>
              </a:rPr>
              <a:t>Agile Methodology is a development approach where teams work together to adapt and improve solutions based on customer needs and company goals. It focuses on delivering software quickly through repeated cycles of development, allowing for regular feedback and adjustments.</a:t>
            </a:r>
            <a:br>
              <a:rPr lang="en-US" sz="1800" dirty="0">
                <a:solidFill>
                  <a:srgbClr val="333333"/>
                </a:solidFill>
                <a:latin typeface="Times New Roman" panose="02020603050405020304" pitchFamily="18" charset="0"/>
                <a:cs typeface="Times New Roman" panose="02020603050405020304" pitchFamily="18" charset="0"/>
              </a:rPr>
            </a:br>
            <a:endParaRPr lang="en-US" sz="1800" dirty="0">
              <a:solidFill>
                <a:srgbClr val="333333"/>
              </a:solidFill>
              <a:latin typeface="Times New Roman" panose="02020603050405020304" pitchFamily="18" charset="0"/>
              <a:cs typeface="Times New Roman" panose="02020603050405020304" pitchFamily="18" charset="0"/>
            </a:endParaRPr>
          </a:p>
          <a:p>
            <a:pPr algn="l"/>
            <a:r>
              <a:rPr lang="en-US" sz="1800" dirty="0">
                <a:solidFill>
                  <a:srgbClr val="333333"/>
                </a:solidFill>
                <a:latin typeface="Times New Roman" panose="02020603050405020304" pitchFamily="18" charset="0"/>
                <a:cs typeface="Times New Roman" panose="02020603050405020304" pitchFamily="18" charset="0"/>
              </a:rPr>
              <a:t>Scrum is a popular agile method that breaks development into cycles called "sprints." Each sprint focuses on a specific task and lasts for a set time. The Scrum team includes a Scrum master and a product owner who communicate daily to stay on track.</a:t>
            </a:r>
            <a:endParaRPr lang="en-GB" sz="18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92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6AFFA9-532F-69B7-8D4E-931AF414C678}"/>
              </a:ext>
            </a:extLst>
          </p:cNvPr>
          <p:cNvPicPr>
            <a:picLocks noChangeAspect="1"/>
          </p:cNvPicPr>
          <p:nvPr/>
        </p:nvPicPr>
        <p:blipFill>
          <a:blip r:embed="rId2"/>
          <a:stretch>
            <a:fillRect/>
          </a:stretch>
        </p:blipFill>
        <p:spPr>
          <a:xfrm>
            <a:off x="366126" y="699543"/>
            <a:ext cx="8375256" cy="3312368"/>
          </a:xfrm>
          <a:prstGeom prst="rect">
            <a:avLst/>
          </a:prstGeom>
        </p:spPr>
      </p:pic>
    </p:spTree>
    <p:extLst>
      <p:ext uri="{BB962C8B-B14F-4D97-AF65-F5344CB8AC3E}">
        <p14:creationId xmlns:p14="http://schemas.microsoft.com/office/powerpoint/2010/main" val="764633749"/>
      </p:ext>
    </p:extLst>
  </p:cSld>
  <p:clrMapOvr>
    <a:masterClrMapping/>
  </p:clrMapOvr>
</p:sld>
</file>

<file path=ppt/theme/theme1.xml><?xml version="1.0" encoding="utf-8"?>
<a:theme xmlns:a="http://schemas.openxmlformats.org/drawingml/2006/main" name="Cover and End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416F41D942D543B6D5B6D8A7774EFB" ma:contentTypeVersion="2" ma:contentTypeDescription="Create a new document." ma:contentTypeScope="" ma:versionID="acf0312f72cabb1cc1f9f2c19e293f6d">
  <xsd:schema xmlns:xsd="http://www.w3.org/2001/XMLSchema" xmlns:xs="http://www.w3.org/2001/XMLSchema" xmlns:p="http://schemas.microsoft.com/office/2006/metadata/properties" xmlns:ns2="171a6c82-92de-4e00-9fa8-01306b0f91b6" targetNamespace="http://schemas.microsoft.com/office/2006/metadata/properties" ma:root="true" ma:fieldsID="3063933151d3e4fd5513027096e1a247" ns2:_="">
    <xsd:import namespace="171a6c82-92de-4e00-9fa8-01306b0f91b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1a6c82-92de-4e00-9fa8-01306b0f91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9DCF91-B9FD-48AA-826D-63E2C26CEF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1a6c82-92de-4e00-9fa8-01306b0f91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3B151F-8D8B-41C6-800F-01964482CBE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B0F85FB-24E1-42CD-A05C-B625F4D7AC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6107</TotalTime>
  <Words>897</Words>
  <Application>Microsoft Office PowerPoint</Application>
  <PresentationFormat>On-screen Show (16:9)</PresentationFormat>
  <Paragraphs>74</Paragraphs>
  <Slides>20</Slides>
  <Notes>6</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20</vt:i4>
      </vt:variant>
    </vt:vector>
  </HeadingPairs>
  <TitlesOfParts>
    <vt:vector size="31" baseType="lpstr">
      <vt:lpstr>맑은 고딕</vt:lpstr>
      <vt:lpstr>Arial</vt:lpstr>
      <vt:lpstr>Arial</vt:lpstr>
      <vt:lpstr>Calibri</vt:lpstr>
      <vt:lpstr>Graphik</vt:lpstr>
      <vt:lpstr>Lato</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manuupadhya11@outlook.com</cp:lastModifiedBy>
  <cp:revision>131</cp:revision>
  <dcterms:created xsi:type="dcterms:W3CDTF">2016-12-05T23:26:54Z</dcterms:created>
  <dcterms:modified xsi:type="dcterms:W3CDTF">2025-03-26T06:20:01Z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0x01010076416F41D942D543B6D5B6D8A7774EFB</vt:lpwstr>
  </property>
</Properties>
</file>