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0AE4B9-F88E-4B67-9D47-478F82A58CF5}" type="datetimeFigureOut">
              <a:rPr lang="en-US" smtClean="0"/>
              <a:t>3/26/2025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F846E0-DA82-43E5-B536-0CCDE314AA78}" type="slidenum">
              <a:rPr lang="en-US" smtClean="0"/>
              <a:t>‹#›</a:t>
            </a:fld>
            <a:endParaRPr lang="en-US"/>
          </a:p>
        </p:txBody>
      </p:sp>
    </p:spTree>
    <p:extLst>
      <p:ext uri="{BB962C8B-B14F-4D97-AF65-F5344CB8AC3E}">
        <p14:creationId xmlns:p14="http://schemas.microsoft.com/office/powerpoint/2010/main" val="4274741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151515"/>
                </a:solidFill>
                <a:latin typeface="RedHatText"/>
              </a:rPr>
              <a:t>Shell accepts human-readable commands from users and converts them into something which the kernel can understand. It is a command language interpreter that executes commands read from input devices such as keyboards or from files</a:t>
            </a:r>
            <a:endParaRPr lang="en-US" dirty="0"/>
          </a:p>
        </p:txBody>
      </p:sp>
      <p:sp>
        <p:nvSpPr>
          <p:cNvPr id="4" name="Slide Number Placeholder 3"/>
          <p:cNvSpPr>
            <a:spLocks noGrp="1"/>
          </p:cNvSpPr>
          <p:nvPr>
            <p:ph type="sldNum" sz="quarter" idx="5"/>
          </p:nvPr>
        </p:nvSpPr>
        <p:spPr/>
        <p:txBody>
          <a:bodyPr/>
          <a:lstStyle/>
          <a:p>
            <a:fld id="{37F846E0-DA82-43E5-B536-0CCDE314AA78}" type="slidenum">
              <a:rPr lang="en-US" smtClean="0"/>
              <a:t>4</a:t>
            </a:fld>
            <a:endParaRPr lang="en-US"/>
          </a:p>
        </p:txBody>
      </p:sp>
    </p:spTree>
    <p:extLst>
      <p:ext uri="{BB962C8B-B14F-4D97-AF65-F5344CB8AC3E}">
        <p14:creationId xmlns:p14="http://schemas.microsoft.com/office/powerpoint/2010/main" val="1624257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Linux directory structure is organized in a hierarchical tree format, with the root directory (/) at the top. Here are the main directories and their purposes:</a:t>
            </a:r>
          </a:p>
          <a:p>
            <a:pPr>
              <a:buFont typeface="Arial" panose="020B0604020202020204" pitchFamily="34" charset="0"/>
              <a:buChar char="•"/>
            </a:pPr>
            <a:r>
              <a:rPr lang="en-US" dirty="0"/>
              <a:t>/ (Root) – The top-level directory that contains all other directories.</a:t>
            </a:r>
          </a:p>
          <a:p>
            <a:pPr>
              <a:buFont typeface="Arial" panose="020B0604020202020204" pitchFamily="34" charset="0"/>
              <a:buChar char="•"/>
            </a:pPr>
            <a:r>
              <a:rPr lang="en-US" dirty="0"/>
              <a:t>/bin – Essential system binaries (commands like ls, cp, mv).</a:t>
            </a:r>
          </a:p>
          <a:p>
            <a:pPr>
              <a:buFont typeface="Arial" panose="020B0604020202020204" pitchFamily="34" charset="0"/>
              <a:buChar char="•"/>
            </a:pPr>
            <a:r>
              <a:rPr lang="en-US" dirty="0"/>
              <a:t>/boot – Files needed to boot the system (like the kernel and bootloader).</a:t>
            </a:r>
          </a:p>
          <a:p>
            <a:pPr>
              <a:buFont typeface="Arial" panose="020B0604020202020204" pitchFamily="34" charset="0"/>
              <a:buChar char="•"/>
            </a:pPr>
            <a:r>
              <a:rPr lang="en-US" dirty="0"/>
              <a:t>/dev – Device files (representing hardware like disks and USBs).</a:t>
            </a:r>
          </a:p>
          <a:p>
            <a:pPr>
              <a:buFont typeface="Arial" panose="020B0604020202020204" pitchFamily="34" charset="0"/>
              <a:buChar char="•"/>
            </a:pPr>
            <a:r>
              <a:rPr lang="en-US" dirty="0"/>
              <a:t>/</a:t>
            </a:r>
            <a:r>
              <a:rPr lang="en-US" dirty="0" err="1"/>
              <a:t>etc</a:t>
            </a:r>
            <a:r>
              <a:rPr lang="en-US" dirty="0"/>
              <a:t> – Configuration files for the system and applications.</a:t>
            </a:r>
          </a:p>
          <a:p>
            <a:pPr>
              <a:buFont typeface="Arial" panose="020B0604020202020204" pitchFamily="34" charset="0"/>
              <a:buChar char="•"/>
            </a:pPr>
            <a:r>
              <a:rPr lang="en-US" dirty="0"/>
              <a:t>/home – User directories (e.g., /home/user).</a:t>
            </a:r>
          </a:p>
          <a:p>
            <a:pPr>
              <a:buFont typeface="Arial" panose="020B0604020202020204" pitchFamily="34" charset="0"/>
              <a:buChar char="•"/>
            </a:pPr>
            <a:r>
              <a:rPr lang="en-US" dirty="0"/>
              <a:t>/lib – Shared libraries required by system programs.</a:t>
            </a:r>
          </a:p>
          <a:p>
            <a:pPr>
              <a:buFont typeface="Arial" panose="020B0604020202020204" pitchFamily="34" charset="0"/>
              <a:buChar char="•"/>
            </a:pPr>
            <a:r>
              <a:rPr lang="en-US" dirty="0"/>
              <a:t>/media – Mount points for removable media (USBs, CDs).</a:t>
            </a:r>
          </a:p>
          <a:p>
            <a:pPr>
              <a:buFont typeface="Arial" panose="020B0604020202020204" pitchFamily="34" charset="0"/>
              <a:buChar char="•"/>
            </a:pPr>
            <a:r>
              <a:rPr lang="en-US" dirty="0"/>
              <a:t>/</a:t>
            </a:r>
            <a:r>
              <a:rPr lang="en-US" dirty="0" err="1"/>
              <a:t>mnt</a:t>
            </a:r>
            <a:r>
              <a:rPr lang="en-US" dirty="0"/>
              <a:t> – Temporary mount point for filesystems.</a:t>
            </a:r>
          </a:p>
          <a:p>
            <a:pPr>
              <a:buFont typeface="Arial" panose="020B0604020202020204" pitchFamily="34" charset="0"/>
              <a:buChar char="•"/>
            </a:pPr>
            <a:r>
              <a:rPr lang="en-US" dirty="0"/>
              <a:t>/opt – Optional software and third-party applications.</a:t>
            </a:r>
          </a:p>
          <a:p>
            <a:pPr>
              <a:buFont typeface="Arial" panose="020B0604020202020204" pitchFamily="34" charset="0"/>
              <a:buChar char="•"/>
            </a:pPr>
            <a:r>
              <a:rPr lang="en-US" dirty="0"/>
              <a:t>/proc – Virtual directory for system and process information.</a:t>
            </a:r>
          </a:p>
          <a:p>
            <a:pPr>
              <a:buFont typeface="Arial" panose="020B0604020202020204" pitchFamily="34" charset="0"/>
              <a:buChar char="•"/>
            </a:pPr>
            <a:r>
              <a:rPr lang="en-US" dirty="0"/>
              <a:t>/root – Home directory for the root user.</a:t>
            </a:r>
          </a:p>
          <a:p>
            <a:pPr>
              <a:buFont typeface="Arial" panose="020B0604020202020204" pitchFamily="34" charset="0"/>
              <a:buChar char="•"/>
            </a:pPr>
            <a:r>
              <a:rPr lang="en-US" dirty="0"/>
              <a:t>/</a:t>
            </a:r>
            <a:r>
              <a:rPr lang="en-US" dirty="0" err="1"/>
              <a:t>sbin</a:t>
            </a:r>
            <a:r>
              <a:rPr lang="en-US" dirty="0"/>
              <a:t> – System binaries for administration (like shutdown, </a:t>
            </a:r>
            <a:r>
              <a:rPr lang="en-US" dirty="0" err="1"/>
              <a:t>fdisk</a:t>
            </a:r>
            <a:r>
              <a:rPr lang="en-US" dirty="0"/>
              <a:t>).</a:t>
            </a:r>
          </a:p>
          <a:p>
            <a:pPr>
              <a:buFont typeface="Arial" panose="020B0604020202020204" pitchFamily="34" charset="0"/>
              <a:buChar char="•"/>
            </a:pPr>
            <a:r>
              <a:rPr lang="en-US" dirty="0"/>
              <a:t>/</a:t>
            </a:r>
            <a:r>
              <a:rPr lang="en-US" dirty="0" err="1"/>
              <a:t>srv</a:t>
            </a:r>
            <a:r>
              <a:rPr lang="en-US" dirty="0"/>
              <a:t> – Data for services (like web servers).</a:t>
            </a:r>
          </a:p>
          <a:p>
            <a:pPr>
              <a:buFont typeface="Arial" panose="020B0604020202020204" pitchFamily="34" charset="0"/>
              <a:buChar char="•"/>
            </a:pPr>
            <a:r>
              <a:rPr lang="en-US" dirty="0"/>
              <a:t>/sys – System information related to hardware.</a:t>
            </a:r>
          </a:p>
          <a:p>
            <a:pPr>
              <a:buFont typeface="Arial" panose="020B0604020202020204" pitchFamily="34" charset="0"/>
              <a:buChar char="•"/>
            </a:pPr>
            <a:r>
              <a:rPr lang="en-US" dirty="0"/>
              <a:t>/</a:t>
            </a:r>
            <a:r>
              <a:rPr lang="en-US" dirty="0" err="1"/>
              <a:t>tmp</a:t>
            </a:r>
            <a:r>
              <a:rPr lang="en-US" dirty="0"/>
              <a:t> – Temporary files (cleared on reboot).</a:t>
            </a:r>
          </a:p>
          <a:p>
            <a:pPr>
              <a:buFont typeface="Arial" panose="020B0604020202020204" pitchFamily="34" charset="0"/>
              <a:buChar char="•"/>
            </a:pPr>
            <a:r>
              <a:rPr lang="en-US" dirty="0"/>
              <a:t>/</a:t>
            </a:r>
            <a:r>
              <a:rPr lang="en-US" dirty="0" err="1"/>
              <a:t>usr</a:t>
            </a:r>
            <a:r>
              <a:rPr lang="en-US" dirty="0"/>
              <a:t> – User-related programs and libraries (/</a:t>
            </a:r>
            <a:r>
              <a:rPr lang="en-US" dirty="0" err="1"/>
              <a:t>usr</a:t>
            </a:r>
            <a:r>
              <a:rPr lang="en-US" dirty="0"/>
              <a:t>/bin, /</a:t>
            </a:r>
            <a:r>
              <a:rPr lang="en-US" dirty="0" err="1"/>
              <a:t>usr</a:t>
            </a:r>
            <a:r>
              <a:rPr lang="en-US" dirty="0"/>
              <a:t>/lib).</a:t>
            </a:r>
          </a:p>
          <a:p>
            <a:pPr>
              <a:buFont typeface="Arial" panose="020B0604020202020204" pitchFamily="34" charset="0"/>
              <a:buChar char="•"/>
            </a:pPr>
            <a:r>
              <a:rPr lang="en-US" dirty="0"/>
              <a:t>/var – Variable files (logs, cache, mail queues).</a:t>
            </a:r>
          </a:p>
          <a:p>
            <a:endParaRPr lang="en-US" dirty="0"/>
          </a:p>
        </p:txBody>
      </p:sp>
      <p:sp>
        <p:nvSpPr>
          <p:cNvPr id="4" name="Slide Number Placeholder 3"/>
          <p:cNvSpPr>
            <a:spLocks noGrp="1"/>
          </p:cNvSpPr>
          <p:nvPr>
            <p:ph type="sldNum" sz="quarter" idx="5"/>
          </p:nvPr>
        </p:nvSpPr>
        <p:spPr/>
        <p:txBody>
          <a:bodyPr/>
          <a:lstStyle/>
          <a:p>
            <a:fld id="{37F846E0-DA82-43E5-B536-0CCDE314AA78}" type="slidenum">
              <a:rPr lang="en-US" smtClean="0"/>
              <a:t>5</a:t>
            </a:fld>
            <a:endParaRPr lang="en-US"/>
          </a:p>
        </p:txBody>
      </p:sp>
    </p:spTree>
    <p:extLst>
      <p:ext uri="{BB962C8B-B14F-4D97-AF65-F5344CB8AC3E}">
        <p14:creationId xmlns:p14="http://schemas.microsoft.com/office/powerpoint/2010/main" val="3802440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45847A-0233-460C-A9C9-A0CBCF35E7B5}"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AFF2A7-BB90-4C28-99A5-31E6F850CF3D}"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0659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4C45847A-0233-460C-A9C9-A0CBCF35E7B5}" type="datetimeFigureOut">
              <a:rPr lang="en-US" smtClean="0"/>
              <a:t>3/26/2025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AFF2A7-BB90-4C28-99A5-31E6F850CF3D}" type="slidenum">
              <a:rPr lang="en-US" smtClean="0"/>
              <a:t>‹#›</a:t>
            </a:fld>
            <a:endParaRPr lang="en-US"/>
          </a:p>
        </p:txBody>
      </p:sp>
    </p:spTree>
    <p:extLst>
      <p:ext uri="{BB962C8B-B14F-4D97-AF65-F5344CB8AC3E}">
        <p14:creationId xmlns:p14="http://schemas.microsoft.com/office/powerpoint/2010/main" val="768162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45847A-0233-460C-A9C9-A0CBCF35E7B5}"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AFF2A7-BB90-4C28-99A5-31E6F850CF3D}" type="slidenum">
              <a:rPr lang="en-US" smtClean="0"/>
              <a:t>‹#›</a:t>
            </a:fld>
            <a:endParaRPr lang="en-US"/>
          </a:p>
        </p:txBody>
      </p:sp>
    </p:spTree>
    <p:extLst>
      <p:ext uri="{BB962C8B-B14F-4D97-AF65-F5344CB8AC3E}">
        <p14:creationId xmlns:p14="http://schemas.microsoft.com/office/powerpoint/2010/main" val="2251666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45847A-0233-460C-A9C9-A0CBCF35E7B5}"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AFF2A7-BB90-4C28-99A5-31E6F850CF3D}"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7783681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45847A-0233-460C-A9C9-A0CBCF35E7B5}"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AFF2A7-BB90-4C28-99A5-31E6F850CF3D}" type="slidenum">
              <a:rPr lang="en-US" smtClean="0"/>
              <a:t>‹#›</a:t>
            </a:fld>
            <a:endParaRPr lang="en-US"/>
          </a:p>
        </p:txBody>
      </p:sp>
    </p:spTree>
    <p:extLst>
      <p:ext uri="{BB962C8B-B14F-4D97-AF65-F5344CB8AC3E}">
        <p14:creationId xmlns:p14="http://schemas.microsoft.com/office/powerpoint/2010/main" val="37023234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45847A-0233-460C-A9C9-A0CBCF35E7B5}"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AFF2A7-BB90-4C28-99A5-31E6F850CF3D}"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0899548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45847A-0233-460C-A9C9-A0CBCF35E7B5}"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AFF2A7-BB90-4C28-99A5-31E6F850CF3D}" type="slidenum">
              <a:rPr lang="en-US" smtClean="0"/>
              <a:t>‹#›</a:t>
            </a:fld>
            <a:endParaRPr lang="en-US"/>
          </a:p>
        </p:txBody>
      </p:sp>
    </p:spTree>
    <p:extLst>
      <p:ext uri="{BB962C8B-B14F-4D97-AF65-F5344CB8AC3E}">
        <p14:creationId xmlns:p14="http://schemas.microsoft.com/office/powerpoint/2010/main" val="10390553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45847A-0233-460C-A9C9-A0CBCF35E7B5}"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AFF2A7-BB90-4C28-99A5-31E6F850CF3D}" type="slidenum">
              <a:rPr lang="en-US" smtClean="0"/>
              <a:t>‹#›</a:t>
            </a:fld>
            <a:endParaRPr lang="en-US"/>
          </a:p>
        </p:txBody>
      </p:sp>
    </p:spTree>
    <p:extLst>
      <p:ext uri="{BB962C8B-B14F-4D97-AF65-F5344CB8AC3E}">
        <p14:creationId xmlns:p14="http://schemas.microsoft.com/office/powerpoint/2010/main" val="12909670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45847A-0233-460C-A9C9-A0CBCF35E7B5}"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AFF2A7-BB90-4C28-99A5-31E6F850CF3D}" type="slidenum">
              <a:rPr lang="en-US" smtClean="0"/>
              <a:t>‹#›</a:t>
            </a:fld>
            <a:endParaRPr lang="en-US"/>
          </a:p>
        </p:txBody>
      </p:sp>
    </p:spTree>
    <p:extLst>
      <p:ext uri="{BB962C8B-B14F-4D97-AF65-F5344CB8AC3E}">
        <p14:creationId xmlns:p14="http://schemas.microsoft.com/office/powerpoint/2010/main" val="3346003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45847A-0233-460C-A9C9-A0CBCF35E7B5}"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AFF2A7-BB90-4C28-99A5-31E6F850CF3D}" type="slidenum">
              <a:rPr lang="en-US" smtClean="0"/>
              <a:t>‹#›</a:t>
            </a:fld>
            <a:endParaRPr lang="en-US"/>
          </a:p>
        </p:txBody>
      </p:sp>
    </p:spTree>
    <p:extLst>
      <p:ext uri="{BB962C8B-B14F-4D97-AF65-F5344CB8AC3E}">
        <p14:creationId xmlns:p14="http://schemas.microsoft.com/office/powerpoint/2010/main" val="461910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45847A-0233-460C-A9C9-A0CBCF35E7B5}"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AFF2A7-BB90-4C28-99A5-31E6F850CF3D}" type="slidenum">
              <a:rPr lang="en-US" smtClean="0"/>
              <a:t>‹#›</a:t>
            </a:fld>
            <a:endParaRPr lang="en-US"/>
          </a:p>
        </p:txBody>
      </p:sp>
    </p:spTree>
    <p:extLst>
      <p:ext uri="{BB962C8B-B14F-4D97-AF65-F5344CB8AC3E}">
        <p14:creationId xmlns:p14="http://schemas.microsoft.com/office/powerpoint/2010/main" val="1434282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45847A-0233-460C-A9C9-A0CBCF35E7B5}" type="datetimeFigureOut">
              <a:rPr lang="en-US" smtClean="0"/>
              <a:t>3/26/2025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AFF2A7-BB90-4C28-99A5-31E6F850CF3D}" type="slidenum">
              <a:rPr lang="en-US" smtClean="0"/>
              <a:t>‹#›</a:t>
            </a:fld>
            <a:endParaRPr lang="en-US"/>
          </a:p>
        </p:txBody>
      </p:sp>
    </p:spTree>
    <p:extLst>
      <p:ext uri="{BB962C8B-B14F-4D97-AF65-F5344CB8AC3E}">
        <p14:creationId xmlns:p14="http://schemas.microsoft.com/office/powerpoint/2010/main" val="2545371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45847A-0233-460C-A9C9-A0CBCF35E7B5}" type="datetimeFigureOut">
              <a:rPr lang="en-US" smtClean="0"/>
              <a:t>3/26/2025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AFF2A7-BB90-4C28-99A5-31E6F850CF3D}" type="slidenum">
              <a:rPr lang="en-US" smtClean="0"/>
              <a:t>‹#›</a:t>
            </a:fld>
            <a:endParaRPr lang="en-US"/>
          </a:p>
        </p:txBody>
      </p:sp>
    </p:spTree>
    <p:extLst>
      <p:ext uri="{BB962C8B-B14F-4D97-AF65-F5344CB8AC3E}">
        <p14:creationId xmlns:p14="http://schemas.microsoft.com/office/powerpoint/2010/main" val="1726966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45847A-0233-460C-A9C9-A0CBCF35E7B5}" type="datetimeFigureOut">
              <a:rPr lang="en-US" smtClean="0"/>
              <a:t>3/26/2025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AFF2A7-BB90-4C28-99A5-31E6F850CF3D}" type="slidenum">
              <a:rPr lang="en-US" smtClean="0"/>
              <a:t>‹#›</a:t>
            </a:fld>
            <a:endParaRPr lang="en-US"/>
          </a:p>
        </p:txBody>
      </p:sp>
    </p:spTree>
    <p:extLst>
      <p:ext uri="{BB962C8B-B14F-4D97-AF65-F5344CB8AC3E}">
        <p14:creationId xmlns:p14="http://schemas.microsoft.com/office/powerpoint/2010/main" val="4039284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45847A-0233-460C-A9C9-A0CBCF35E7B5}" type="datetimeFigureOut">
              <a:rPr lang="en-US" smtClean="0"/>
              <a:t>3/26/2025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AFF2A7-BB90-4C28-99A5-31E6F850CF3D}" type="slidenum">
              <a:rPr lang="en-US" smtClean="0"/>
              <a:t>‹#›</a:t>
            </a:fld>
            <a:endParaRPr lang="en-US"/>
          </a:p>
        </p:txBody>
      </p:sp>
    </p:spTree>
    <p:extLst>
      <p:ext uri="{BB962C8B-B14F-4D97-AF65-F5344CB8AC3E}">
        <p14:creationId xmlns:p14="http://schemas.microsoft.com/office/powerpoint/2010/main" val="3249349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45847A-0233-460C-A9C9-A0CBCF35E7B5}" type="datetimeFigureOut">
              <a:rPr lang="en-US" smtClean="0"/>
              <a:t>3/26/2025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AFF2A7-BB90-4C28-99A5-31E6F850CF3D}" type="slidenum">
              <a:rPr lang="en-US" smtClean="0"/>
              <a:t>‹#›</a:t>
            </a:fld>
            <a:endParaRPr lang="en-US"/>
          </a:p>
        </p:txBody>
      </p:sp>
    </p:spTree>
    <p:extLst>
      <p:ext uri="{BB962C8B-B14F-4D97-AF65-F5344CB8AC3E}">
        <p14:creationId xmlns:p14="http://schemas.microsoft.com/office/powerpoint/2010/main" val="4242322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45847A-0233-460C-A9C9-A0CBCF35E7B5}" type="datetimeFigureOut">
              <a:rPr lang="en-US" smtClean="0"/>
              <a:t>3/26/2025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AFF2A7-BB90-4C28-99A5-31E6F850CF3D}" type="slidenum">
              <a:rPr lang="en-US" smtClean="0"/>
              <a:t>‹#›</a:t>
            </a:fld>
            <a:endParaRPr lang="en-US"/>
          </a:p>
        </p:txBody>
      </p:sp>
    </p:spTree>
    <p:extLst>
      <p:ext uri="{BB962C8B-B14F-4D97-AF65-F5344CB8AC3E}">
        <p14:creationId xmlns:p14="http://schemas.microsoft.com/office/powerpoint/2010/main" val="3810572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4C45847A-0233-460C-A9C9-A0CBCF35E7B5}" type="datetimeFigureOut">
              <a:rPr lang="en-US" smtClean="0"/>
              <a:t>3/26/2025</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2AFF2A7-BB90-4C28-99A5-31E6F850CF3D}" type="slidenum">
              <a:rPr lang="en-US" smtClean="0"/>
              <a:t>‹#›</a:t>
            </a:fld>
            <a:endParaRPr lang="en-US"/>
          </a:p>
        </p:txBody>
      </p:sp>
    </p:spTree>
    <p:extLst>
      <p:ext uri="{BB962C8B-B14F-4D97-AF65-F5344CB8AC3E}">
        <p14:creationId xmlns:p14="http://schemas.microsoft.com/office/powerpoint/2010/main" val="35061750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redhat.com/en/topics/linux/what-is-selinux"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2D95D-EB28-C973-4A6D-B33723105E95}"/>
              </a:ext>
            </a:extLst>
          </p:cNvPr>
          <p:cNvSpPr>
            <a:spLocks noGrp="1"/>
          </p:cNvSpPr>
          <p:nvPr>
            <p:ph type="ctrTitle"/>
          </p:nvPr>
        </p:nvSpPr>
        <p:spPr/>
        <p:txBody>
          <a:bodyPr/>
          <a:lstStyle/>
          <a:p>
            <a:r>
              <a:rPr lang="en-US" dirty="0">
                <a:latin typeface="Algerian" panose="04020705040A02060702" pitchFamily="82" charset="0"/>
              </a:rPr>
              <a:t>Linux Introduction</a:t>
            </a:r>
          </a:p>
        </p:txBody>
      </p:sp>
      <p:sp>
        <p:nvSpPr>
          <p:cNvPr id="3" name="Subtitle 2">
            <a:extLst>
              <a:ext uri="{FF2B5EF4-FFF2-40B4-BE49-F238E27FC236}">
                <a16:creationId xmlns:a16="http://schemas.microsoft.com/office/drawing/2014/main" id="{E2D6C6E1-2353-DDDD-E9F6-8FD7E02DB1BA}"/>
              </a:ext>
            </a:extLst>
          </p:cNvPr>
          <p:cNvSpPr>
            <a:spLocks noGrp="1"/>
          </p:cNvSpPr>
          <p:nvPr>
            <p:ph type="subTitle" idx="1"/>
          </p:nvPr>
        </p:nvSpPr>
        <p:spPr/>
        <p:txBody>
          <a:bodyPr/>
          <a:lstStyle/>
          <a:p>
            <a:r>
              <a:rPr lang="en-US" dirty="0">
                <a:solidFill>
                  <a:schemeClr val="tx1">
                    <a:lumMod val="95000"/>
                  </a:schemeClr>
                </a:solidFill>
                <a:latin typeface="Algerian" panose="04020705040A02060702" pitchFamily="82" charset="0"/>
              </a:rPr>
              <a:t>Manoj (Manu)</a:t>
            </a:r>
          </a:p>
        </p:txBody>
      </p:sp>
    </p:spTree>
    <p:extLst>
      <p:ext uri="{BB962C8B-B14F-4D97-AF65-F5344CB8AC3E}">
        <p14:creationId xmlns:p14="http://schemas.microsoft.com/office/powerpoint/2010/main" val="3245827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BB8E92-2F12-B39A-ED6C-BFC07CC01EA1}"/>
              </a:ext>
            </a:extLst>
          </p:cNvPr>
          <p:cNvSpPr txBox="1"/>
          <p:nvPr/>
        </p:nvSpPr>
        <p:spPr>
          <a:xfrm>
            <a:off x="618565" y="582706"/>
            <a:ext cx="11134164" cy="461665"/>
          </a:xfrm>
          <a:prstGeom prst="rect">
            <a:avLst/>
          </a:prstGeom>
          <a:noFill/>
        </p:spPr>
        <p:txBody>
          <a:bodyPr wrap="square" rtlCol="0">
            <a:spAutoFit/>
          </a:bodyPr>
          <a:lstStyle/>
          <a:p>
            <a:pPr algn="ctr"/>
            <a:r>
              <a:rPr lang="en-US" sz="2400" dirty="0">
                <a:latin typeface="Algerian" panose="04020705040A02060702" pitchFamily="82" charset="0"/>
              </a:rPr>
              <a:t>What is Linux</a:t>
            </a:r>
          </a:p>
        </p:txBody>
      </p:sp>
      <p:sp>
        <p:nvSpPr>
          <p:cNvPr id="3" name="TextBox 2">
            <a:extLst>
              <a:ext uri="{FF2B5EF4-FFF2-40B4-BE49-F238E27FC236}">
                <a16:creationId xmlns:a16="http://schemas.microsoft.com/office/drawing/2014/main" id="{C842F0A4-26A7-5761-5CE8-4B5FAD8CF38D}"/>
              </a:ext>
            </a:extLst>
          </p:cNvPr>
          <p:cNvSpPr txBox="1"/>
          <p:nvPr/>
        </p:nvSpPr>
        <p:spPr>
          <a:xfrm>
            <a:off x="277906" y="1443318"/>
            <a:ext cx="11689976" cy="5006499"/>
          </a:xfrm>
          <a:prstGeom prst="rect">
            <a:avLst/>
          </a:prstGeom>
          <a:noFill/>
        </p:spPr>
        <p:txBody>
          <a:bodyPr wrap="square" rtlCol="0">
            <a:spAutoFit/>
          </a:bodyPr>
          <a:lstStyle/>
          <a:p>
            <a:pPr marL="285750" indent="-285750">
              <a:buFont typeface="Arial" panose="020B0604020202020204" pitchFamily="34" charset="0"/>
              <a:buChar char="•"/>
            </a:pPr>
            <a:r>
              <a:rPr lang="en-US" b="1" i="0" dirty="0">
                <a:solidFill>
                  <a:srgbClr val="FFFFFF"/>
                </a:solidFill>
                <a:effectLst/>
                <a:latin typeface="Nunito" pitchFamily="2" charset="0"/>
              </a:rPr>
              <a:t>Linux</a:t>
            </a:r>
            <a:r>
              <a:rPr lang="en-US" b="0" i="0" dirty="0">
                <a:solidFill>
                  <a:srgbClr val="FFFFFF"/>
                </a:solidFill>
                <a:effectLst/>
                <a:latin typeface="Nunito" pitchFamily="2" charset="0"/>
              </a:rPr>
              <a:t> is a widely-used open-source </a:t>
            </a:r>
            <a:r>
              <a:rPr lang="en-US" b="1" i="0" dirty="0">
                <a:solidFill>
                  <a:srgbClr val="FFFFFF"/>
                </a:solidFill>
                <a:effectLst/>
                <a:latin typeface="Nunito" pitchFamily="2" charset="0"/>
              </a:rPr>
              <a:t>operating system. </a:t>
            </a:r>
          </a:p>
          <a:p>
            <a:pPr marL="285750" indent="-285750">
              <a:buFont typeface="Arial" panose="020B0604020202020204" pitchFamily="34" charset="0"/>
              <a:buChar char="•"/>
            </a:pPr>
            <a:endParaRPr lang="en-US" b="1" dirty="0">
              <a:solidFill>
                <a:srgbClr val="FFFFFF"/>
              </a:solidFill>
              <a:latin typeface="Nunito" pitchFamily="2" charset="0"/>
            </a:endParaRPr>
          </a:p>
          <a:p>
            <a:r>
              <a:rPr lang="en-US" b="1" dirty="0">
                <a:solidFill>
                  <a:srgbClr val="FFFFFF"/>
                </a:solidFill>
                <a:latin typeface="Nunito" pitchFamily="2" charset="0"/>
              </a:rPr>
              <a:t>What is OS ? </a:t>
            </a:r>
          </a:p>
          <a:p>
            <a:pPr marL="285750" indent="-285750">
              <a:buFont typeface="Arial" panose="020B0604020202020204" pitchFamily="34" charset="0"/>
              <a:buChar char="•"/>
            </a:pPr>
            <a:r>
              <a:rPr lang="en-US" b="0" i="1" dirty="0">
                <a:solidFill>
                  <a:srgbClr val="000000"/>
                </a:solidFill>
                <a:effectLst/>
                <a:latin typeface="Verdana" panose="020B0604030504040204" pitchFamily="34" charset="0"/>
              </a:rPr>
              <a:t>An Operating System (OS) is a software which acts like an interface between a computer user and computer hardware. It takes command from the user, perform the required task and returns the result to the user. </a:t>
            </a:r>
          </a:p>
          <a:p>
            <a:pPr marL="285750" indent="-285750">
              <a:buFont typeface="Arial" panose="020B0604020202020204" pitchFamily="34" charset="0"/>
              <a:buChar char="•"/>
            </a:pPr>
            <a:r>
              <a:rPr lang="en-US" b="0" i="1" dirty="0">
                <a:solidFill>
                  <a:srgbClr val="000000"/>
                </a:solidFill>
                <a:effectLst/>
                <a:latin typeface="Verdana" panose="020B0604030504040204" pitchFamily="34" charset="0"/>
              </a:rPr>
              <a:t>An operating system performs all the basic tasks like file management, memory management, process management, handling input and output, and controlling peripheral devices such as disk drives and printers.</a:t>
            </a:r>
          </a:p>
          <a:p>
            <a:pPr marL="285750" indent="-285750">
              <a:buFont typeface="Arial" panose="020B0604020202020204" pitchFamily="34" charset="0"/>
              <a:buChar char="•"/>
            </a:pPr>
            <a:endParaRPr lang="en-US" i="1" dirty="0">
              <a:solidFill>
                <a:srgbClr val="000000"/>
              </a:solidFill>
              <a:latin typeface="Verdana" panose="020B0604030504040204" pitchFamily="34" charset="0"/>
            </a:endParaRPr>
          </a:p>
          <a:p>
            <a:pPr algn="l" rtl="0" fontAlgn="base">
              <a:spcAft>
                <a:spcPts val="750"/>
              </a:spcAft>
            </a:pPr>
            <a:r>
              <a:rPr lang="en-US" b="1" dirty="0">
                <a:solidFill>
                  <a:srgbClr val="FFFFFF"/>
                </a:solidFill>
                <a:latin typeface="Nunito" pitchFamily="2" charset="0"/>
              </a:rPr>
              <a:t>What is Linux Used For? </a:t>
            </a:r>
          </a:p>
          <a:p>
            <a:pPr marL="285750" indent="-285750" algn="l" rtl="0" fontAlgn="base">
              <a:spcAft>
                <a:spcPts val="750"/>
              </a:spcAft>
              <a:buFont typeface="Arial" panose="020B0604020202020204" pitchFamily="34" charset="0"/>
              <a:buChar char="•"/>
            </a:pPr>
            <a:r>
              <a:rPr lang="en-US" b="0" i="1" dirty="0">
                <a:solidFill>
                  <a:srgbClr val="FFFFFF"/>
                </a:solidFill>
                <a:effectLst/>
                <a:latin typeface="Nunito" pitchFamily="2" charset="0"/>
              </a:rPr>
              <a:t> </a:t>
            </a:r>
            <a:r>
              <a:rPr lang="en-US" i="1" dirty="0">
                <a:solidFill>
                  <a:srgbClr val="000000"/>
                </a:solidFill>
                <a:latin typeface="Verdana" panose="020B0604030504040204" pitchFamily="34" charset="0"/>
              </a:rPr>
              <a:t>Linux is mostly used in servers, cloud computing, supercomputers, embedded systems, and developer environments. Its reliability, scalability, and security make it the backbone of web hosting, data centers, and IoT devices</a:t>
            </a:r>
          </a:p>
          <a:p>
            <a:pPr marL="285750" indent="-285750">
              <a:buFont typeface="Arial" panose="020B0604020202020204" pitchFamily="34" charset="0"/>
              <a:buChar char="•"/>
            </a:pPr>
            <a:endParaRPr lang="en-US" b="1" dirty="0">
              <a:solidFill>
                <a:srgbClr val="FFFFFF"/>
              </a:solidFill>
              <a:latin typeface="Nunito" pitchFamily="2" charset="0"/>
            </a:endParaRPr>
          </a:p>
          <a:p>
            <a:pPr marL="285750" indent="-285750">
              <a:buFont typeface="Arial" panose="020B0604020202020204" pitchFamily="34" charset="0"/>
              <a:buChar char="•"/>
            </a:pPr>
            <a:r>
              <a:rPr lang="en-US" dirty="0"/>
              <a:t>Linux is a crucial skill for cloud and DevOps roles, as it powers most cloud environments and containerized application</a:t>
            </a:r>
          </a:p>
        </p:txBody>
      </p:sp>
    </p:spTree>
    <p:extLst>
      <p:ext uri="{BB962C8B-B14F-4D97-AF65-F5344CB8AC3E}">
        <p14:creationId xmlns:p14="http://schemas.microsoft.com/office/powerpoint/2010/main" val="3790208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43757F-9C70-0677-0B09-29A8CF0EE0A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20A4E1F-7826-B5A9-5105-3127DEA3B38D}"/>
              </a:ext>
            </a:extLst>
          </p:cNvPr>
          <p:cNvSpPr txBox="1"/>
          <p:nvPr/>
        </p:nvSpPr>
        <p:spPr>
          <a:xfrm>
            <a:off x="345141" y="739498"/>
            <a:ext cx="11501718" cy="5386090"/>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chemeClr val="tx1">
                    <a:lumMod val="95000"/>
                  </a:schemeClr>
                </a:solidFill>
                <a:effectLst/>
                <a:latin typeface="Calibri" panose="020F0502020204030204" pitchFamily="34" charset="0"/>
                <a:cs typeface="Calibri" panose="020F0502020204030204" pitchFamily="34" charset="0"/>
              </a:rPr>
              <a:t>Linux® is an </a:t>
            </a:r>
            <a:r>
              <a:rPr lang="en-US" b="0" i="0" u="none" strike="noStrike" dirty="0">
                <a:solidFill>
                  <a:schemeClr val="tx1">
                    <a:lumMod val="95000"/>
                  </a:schemeClr>
                </a:solidFill>
                <a:effectLst/>
                <a:latin typeface="Calibri" panose="020F0502020204030204" pitchFamily="34" charset="0"/>
                <a:cs typeface="Calibri" panose="020F0502020204030204" pitchFamily="34" charset="0"/>
              </a:rPr>
              <a:t>open-source</a:t>
            </a:r>
            <a:r>
              <a:rPr lang="en-US" b="0" i="0" dirty="0">
                <a:solidFill>
                  <a:schemeClr val="tx1">
                    <a:lumMod val="95000"/>
                  </a:schemeClr>
                </a:solidFill>
                <a:effectLst/>
                <a:latin typeface="Calibri" panose="020F0502020204030204" pitchFamily="34" charset="0"/>
                <a:cs typeface="Calibri" panose="020F0502020204030204" pitchFamily="34" charset="0"/>
              </a:rPr>
              <a:t> operating system (OS) created by Linus Torvalds in 1991.</a:t>
            </a:r>
          </a:p>
          <a:p>
            <a:pPr marL="285750" indent="-285750">
              <a:buFont typeface="Arial" panose="020B0604020202020204" pitchFamily="34" charset="0"/>
              <a:buChar char="•"/>
            </a:pPr>
            <a:r>
              <a:rPr lang="en-US" b="0" i="0" dirty="0">
                <a:solidFill>
                  <a:schemeClr val="tx1">
                    <a:lumMod val="95000"/>
                  </a:schemeClr>
                </a:solidFill>
                <a:effectLst/>
                <a:latin typeface="Calibri" panose="020F0502020204030204" pitchFamily="34" charset="0"/>
                <a:cs typeface="Calibri" panose="020F0502020204030204" pitchFamily="34" charset="0"/>
              </a:rPr>
              <a:t>Today, it has a massive user base and is used in the world’s </a:t>
            </a:r>
            <a:r>
              <a:rPr lang="en-US" b="0" i="0" u="none" strike="noStrike" dirty="0">
                <a:solidFill>
                  <a:schemeClr val="tx1">
                    <a:lumMod val="95000"/>
                  </a:schemeClr>
                </a:solidFill>
                <a:effectLst/>
                <a:latin typeface="Calibri" panose="020F0502020204030204" pitchFamily="34" charset="0"/>
                <a:cs typeface="Calibri" panose="020F0502020204030204" pitchFamily="34" charset="0"/>
              </a:rPr>
              <a:t>500 most powerful supercomputers</a:t>
            </a:r>
            <a:r>
              <a:rPr lang="en-US" b="0" i="0" dirty="0">
                <a:solidFill>
                  <a:schemeClr val="tx1">
                    <a:lumMod val="95000"/>
                  </a:schemeClr>
                </a:solidFill>
                <a:effectLst/>
                <a:latin typeface="Calibri" panose="020F0502020204030204" pitchFamily="34" charset="0"/>
                <a:cs typeface="Calibri" panose="020F0502020204030204" pitchFamily="34" charset="0"/>
              </a:rPr>
              <a:t>. </a:t>
            </a:r>
          </a:p>
          <a:p>
            <a:pPr marL="285750" indent="-285750">
              <a:buFont typeface="Arial" panose="020B0604020202020204" pitchFamily="34" charset="0"/>
              <a:buChar char="•"/>
            </a:pPr>
            <a:r>
              <a:rPr lang="en-US" b="0" i="0" dirty="0">
                <a:solidFill>
                  <a:schemeClr val="tx1">
                    <a:lumMod val="95000"/>
                  </a:schemeClr>
                </a:solidFill>
                <a:effectLst/>
                <a:latin typeface="Calibri" panose="020F0502020204030204" pitchFamily="34" charset="0"/>
                <a:cs typeface="Calibri" panose="020F0502020204030204" pitchFamily="34" charset="0"/>
              </a:rPr>
              <a:t>Users gravitate toward it for its versatility and security capabilities, among other reasons.</a:t>
            </a:r>
            <a:endParaRPr lang="en-US" dirty="0">
              <a:solidFill>
                <a:schemeClr val="tx1">
                  <a:lumMod val="95000"/>
                </a:schemeClr>
              </a:solidFill>
              <a:latin typeface="Calibri" panose="020F0502020204030204" pitchFamily="34" charset="0"/>
              <a:cs typeface="Calibri" panose="020F0502020204030204" pitchFamily="34" charset="0"/>
            </a:endParaRPr>
          </a:p>
          <a:p>
            <a:endParaRPr lang="en-US" sz="2800" b="1" dirty="0">
              <a:solidFill>
                <a:schemeClr val="tx1">
                  <a:lumMod val="95000"/>
                </a:schemeClr>
              </a:solidFill>
              <a:latin typeface="Calibri" panose="020F0502020204030204" pitchFamily="34" charset="0"/>
              <a:cs typeface="Calibri" panose="020F0502020204030204" pitchFamily="34" charset="0"/>
            </a:endParaRPr>
          </a:p>
          <a:p>
            <a:r>
              <a:rPr lang="en-US" sz="2800" b="1" i="0" dirty="0">
                <a:solidFill>
                  <a:schemeClr val="tx1">
                    <a:lumMod val="95000"/>
                  </a:schemeClr>
                </a:solidFill>
                <a:effectLst/>
                <a:latin typeface="Calibri" panose="020F0502020204030204" pitchFamily="34" charset="0"/>
                <a:cs typeface="Calibri" panose="020F0502020204030204" pitchFamily="34" charset="0"/>
              </a:rPr>
              <a:t>Benefits of Linux</a:t>
            </a:r>
          </a:p>
          <a:p>
            <a:endParaRPr lang="en-US" dirty="0">
              <a:solidFill>
                <a:schemeClr val="tx1">
                  <a:lumMod val="95000"/>
                </a:schemeClr>
              </a:solidFill>
              <a:latin typeface="Calibri" panose="020F0502020204030204" pitchFamily="34" charset="0"/>
              <a:cs typeface="Calibri" panose="020F0502020204030204" pitchFamily="34" charset="0"/>
            </a:endParaRPr>
          </a:p>
          <a:p>
            <a:endParaRPr lang="en-US" b="0" i="0" dirty="0">
              <a:solidFill>
                <a:schemeClr val="tx1">
                  <a:lumMod val="95000"/>
                </a:schemeClr>
              </a:solidFill>
              <a:effectLst/>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1" i="0" dirty="0">
                <a:solidFill>
                  <a:schemeClr val="tx1">
                    <a:lumMod val="95000"/>
                  </a:schemeClr>
                </a:solidFill>
                <a:effectLst/>
                <a:latin typeface="Calibri" panose="020F0502020204030204" pitchFamily="34" charset="0"/>
                <a:cs typeface="Calibri" panose="020F0502020204030204" pitchFamily="34" charset="0"/>
              </a:rPr>
              <a:t>Versatility</a:t>
            </a:r>
            <a:r>
              <a:rPr lang="en-US" b="0" i="0" dirty="0">
                <a:solidFill>
                  <a:schemeClr val="tx1">
                    <a:lumMod val="95000"/>
                  </a:schemeClr>
                </a:solidFill>
                <a:effectLst/>
                <a:latin typeface="Calibri" panose="020F0502020204030204" pitchFamily="34" charset="0"/>
                <a:cs typeface="Calibri" panose="020F0502020204030204" pitchFamily="34" charset="0"/>
              </a:rPr>
              <a:t>. Linux is flexible enough to adapt for virtually any need you can imagine. It powers all kinds of technology, from small, data-gathering edge devices to complex, cloud-native applications that the </a:t>
            </a:r>
            <a:r>
              <a:rPr lang="en-US" b="0" i="0" u="none" strike="noStrike" dirty="0">
                <a:solidFill>
                  <a:schemeClr val="tx1">
                    <a:lumMod val="95000"/>
                  </a:schemeClr>
                </a:solidFill>
                <a:effectLst/>
                <a:latin typeface="Calibri" panose="020F0502020204030204" pitchFamily="34" charset="0"/>
                <a:cs typeface="Calibri" panose="020F0502020204030204" pitchFamily="34" charset="0"/>
              </a:rPr>
              <a:t>world’s largest companies depend on</a:t>
            </a:r>
            <a:r>
              <a:rPr lang="en-US" u="none" strike="noStrike" dirty="0">
                <a:solidFill>
                  <a:schemeClr val="tx1">
                    <a:lumMod val="95000"/>
                  </a:schemeClr>
                </a:solidFill>
                <a:latin typeface="Calibri" panose="020F0502020204030204" pitchFamily="34" charset="0"/>
                <a:cs typeface="Calibri" panose="020F0502020204030204" pitchFamily="34" charset="0"/>
              </a:rPr>
              <a:t>.</a:t>
            </a:r>
          </a:p>
          <a:p>
            <a:endParaRPr lang="en-US" u="none" strike="noStrike" dirty="0">
              <a:solidFill>
                <a:schemeClr val="tx1">
                  <a:lumMod val="95000"/>
                </a:schemeClr>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1" i="0" dirty="0">
                <a:solidFill>
                  <a:schemeClr val="tx1">
                    <a:lumMod val="95000"/>
                  </a:schemeClr>
                </a:solidFill>
                <a:effectLst/>
                <a:latin typeface="Calibri" panose="020F0502020204030204" pitchFamily="34" charset="0"/>
                <a:cs typeface="Calibri" panose="020F0502020204030204" pitchFamily="34" charset="0"/>
              </a:rPr>
              <a:t>Security</a:t>
            </a:r>
            <a:r>
              <a:rPr lang="en-US" b="0" i="0" dirty="0">
                <a:solidFill>
                  <a:schemeClr val="tx1">
                    <a:lumMod val="95000"/>
                  </a:schemeClr>
                </a:solidFill>
                <a:effectLst/>
                <a:latin typeface="Calibri" panose="020F0502020204030204" pitchFamily="34" charset="0"/>
                <a:cs typeface="Calibri" panose="020F0502020204030204" pitchFamily="34" charset="0"/>
              </a:rPr>
              <a:t>. Linux’s modularity is especially beneficial in your approach to security, because you can monitor every aspect of the OS. </a:t>
            </a:r>
            <a:r>
              <a:rPr lang="en-US" b="0" i="0" u="none" strike="noStrike" dirty="0" err="1">
                <a:solidFill>
                  <a:schemeClr val="tx1">
                    <a:lumMod val="95000"/>
                  </a:schemeClr>
                </a:solidFill>
                <a:effectLst/>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SELinux</a:t>
            </a:r>
            <a:r>
              <a:rPr lang="en-US" b="0" i="0" dirty="0">
                <a:solidFill>
                  <a:schemeClr val="tx1">
                    <a:lumMod val="95000"/>
                  </a:schemeClr>
                </a:solidFill>
                <a:effectLst/>
                <a:latin typeface="Calibri" panose="020F0502020204030204" pitchFamily="34" charset="0"/>
                <a:cs typeface="Calibri" panose="020F0502020204030204" pitchFamily="34" charset="0"/>
              </a:rPr>
              <a:t> has been a part of the Linux kernel since 2003, giving administrators visibility into and granular control over user access and application permissions.</a:t>
            </a:r>
          </a:p>
          <a:p>
            <a:pPr marL="285750" indent="-285750">
              <a:buFont typeface="Arial" panose="020B0604020202020204" pitchFamily="34" charset="0"/>
              <a:buChar char="•"/>
            </a:pPr>
            <a:endParaRPr lang="en-US" b="0" i="0" dirty="0">
              <a:solidFill>
                <a:schemeClr val="tx1">
                  <a:lumMod val="95000"/>
                </a:schemeClr>
              </a:solidFill>
              <a:effectLst/>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1" i="0" dirty="0">
                <a:solidFill>
                  <a:schemeClr val="tx1">
                    <a:lumMod val="95000"/>
                  </a:schemeClr>
                </a:solidFill>
                <a:effectLst/>
                <a:latin typeface="Calibri" panose="020F0502020204030204" pitchFamily="34" charset="0"/>
                <a:cs typeface="Calibri" panose="020F0502020204030204" pitchFamily="34" charset="0"/>
              </a:rPr>
              <a:t>Community</a:t>
            </a:r>
            <a:r>
              <a:rPr lang="en-US" b="0" i="0" dirty="0">
                <a:solidFill>
                  <a:schemeClr val="tx1">
                    <a:lumMod val="95000"/>
                  </a:schemeClr>
                </a:solidFill>
                <a:effectLst/>
                <a:latin typeface="Calibri" panose="020F0502020204030204" pitchFamily="34" charset="0"/>
                <a:cs typeface="Calibri" panose="020F0502020204030204" pitchFamily="34" charset="0"/>
              </a:rPr>
              <a:t>. A worldwide community of practice around Linux has existed for decades, and thousands of smaller communities have formed around specific projects. That means there’s always someone willing to share ideas, troubleshooting tips, and new innovations. </a:t>
            </a:r>
            <a:endParaRPr lang="en-US" dirty="0">
              <a:solidFill>
                <a:schemeClr val="tx1">
                  <a:lumMod val="95000"/>
                </a:schemeClr>
              </a:solidFill>
              <a:latin typeface="Calibri" panose="020F0502020204030204" pitchFamily="34" charset="0"/>
              <a:cs typeface="Calibri" panose="020F0502020204030204" pitchFamily="34" charset="0"/>
            </a:endParaRPr>
          </a:p>
        </p:txBody>
      </p:sp>
      <p:pic>
        <p:nvPicPr>
          <p:cNvPr id="1026" name="Picture 2" descr="Linus Torvalds | Biography, Linux ...">
            <a:extLst>
              <a:ext uri="{FF2B5EF4-FFF2-40B4-BE49-F238E27FC236}">
                <a16:creationId xmlns:a16="http://schemas.microsoft.com/office/drawing/2014/main" id="{9F15E920-E55E-3078-6E6A-7DB8EBB681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9400" y="0"/>
            <a:ext cx="1752600" cy="2609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301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914F74-403A-561B-6F42-892BDD9C147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C56EE3E-5968-F813-0C23-3D0843F6ECA9}"/>
              </a:ext>
            </a:extLst>
          </p:cNvPr>
          <p:cNvSpPr txBox="1"/>
          <p:nvPr/>
        </p:nvSpPr>
        <p:spPr>
          <a:xfrm>
            <a:off x="-1443318" y="170329"/>
            <a:ext cx="11501718" cy="369332"/>
          </a:xfrm>
          <a:prstGeom prst="rect">
            <a:avLst/>
          </a:prstGeom>
          <a:noFill/>
        </p:spPr>
        <p:txBody>
          <a:bodyPr wrap="square" rtlCol="0">
            <a:spAutoFit/>
          </a:bodyPr>
          <a:lstStyle/>
          <a:p>
            <a:pPr algn="r"/>
            <a:r>
              <a:rPr lang="en-US" b="1" dirty="0">
                <a:solidFill>
                  <a:schemeClr val="bg1"/>
                </a:solidFill>
                <a:latin typeface="Algerian" panose="04020705040A02060702" pitchFamily="82" charset="0"/>
              </a:rPr>
              <a:t>Linux Architecture</a:t>
            </a:r>
          </a:p>
        </p:txBody>
      </p:sp>
      <p:pic>
        <p:nvPicPr>
          <p:cNvPr id="2050" name="Picture 2">
            <a:extLst>
              <a:ext uri="{FF2B5EF4-FFF2-40B4-BE49-F238E27FC236}">
                <a16:creationId xmlns:a16="http://schemas.microsoft.com/office/drawing/2014/main" id="{D6D3CBEF-2C07-AFFF-AE3A-7F95BEB760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34" y="170329"/>
            <a:ext cx="5610225" cy="56102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2872D4A-250E-F3FA-1CC2-AADEC2995544}"/>
              </a:ext>
            </a:extLst>
          </p:cNvPr>
          <p:cNvSpPr txBox="1"/>
          <p:nvPr/>
        </p:nvSpPr>
        <p:spPr>
          <a:xfrm>
            <a:off x="5889812" y="614923"/>
            <a:ext cx="6015318" cy="6124754"/>
          </a:xfrm>
          <a:prstGeom prst="rect">
            <a:avLst/>
          </a:prstGeom>
          <a:noFill/>
        </p:spPr>
        <p:txBody>
          <a:bodyPr wrap="square" rtlCol="0">
            <a:spAutoFit/>
          </a:bodyPr>
          <a:lstStyle/>
          <a:p>
            <a:pPr algn="l">
              <a:spcAft>
                <a:spcPts val="1200"/>
              </a:spcAft>
              <a:buFont typeface="Arial" panose="020B0604020202020204" pitchFamily="34" charset="0"/>
              <a:buChar char="•"/>
            </a:pPr>
            <a:r>
              <a:rPr lang="en-US" b="1" i="0" dirty="0">
                <a:solidFill>
                  <a:srgbClr val="151515"/>
                </a:solidFill>
                <a:effectLst/>
                <a:latin typeface="RedHatText"/>
              </a:rPr>
              <a:t>Hardware: </a:t>
            </a:r>
            <a:r>
              <a:rPr lang="en-US" i="0" dirty="0">
                <a:solidFill>
                  <a:srgbClr val="151515"/>
                </a:solidFill>
                <a:effectLst/>
                <a:latin typeface="RedHatText"/>
              </a:rPr>
              <a:t>Hardware is physica</a:t>
            </a:r>
            <a:r>
              <a:rPr lang="en-US" dirty="0">
                <a:solidFill>
                  <a:srgbClr val="151515"/>
                </a:solidFill>
                <a:latin typeface="RedHatText"/>
              </a:rPr>
              <a:t>l hardware components of computer</a:t>
            </a:r>
            <a:endParaRPr lang="en-US" b="1" i="0" dirty="0">
              <a:solidFill>
                <a:srgbClr val="151515"/>
              </a:solidFill>
              <a:effectLst/>
              <a:latin typeface="RedHatText"/>
            </a:endParaRPr>
          </a:p>
          <a:p>
            <a:pPr algn="l">
              <a:spcAft>
                <a:spcPts val="1200"/>
              </a:spcAft>
              <a:buFont typeface="Arial" panose="020B0604020202020204" pitchFamily="34" charset="0"/>
              <a:buChar char="•"/>
            </a:pPr>
            <a:r>
              <a:rPr lang="en-US" b="1" i="0" dirty="0">
                <a:solidFill>
                  <a:srgbClr val="151515"/>
                </a:solidFill>
                <a:effectLst/>
                <a:latin typeface="RedHatText"/>
              </a:rPr>
              <a:t>Kernel: </a:t>
            </a:r>
            <a:r>
              <a:rPr lang="en-US" b="0" i="0" dirty="0">
                <a:solidFill>
                  <a:srgbClr val="151515"/>
                </a:solidFill>
                <a:effectLst/>
                <a:latin typeface="RedHatText"/>
              </a:rPr>
              <a:t>The base component of the OS. Without it, the OS doesn’t work. The kernel manages the system’s resources and communicates with the hardware. It’s responsible for memory, process, and file management.</a:t>
            </a:r>
          </a:p>
          <a:p>
            <a:pPr algn="l">
              <a:spcAft>
                <a:spcPts val="1200"/>
              </a:spcAft>
              <a:buFont typeface="Arial" panose="020B0604020202020204" pitchFamily="34" charset="0"/>
              <a:buChar char="•"/>
            </a:pPr>
            <a:r>
              <a:rPr lang="en-US" b="1" dirty="0">
                <a:solidFill>
                  <a:srgbClr val="151515"/>
                </a:solidFill>
                <a:latin typeface="RedHatText"/>
              </a:rPr>
              <a:t>Shell: </a:t>
            </a:r>
            <a:r>
              <a:rPr lang="en-US" dirty="0">
                <a:solidFill>
                  <a:srgbClr val="151515"/>
                </a:solidFill>
                <a:latin typeface="RedHatText"/>
              </a:rPr>
              <a:t>is a special user program that provides an interface for the user to use operating system services.</a:t>
            </a:r>
          </a:p>
          <a:p>
            <a:pPr algn="l">
              <a:spcAft>
                <a:spcPts val="1200"/>
              </a:spcAft>
              <a:buFont typeface="Arial" panose="020B0604020202020204" pitchFamily="34" charset="0"/>
              <a:buChar char="•"/>
            </a:pPr>
            <a:r>
              <a:rPr lang="en-US" b="1" i="0" dirty="0">
                <a:solidFill>
                  <a:srgbClr val="151515"/>
                </a:solidFill>
                <a:effectLst/>
                <a:latin typeface="var(--rh-font-family-body-text,RedHatText,Helvetica,Arial,sans-serif)"/>
              </a:rPr>
              <a:t>Applications:</a:t>
            </a:r>
            <a:r>
              <a:rPr lang="en-US" b="0" i="0" dirty="0">
                <a:solidFill>
                  <a:srgbClr val="151515"/>
                </a:solidFill>
                <a:effectLst/>
                <a:latin typeface="var(--rh-font-family-body-text,RedHatText,Helvetica,Arial,sans-serif)"/>
              </a:rPr>
              <a:t>. Applications includes system </a:t>
            </a:r>
            <a:r>
              <a:rPr lang="en-US" dirty="0">
                <a:solidFill>
                  <a:srgbClr val="151515"/>
                </a:solidFill>
                <a:latin typeface="var(--rh-font-family-body-text,RedHatText,Helvetica,Arial,sans-serif)"/>
              </a:rPr>
              <a:t>software, application software, programming languages etc. Most</a:t>
            </a:r>
            <a:r>
              <a:rPr lang="en-US" b="0" i="0" dirty="0">
                <a:solidFill>
                  <a:srgbClr val="151515"/>
                </a:solidFill>
                <a:effectLst/>
                <a:latin typeface="var(--rh-font-family-body-text,RedHatText,Helvetica,Arial,sans-serif)"/>
              </a:rPr>
              <a:t> Linux distributions offer a central database to search for and download </a:t>
            </a:r>
            <a:r>
              <a:rPr lang="en-US" dirty="0">
                <a:solidFill>
                  <a:srgbClr val="151515"/>
                </a:solidFill>
                <a:latin typeface="var(--rh-font-family-body-text,RedHatText,Helvetica,Arial,sans-serif)"/>
              </a:rPr>
              <a:t>additional</a:t>
            </a:r>
            <a:r>
              <a:rPr lang="en-US" b="0" i="0" dirty="0">
                <a:solidFill>
                  <a:srgbClr val="151515"/>
                </a:solidFill>
                <a:effectLst/>
                <a:latin typeface="var(--rh-font-family-body-text,RedHatText,Helvetica,Arial,sans-serif)"/>
              </a:rPr>
              <a:t> applications.</a:t>
            </a:r>
          </a:p>
          <a:p>
            <a:pPr algn="l">
              <a:spcAft>
                <a:spcPts val="1200"/>
              </a:spcAft>
              <a:buFont typeface="Arial" panose="020B0604020202020204" pitchFamily="34" charset="0"/>
              <a:buChar char="•"/>
            </a:pPr>
            <a:r>
              <a:rPr lang="en-US" b="1" dirty="0">
                <a:solidFill>
                  <a:srgbClr val="151515"/>
                </a:solidFill>
                <a:latin typeface="var(--rh-font-family-body-text,RedHatText,Helvetica,Arial,sans-serif)"/>
              </a:rPr>
              <a:t>Utilities:</a:t>
            </a:r>
            <a:r>
              <a:rPr lang="en-US" dirty="0">
                <a:solidFill>
                  <a:srgbClr val="151515"/>
                </a:solidFill>
                <a:latin typeface="var(--rh-font-family-body-text,RedHatText,Helvetica,Arial,sans-serif)"/>
              </a:rPr>
              <a:t> are essential tools in Linux that help manage and configure the system. They handle tasks like installing software, setting up networks, monitoring performance, and managing users. These tools make system administration easier and keep the system running smoothly.</a:t>
            </a:r>
          </a:p>
          <a:p>
            <a:br>
              <a:rPr lang="en-US" b="0" i="0" dirty="0">
                <a:solidFill>
                  <a:srgbClr val="151515"/>
                </a:solidFill>
                <a:effectLst/>
                <a:latin typeface="RedHatText"/>
              </a:rPr>
            </a:br>
            <a:endParaRPr lang="en-US" b="0" i="0" dirty="0">
              <a:solidFill>
                <a:srgbClr val="151515"/>
              </a:solidFill>
              <a:effectLst/>
              <a:latin typeface="RedHatText"/>
            </a:endParaRPr>
          </a:p>
        </p:txBody>
      </p:sp>
    </p:spTree>
    <p:extLst>
      <p:ext uri="{BB962C8B-B14F-4D97-AF65-F5344CB8AC3E}">
        <p14:creationId xmlns:p14="http://schemas.microsoft.com/office/powerpoint/2010/main" val="3326190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1D6A98-5BF3-2225-1496-BC2585FCD2D4}"/>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42C584E5-F3DD-0FAC-CA73-1A21AB9DC612}"/>
              </a:ext>
            </a:extLst>
          </p:cNvPr>
          <p:cNvPicPr>
            <a:picLocks noChangeAspect="1"/>
          </p:cNvPicPr>
          <p:nvPr/>
        </p:nvPicPr>
        <p:blipFill>
          <a:blip r:embed="rId3"/>
          <a:stretch>
            <a:fillRect/>
          </a:stretch>
        </p:blipFill>
        <p:spPr>
          <a:xfrm>
            <a:off x="3600101" y="56679"/>
            <a:ext cx="4991797" cy="6744641"/>
          </a:xfrm>
          <a:prstGeom prst="rect">
            <a:avLst/>
          </a:prstGeom>
        </p:spPr>
      </p:pic>
    </p:spTree>
    <p:extLst>
      <p:ext uri="{BB962C8B-B14F-4D97-AF65-F5344CB8AC3E}">
        <p14:creationId xmlns:p14="http://schemas.microsoft.com/office/powerpoint/2010/main" val="1697054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F23117-6867-F370-68F1-0C88590F518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33600BA-BEDD-B892-1096-5B027E16D44F}"/>
              </a:ext>
            </a:extLst>
          </p:cNvPr>
          <p:cNvSpPr txBox="1"/>
          <p:nvPr/>
        </p:nvSpPr>
        <p:spPr>
          <a:xfrm>
            <a:off x="286871" y="1472826"/>
            <a:ext cx="11967882" cy="4072910"/>
          </a:xfrm>
          <a:prstGeom prst="rect">
            <a:avLst/>
          </a:prstGeom>
          <a:noFill/>
        </p:spPr>
        <p:txBody>
          <a:bodyPr wrap="square">
            <a:spAutoFit/>
          </a:bodyPr>
          <a:lstStyle/>
          <a:p>
            <a:pPr algn="l" rtl="0" fontAlgn="base">
              <a:spcAft>
                <a:spcPts val="750"/>
              </a:spcAft>
            </a:pPr>
            <a:r>
              <a:rPr lang="en-US" b="0" i="0" dirty="0">
                <a:effectLst/>
                <a:latin typeface="Nunito" pitchFamily="2" charset="0"/>
              </a:rPr>
              <a:t>The Linux operating system is widely used across various domains due to its flexibility, security, and open-source nature:</a:t>
            </a:r>
          </a:p>
          <a:p>
            <a:pPr algn="l" fontAlgn="base">
              <a:spcAft>
                <a:spcPts val="1800"/>
              </a:spcAft>
              <a:buFont typeface="Arial" panose="020B0604020202020204" pitchFamily="34" charset="0"/>
              <a:buChar char="•"/>
            </a:pPr>
            <a:r>
              <a:rPr lang="en-US" b="1" i="0" dirty="0">
                <a:effectLst/>
                <a:latin typeface="Nunito" pitchFamily="2" charset="0"/>
              </a:rPr>
              <a:t>Servers and Hosting</a:t>
            </a:r>
            <a:r>
              <a:rPr lang="en-US" b="0" i="0" dirty="0">
                <a:effectLst/>
                <a:latin typeface="Nunito" pitchFamily="2" charset="0"/>
              </a:rPr>
              <a:t>: Powers web servers, cloud infrastructure, and database management systems.</a:t>
            </a:r>
          </a:p>
          <a:p>
            <a:pPr algn="l" fontAlgn="base">
              <a:spcAft>
                <a:spcPts val="1800"/>
              </a:spcAft>
              <a:buFont typeface="Arial" panose="020B0604020202020204" pitchFamily="34" charset="0"/>
              <a:buChar char="•"/>
            </a:pPr>
            <a:r>
              <a:rPr lang="en-US" b="1" i="0" dirty="0">
                <a:effectLst/>
                <a:latin typeface="Nunito" pitchFamily="2" charset="0"/>
              </a:rPr>
              <a:t>Development</a:t>
            </a:r>
            <a:r>
              <a:rPr lang="en-US" b="0" i="0" dirty="0">
                <a:effectLst/>
                <a:latin typeface="Nunito" pitchFamily="2" charset="0"/>
              </a:rPr>
              <a:t>: Used by developers for coding, debugging, and running applications.</a:t>
            </a:r>
          </a:p>
          <a:p>
            <a:pPr algn="l" fontAlgn="base">
              <a:spcAft>
                <a:spcPts val="1800"/>
              </a:spcAft>
              <a:buFont typeface="Arial" panose="020B0604020202020204" pitchFamily="34" charset="0"/>
              <a:buChar char="•"/>
            </a:pPr>
            <a:r>
              <a:rPr lang="en-US" b="1" i="0" dirty="0">
                <a:effectLst/>
                <a:latin typeface="Nunito" pitchFamily="2" charset="0"/>
              </a:rPr>
              <a:t>Desktop and Personal Use</a:t>
            </a:r>
            <a:r>
              <a:rPr lang="en-US" b="0" i="0" dirty="0">
                <a:effectLst/>
                <a:latin typeface="Nunito" pitchFamily="2" charset="0"/>
              </a:rPr>
              <a:t>: Provides secure and customizable desktop environments.</a:t>
            </a:r>
          </a:p>
          <a:p>
            <a:pPr algn="l" fontAlgn="base">
              <a:spcAft>
                <a:spcPts val="1800"/>
              </a:spcAft>
              <a:buFont typeface="Arial" panose="020B0604020202020204" pitchFamily="34" charset="0"/>
              <a:buChar char="•"/>
            </a:pPr>
            <a:r>
              <a:rPr lang="en-US" b="1" i="0" dirty="0">
                <a:effectLst/>
                <a:latin typeface="Nunito" pitchFamily="2" charset="0"/>
              </a:rPr>
              <a:t>Cybersecurity</a:t>
            </a:r>
            <a:r>
              <a:rPr lang="en-US" b="0" i="0" dirty="0">
                <a:effectLst/>
                <a:latin typeface="Nunito" pitchFamily="2" charset="0"/>
              </a:rPr>
              <a:t>: Essential for ethical hacking, penetration testing, and security research.</a:t>
            </a:r>
          </a:p>
          <a:p>
            <a:pPr algn="l" fontAlgn="base">
              <a:spcAft>
                <a:spcPts val="1800"/>
              </a:spcAft>
              <a:buFont typeface="Arial" panose="020B0604020202020204" pitchFamily="34" charset="0"/>
              <a:buChar char="•"/>
            </a:pPr>
            <a:r>
              <a:rPr lang="en-US" b="1" i="0" dirty="0">
                <a:effectLst/>
                <a:latin typeface="Nunito" pitchFamily="2" charset="0"/>
              </a:rPr>
              <a:t>Embedded Systems</a:t>
            </a:r>
            <a:r>
              <a:rPr lang="en-US" b="0" i="0" dirty="0">
                <a:effectLst/>
                <a:latin typeface="Nunito" pitchFamily="2" charset="0"/>
              </a:rPr>
              <a:t>: Runs lightweight devices like routers, IoT gadgets, and smart appliances.</a:t>
            </a:r>
          </a:p>
          <a:p>
            <a:pPr algn="l" fontAlgn="base">
              <a:spcAft>
                <a:spcPts val="1800"/>
              </a:spcAft>
              <a:buFont typeface="Arial" panose="020B0604020202020204" pitchFamily="34" charset="0"/>
              <a:buChar char="•"/>
            </a:pPr>
            <a:r>
              <a:rPr lang="en-US" b="1" i="0" dirty="0">
                <a:effectLst/>
                <a:latin typeface="Nunito" pitchFamily="2" charset="0"/>
              </a:rPr>
              <a:t>Supercomputers</a:t>
            </a:r>
            <a:r>
              <a:rPr lang="en-US" b="0" i="0" dirty="0">
                <a:effectLst/>
                <a:latin typeface="Nunito" pitchFamily="2" charset="0"/>
              </a:rPr>
              <a:t>: Dominates high-performance computing for scientific research and simulations.</a:t>
            </a:r>
          </a:p>
          <a:p>
            <a:pPr algn="l" fontAlgn="base">
              <a:spcAft>
                <a:spcPts val="1800"/>
              </a:spcAft>
              <a:buFont typeface="Arial" panose="020B0604020202020204" pitchFamily="34" charset="0"/>
              <a:buChar char="•"/>
            </a:pPr>
            <a:r>
              <a:rPr lang="en-US" b="1" i="0" dirty="0">
                <a:effectLst/>
                <a:latin typeface="Nunito" pitchFamily="2" charset="0"/>
              </a:rPr>
              <a:t>Education</a:t>
            </a:r>
            <a:r>
              <a:rPr lang="en-US" b="0" i="0" dirty="0">
                <a:effectLst/>
                <a:latin typeface="Nunito" pitchFamily="2" charset="0"/>
              </a:rPr>
              <a:t>: A cost-effective tool for teaching programming and system administration.</a:t>
            </a:r>
          </a:p>
        </p:txBody>
      </p:sp>
      <p:sp>
        <p:nvSpPr>
          <p:cNvPr id="5" name="TextBox 4">
            <a:extLst>
              <a:ext uri="{FF2B5EF4-FFF2-40B4-BE49-F238E27FC236}">
                <a16:creationId xmlns:a16="http://schemas.microsoft.com/office/drawing/2014/main" id="{70C16E3B-3CF6-CFB3-9CAF-C32E0AED4138}"/>
              </a:ext>
            </a:extLst>
          </p:cNvPr>
          <p:cNvSpPr txBox="1"/>
          <p:nvPr/>
        </p:nvSpPr>
        <p:spPr>
          <a:xfrm>
            <a:off x="1568824" y="330804"/>
            <a:ext cx="7658100" cy="523220"/>
          </a:xfrm>
          <a:prstGeom prst="rect">
            <a:avLst/>
          </a:prstGeom>
          <a:noFill/>
        </p:spPr>
        <p:txBody>
          <a:bodyPr wrap="square">
            <a:spAutoFit/>
          </a:bodyPr>
          <a:lstStyle/>
          <a:p>
            <a:pPr algn="l" fontAlgn="base"/>
            <a:r>
              <a:rPr lang="en-US" sz="2800" b="1" i="0" dirty="0">
                <a:solidFill>
                  <a:schemeClr val="accent6">
                    <a:lumMod val="75000"/>
                  </a:schemeClr>
                </a:solidFill>
                <a:effectLst/>
                <a:latin typeface="Algerian" panose="04020705040A02060702" pitchFamily="82" charset="0"/>
              </a:rPr>
              <a:t>How is the Linux Operating System Used</a:t>
            </a:r>
          </a:p>
        </p:txBody>
      </p:sp>
    </p:spTree>
    <p:extLst>
      <p:ext uri="{BB962C8B-B14F-4D97-AF65-F5344CB8AC3E}">
        <p14:creationId xmlns:p14="http://schemas.microsoft.com/office/powerpoint/2010/main" val="3832517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F88CCC-D5F6-F0A1-A810-7147F3CF719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2F83F10-6689-7F44-49AE-1A8AC6171F31}"/>
              </a:ext>
            </a:extLst>
          </p:cNvPr>
          <p:cNvSpPr txBox="1"/>
          <p:nvPr/>
        </p:nvSpPr>
        <p:spPr>
          <a:xfrm>
            <a:off x="197222" y="1437219"/>
            <a:ext cx="11672047" cy="3888244"/>
          </a:xfrm>
          <a:prstGeom prst="rect">
            <a:avLst/>
          </a:prstGeom>
          <a:noFill/>
        </p:spPr>
        <p:txBody>
          <a:bodyPr wrap="square">
            <a:spAutoFit/>
          </a:bodyPr>
          <a:lstStyle/>
          <a:p>
            <a:pPr algn="l" rtl="0" fontAlgn="base">
              <a:spcAft>
                <a:spcPts val="750"/>
              </a:spcAft>
            </a:pPr>
            <a:r>
              <a:rPr lang="en-US" b="0" i="0" u="sng" dirty="0">
                <a:solidFill>
                  <a:schemeClr val="bg1"/>
                </a:solidFill>
                <a:effectLst/>
                <a:latin typeface="Calibri" panose="020F0502020204030204" pitchFamily="34" charset="0"/>
                <a:cs typeface="Calibri" panose="020F0502020204030204" pitchFamily="34" charset="0"/>
              </a:rPr>
              <a:t>Linux </a:t>
            </a:r>
            <a:r>
              <a:rPr lang="en-US" b="0" i="0" dirty="0">
                <a:solidFill>
                  <a:schemeClr val="bg1"/>
                </a:solidFill>
                <a:effectLst/>
                <a:latin typeface="Calibri" panose="020F0502020204030204" pitchFamily="34" charset="0"/>
                <a:cs typeface="Calibri" panose="020F0502020204030204" pitchFamily="34" charset="0"/>
              </a:rPr>
              <a:t>distribution is an operating system that is made up of a collection of software based on Linux kernel or you can say distribution contains the Linux kernel and supporting libraries and software. And you can get Linux-based operating system by downloading one of the Linux distributions and these distributions are available for different types of devices like embedded devices, personal computers, etc. Around </a:t>
            </a:r>
            <a:r>
              <a:rPr lang="en-US" b="1" i="0" dirty="0">
                <a:solidFill>
                  <a:schemeClr val="bg1"/>
                </a:solidFill>
                <a:effectLst/>
                <a:latin typeface="Calibri" panose="020F0502020204030204" pitchFamily="34" charset="0"/>
                <a:cs typeface="Calibri" panose="020F0502020204030204" pitchFamily="34" charset="0"/>
              </a:rPr>
              <a:t>600 + Linux Distributions</a:t>
            </a:r>
            <a:r>
              <a:rPr lang="en-US" b="0" i="0" dirty="0">
                <a:solidFill>
                  <a:schemeClr val="bg1"/>
                </a:solidFill>
                <a:effectLst/>
                <a:latin typeface="Calibri" panose="020F0502020204030204" pitchFamily="34" charset="0"/>
                <a:cs typeface="Calibri" panose="020F0502020204030204" pitchFamily="34" charset="0"/>
              </a:rPr>
              <a:t> are available and some of the popular Linux distributions are: </a:t>
            </a:r>
          </a:p>
          <a:p>
            <a:pPr algn="l" fontAlgn="base">
              <a:spcAft>
                <a:spcPts val="1800"/>
              </a:spcAft>
              <a:buFont typeface="Arial" panose="020B0604020202020204" pitchFamily="34" charset="0"/>
              <a:buChar char="•"/>
            </a:pPr>
            <a:r>
              <a:rPr lang="en-US" b="0" i="0" dirty="0">
                <a:solidFill>
                  <a:schemeClr val="bg1"/>
                </a:solidFill>
                <a:effectLst/>
                <a:latin typeface="Calibri" panose="020F0502020204030204" pitchFamily="34" charset="0"/>
                <a:cs typeface="Calibri" panose="020F0502020204030204" pitchFamily="34" charset="0"/>
              </a:rPr>
              <a:t>MX Linux</a:t>
            </a:r>
          </a:p>
          <a:p>
            <a:pPr algn="l" fontAlgn="base">
              <a:spcAft>
                <a:spcPts val="1800"/>
              </a:spcAft>
              <a:buFont typeface="Arial" panose="020B0604020202020204" pitchFamily="34" charset="0"/>
              <a:buChar char="•"/>
            </a:pPr>
            <a:r>
              <a:rPr lang="en-US" b="0" i="0" dirty="0">
                <a:solidFill>
                  <a:schemeClr val="bg1"/>
                </a:solidFill>
                <a:effectLst/>
                <a:latin typeface="Calibri" panose="020F0502020204030204" pitchFamily="34" charset="0"/>
                <a:cs typeface="Calibri" panose="020F0502020204030204" pitchFamily="34" charset="0"/>
              </a:rPr>
              <a:t>Manjaro</a:t>
            </a:r>
          </a:p>
          <a:p>
            <a:pPr algn="l" fontAlgn="base">
              <a:spcAft>
                <a:spcPts val="1800"/>
              </a:spcAft>
              <a:buFont typeface="Arial" panose="020B0604020202020204" pitchFamily="34" charset="0"/>
              <a:buChar char="•"/>
            </a:pPr>
            <a:r>
              <a:rPr lang="en-US" b="0" i="0" dirty="0">
                <a:solidFill>
                  <a:schemeClr val="bg1"/>
                </a:solidFill>
                <a:effectLst/>
                <a:latin typeface="Calibri" panose="020F0502020204030204" pitchFamily="34" charset="0"/>
                <a:cs typeface="Calibri" panose="020F0502020204030204" pitchFamily="34" charset="0"/>
              </a:rPr>
              <a:t>Linux Mint</a:t>
            </a:r>
          </a:p>
          <a:p>
            <a:pPr algn="l" fontAlgn="base">
              <a:spcAft>
                <a:spcPts val="1800"/>
              </a:spcAft>
              <a:buFont typeface="Arial" panose="020B0604020202020204" pitchFamily="34" charset="0"/>
              <a:buChar char="•"/>
            </a:pPr>
            <a:r>
              <a:rPr lang="en-US" b="0" i="0" dirty="0">
                <a:solidFill>
                  <a:schemeClr val="bg1"/>
                </a:solidFill>
                <a:effectLst/>
                <a:latin typeface="Calibri" panose="020F0502020204030204" pitchFamily="34" charset="0"/>
                <a:cs typeface="Calibri" panose="020F0502020204030204" pitchFamily="34" charset="0"/>
              </a:rPr>
              <a:t>elementary</a:t>
            </a:r>
          </a:p>
          <a:p>
            <a:pPr algn="l" fontAlgn="base">
              <a:spcAft>
                <a:spcPts val="1800"/>
              </a:spcAft>
              <a:buFont typeface="Arial" panose="020B0604020202020204" pitchFamily="34" charset="0"/>
              <a:buChar char="•"/>
            </a:pPr>
            <a:r>
              <a:rPr lang="en-US" b="0" i="0" dirty="0">
                <a:solidFill>
                  <a:schemeClr val="bg1"/>
                </a:solidFill>
                <a:effectLst/>
                <a:latin typeface="Calibri" panose="020F0502020204030204" pitchFamily="34" charset="0"/>
                <a:cs typeface="Calibri" panose="020F0502020204030204" pitchFamily="34" charset="0"/>
              </a:rPr>
              <a:t>Ubuntu</a:t>
            </a:r>
          </a:p>
        </p:txBody>
      </p:sp>
      <p:sp>
        <p:nvSpPr>
          <p:cNvPr id="5" name="TextBox 4">
            <a:extLst>
              <a:ext uri="{FF2B5EF4-FFF2-40B4-BE49-F238E27FC236}">
                <a16:creationId xmlns:a16="http://schemas.microsoft.com/office/drawing/2014/main" id="{7B62A525-4DEF-DD08-2EAA-5C4769C415DE}"/>
              </a:ext>
            </a:extLst>
          </p:cNvPr>
          <p:cNvSpPr txBox="1"/>
          <p:nvPr/>
        </p:nvSpPr>
        <p:spPr>
          <a:xfrm>
            <a:off x="1752600" y="2924806"/>
            <a:ext cx="6104964" cy="2400657"/>
          </a:xfrm>
          <a:prstGeom prst="rect">
            <a:avLst/>
          </a:prstGeom>
          <a:noFill/>
        </p:spPr>
        <p:txBody>
          <a:bodyPr wrap="square">
            <a:spAutoFit/>
          </a:bodyPr>
          <a:lstStyle/>
          <a:p>
            <a:pPr algn="l" fontAlgn="base">
              <a:spcAft>
                <a:spcPts val="1800"/>
              </a:spcAft>
              <a:buFont typeface="Arial" panose="020B0604020202020204" pitchFamily="34" charset="0"/>
              <a:buChar char="•"/>
            </a:pPr>
            <a:r>
              <a:rPr lang="en-US" b="0" i="0" dirty="0">
                <a:solidFill>
                  <a:schemeClr val="bg1"/>
                </a:solidFill>
                <a:effectLst/>
                <a:latin typeface="Calibri" panose="020F0502020204030204" pitchFamily="34" charset="0"/>
                <a:cs typeface="Calibri" panose="020F0502020204030204" pitchFamily="34" charset="0"/>
              </a:rPr>
              <a:t>Debian</a:t>
            </a:r>
          </a:p>
          <a:p>
            <a:pPr algn="l" fontAlgn="base">
              <a:spcAft>
                <a:spcPts val="1800"/>
              </a:spcAft>
              <a:buFont typeface="Arial" panose="020B0604020202020204" pitchFamily="34" charset="0"/>
              <a:buChar char="•"/>
            </a:pPr>
            <a:r>
              <a:rPr lang="en-US" b="0" i="0" dirty="0">
                <a:solidFill>
                  <a:schemeClr val="bg1"/>
                </a:solidFill>
                <a:effectLst/>
                <a:latin typeface="Calibri" panose="020F0502020204030204" pitchFamily="34" charset="0"/>
                <a:cs typeface="Calibri" panose="020F0502020204030204" pitchFamily="34" charset="0"/>
              </a:rPr>
              <a:t>Solus</a:t>
            </a:r>
          </a:p>
          <a:p>
            <a:pPr algn="l" fontAlgn="base">
              <a:spcAft>
                <a:spcPts val="1800"/>
              </a:spcAft>
              <a:buFont typeface="Arial" panose="020B0604020202020204" pitchFamily="34" charset="0"/>
              <a:buChar char="•"/>
            </a:pPr>
            <a:r>
              <a:rPr lang="en-US" b="0" i="0" dirty="0">
                <a:solidFill>
                  <a:schemeClr val="bg1"/>
                </a:solidFill>
                <a:effectLst/>
                <a:latin typeface="Calibri" panose="020F0502020204030204" pitchFamily="34" charset="0"/>
                <a:cs typeface="Calibri" panose="020F0502020204030204" pitchFamily="34" charset="0"/>
              </a:rPr>
              <a:t>Fedora</a:t>
            </a:r>
          </a:p>
          <a:p>
            <a:pPr algn="l" fontAlgn="base">
              <a:spcAft>
                <a:spcPts val="1800"/>
              </a:spcAft>
              <a:buFont typeface="Arial" panose="020B0604020202020204" pitchFamily="34" charset="0"/>
              <a:buChar char="•"/>
            </a:pPr>
            <a:r>
              <a:rPr lang="en-US" b="0" i="0" dirty="0">
                <a:solidFill>
                  <a:schemeClr val="bg1"/>
                </a:solidFill>
                <a:effectLst/>
                <a:latin typeface="Calibri" panose="020F0502020204030204" pitchFamily="34" charset="0"/>
                <a:cs typeface="Calibri" panose="020F0502020204030204" pitchFamily="34" charset="0"/>
              </a:rPr>
              <a:t>openSUSE</a:t>
            </a:r>
          </a:p>
          <a:p>
            <a:pPr algn="l" fontAlgn="base">
              <a:spcAft>
                <a:spcPts val="1800"/>
              </a:spcAft>
              <a:buFont typeface="Arial" panose="020B0604020202020204" pitchFamily="34" charset="0"/>
              <a:buChar char="•"/>
            </a:pPr>
            <a:r>
              <a:rPr lang="en-US" b="0" i="0" dirty="0">
                <a:solidFill>
                  <a:schemeClr val="bg1"/>
                </a:solidFill>
                <a:effectLst/>
                <a:latin typeface="Calibri" panose="020F0502020204030204" pitchFamily="34" charset="0"/>
                <a:cs typeface="Calibri" panose="020F0502020204030204" pitchFamily="34" charset="0"/>
              </a:rPr>
              <a:t>Deepin</a:t>
            </a:r>
          </a:p>
        </p:txBody>
      </p:sp>
      <p:sp>
        <p:nvSpPr>
          <p:cNvPr id="7" name="TextBox 6">
            <a:extLst>
              <a:ext uri="{FF2B5EF4-FFF2-40B4-BE49-F238E27FC236}">
                <a16:creationId xmlns:a16="http://schemas.microsoft.com/office/drawing/2014/main" id="{1059E9E8-9C1E-75C6-6B0B-A9A22533F82A}"/>
              </a:ext>
            </a:extLst>
          </p:cNvPr>
          <p:cNvSpPr txBox="1"/>
          <p:nvPr/>
        </p:nvSpPr>
        <p:spPr>
          <a:xfrm>
            <a:off x="2729752" y="370260"/>
            <a:ext cx="6104964" cy="584775"/>
          </a:xfrm>
          <a:prstGeom prst="rect">
            <a:avLst/>
          </a:prstGeom>
          <a:noFill/>
        </p:spPr>
        <p:txBody>
          <a:bodyPr wrap="square">
            <a:spAutoFit/>
          </a:bodyPr>
          <a:lstStyle/>
          <a:p>
            <a:pPr algn="l" fontAlgn="base"/>
            <a:r>
              <a:rPr lang="en-US" sz="3200" b="1" i="0" dirty="0">
                <a:solidFill>
                  <a:schemeClr val="accent6">
                    <a:lumMod val="75000"/>
                  </a:schemeClr>
                </a:solidFill>
                <a:effectLst/>
                <a:latin typeface="Algerian" panose="04020705040A02060702" pitchFamily="82" charset="0"/>
                <a:cs typeface="Calibri" panose="020F0502020204030204" pitchFamily="34" charset="0"/>
              </a:rPr>
              <a:t>What is a “distribution?”</a:t>
            </a:r>
          </a:p>
        </p:txBody>
      </p:sp>
    </p:spTree>
    <p:extLst>
      <p:ext uri="{BB962C8B-B14F-4D97-AF65-F5344CB8AC3E}">
        <p14:creationId xmlns:p14="http://schemas.microsoft.com/office/powerpoint/2010/main" val="581320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2CBAB1-1169-0971-097F-461587CC1CA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480DA19-347C-558B-4029-73A125B84ACA}"/>
              </a:ext>
            </a:extLst>
          </p:cNvPr>
          <p:cNvSpPr txBox="1"/>
          <p:nvPr/>
        </p:nvSpPr>
        <p:spPr>
          <a:xfrm>
            <a:off x="448235" y="636494"/>
            <a:ext cx="11268636" cy="4247317"/>
          </a:xfrm>
          <a:prstGeom prst="rect">
            <a:avLst/>
          </a:prstGeom>
          <a:noFill/>
        </p:spPr>
        <p:txBody>
          <a:bodyPr wrap="square" rtlCol="0">
            <a:spAutoFit/>
          </a:bodyPr>
          <a:lstStyle/>
          <a:p>
            <a:pPr algn="ctr"/>
            <a:r>
              <a:rPr lang="en-US" dirty="0">
                <a:solidFill>
                  <a:schemeClr val="bg1"/>
                </a:solidFill>
              </a:rPr>
              <a:t>Self Study Concepts</a:t>
            </a:r>
          </a:p>
          <a:p>
            <a:endParaRPr lang="en-US" dirty="0">
              <a:solidFill>
                <a:schemeClr val="bg1"/>
              </a:solidFill>
            </a:endParaRPr>
          </a:p>
          <a:p>
            <a:endParaRPr lang="en-US" dirty="0">
              <a:solidFill>
                <a:schemeClr val="bg1"/>
              </a:solidFill>
            </a:endParaRPr>
          </a:p>
          <a:p>
            <a:pPr marL="342900" indent="-342900">
              <a:buFont typeface="+mj-lt"/>
              <a:buAutoNum type="arabicPeriod"/>
            </a:pPr>
            <a:r>
              <a:rPr lang="en-US" dirty="0">
                <a:solidFill>
                  <a:schemeClr val="bg1"/>
                </a:solidFill>
              </a:rPr>
              <a:t>Why to use Linux</a:t>
            </a:r>
          </a:p>
          <a:p>
            <a:pPr marL="342900" indent="-342900">
              <a:buFont typeface="+mj-lt"/>
              <a:buAutoNum type="arabicPeriod"/>
            </a:pPr>
            <a:r>
              <a:rPr lang="en-US" dirty="0">
                <a:solidFill>
                  <a:schemeClr val="bg1"/>
                </a:solidFill>
              </a:rPr>
              <a:t>Advantages and Disadvantages of Linux</a:t>
            </a:r>
          </a:p>
          <a:p>
            <a:pPr marL="342900" indent="-342900">
              <a:buFont typeface="+mj-lt"/>
              <a:buAutoNum type="arabicPeriod"/>
            </a:pPr>
            <a:r>
              <a:rPr lang="en-US" dirty="0">
                <a:solidFill>
                  <a:schemeClr val="bg1"/>
                </a:solidFill>
              </a:rPr>
              <a:t>Exploring the different flavors of Linux </a:t>
            </a:r>
          </a:p>
          <a:p>
            <a:pPr marL="342900" indent="-342900">
              <a:buFont typeface="+mj-lt"/>
              <a:buAutoNum type="arabicPeriod"/>
            </a:pPr>
            <a:r>
              <a:rPr lang="en-US" dirty="0">
                <a:solidFill>
                  <a:schemeClr val="bg1"/>
                </a:solidFill>
              </a:rPr>
              <a:t>Installing Linux, distribution is your choice, Installing software on installed </a:t>
            </a:r>
            <a:r>
              <a:rPr lang="en-US" dirty="0" err="1">
                <a:solidFill>
                  <a:schemeClr val="bg1"/>
                </a:solidFill>
              </a:rPr>
              <a:t>linux</a:t>
            </a:r>
            <a:r>
              <a:rPr lang="en-US" dirty="0">
                <a:solidFill>
                  <a:schemeClr val="bg1"/>
                </a:solidFill>
              </a:rPr>
              <a:t>.</a:t>
            </a:r>
          </a:p>
          <a:p>
            <a:pPr marL="342900" indent="-342900">
              <a:buFont typeface="+mj-lt"/>
              <a:buAutoNum type="arabicPeriod"/>
            </a:pPr>
            <a:r>
              <a:rPr lang="en-US" dirty="0">
                <a:solidFill>
                  <a:schemeClr val="bg1"/>
                </a:solidFill>
              </a:rPr>
              <a:t>Installing web server on the Linux. </a:t>
            </a:r>
          </a:p>
          <a:p>
            <a:pPr marL="342900" indent="-342900">
              <a:buFont typeface="+mj-lt"/>
              <a:buAutoNum type="arabicPeriod"/>
            </a:pPr>
            <a:r>
              <a:rPr lang="en-US" dirty="0">
                <a:solidFill>
                  <a:schemeClr val="bg1"/>
                </a:solidFill>
              </a:rPr>
              <a:t>Hosting a Static web application on the web server</a:t>
            </a:r>
          </a:p>
          <a:p>
            <a:pPr marL="342900" indent="-342900">
              <a:buFont typeface="+mj-lt"/>
              <a:buAutoNum type="arabicPeriod"/>
            </a:pPr>
            <a:r>
              <a:rPr lang="en-US" dirty="0">
                <a:solidFill>
                  <a:schemeClr val="bg1"/>
                </a:solidFill>
              </a:rPr>
              <a:t>Advanced Linux concepts (User, Group, File, Process management, Package management, Linux Networking)</a:t>
            </a:r>
          </a:p>
          <a:p>
            <a:pPr marL="342900" indent="-342900">
              <a:buFont typeface="+mj-lt"/>
              <a:buAutoNum type="arabicPeriod"/>
            </a:pPr>
            <a:r>
              <a:rPr lang="en-US" dirty="0">
                <a:solidFill>
                  <a:schemeClr val="bg1"/>
                </a:solidFill>
              </a:rPr>
              <a:t>Deep Dive Linux directory and file system.</a:t>
            </a:r>
          </a:p>
          <a:p>
            <a:pPr marL="342900" indent="-342900">
              <a:buFont typeface="+mj-lt"/>
              <a:buAutoNum type="arabicPeriod"/>
            </a:pPr>
            <a:r>
              <a:rPr lang="en-US" dirty="0">
                <a:solidFill>
                  <a:schemeClr val="bg1"/>
                </a:solidFill>
              </a:rPr>
              <a:t>Linux Firewall.</a:t>
            </a:r>
          </a:p>
          <a:p>
            <a:pPr marL="342900" indent="-342900">
              <a:buFont typeface="+mj-lt"/>
              <a:buAutoNum type="arabicPeriod"/>
            </a:pPr>
            <a:r>
              <a:rPr lang="en-US" dirty="0">
                <a:solidFill>
                  <a:schemeClr val="bg1"/>
                </a:solidFill>
              </a:rPr>
              <a:t>Prepare 20 </a:t>
            </a:r>
            <a:r>
              <a:rPr lang="en-US" dirty="0" err="1">
                <a:solidFill>
                  <a:schemeClr val="bg1"/>
                </a:solidFill>
              </a:rPr>
              <a:t>QnA</a:t>
            </a:r>
            <a:r>
              <a:rPr lang="en-US" dirty="0">
                <a:solidFill>
                  <a:schemeClr val="bg1"/>
                </a:solidFill>
              </a:rPr>
              <a:t> for Linux Real time interview scenarios(all questions should be unique from one another)</a:t>
            </a:r>
          </a:p>
        </p:txBody>
      </p:sp>
    </p:spTree>
    <p:extLst>
      <p:ext uri="{BB962C8B-B14F-4D97-AF65-F5344CB8AC3E}">
        <p14:creationId xmlns:p14="http://schemas.microsoft.com/office/powerpoint/2010/main" val="2318919340"/>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Slice</Template>
  <TotalTime>203</TotalTime>
  <Words>1105</Words>
  <Application>Microsoft Office PowerPoint</Application>
  <PresentationFormat>Widescreen</PresentationFormat>
  <Paragraphs>88</Paragraphs>
  <Slides>8</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vt:i4>
      </vt:variant>
    </vt:vector>
  </HeadingPairs>
  <TitlesOfParts>
    <vt:vector size="19" baseType="lpstr">
      <vt:lpstr>Algerian</vt:lpstr>
      <vt:lpstr>Aptos</vt:lpstr>
      <vt:lpstr>Arial</vt:lpstr>
      <vt:lpstr>Calibri</vt:lpstr>
      <vt:lpstr>Century Gothic</vt:lpstr>
      <vt:lpstr>Nunito</vt:lpstr>
      <vt:lpstr>RedHatText</vt:lpstr>
      <vt:lpstr>var(--rh-font-family-body-text,RedHatText,Helvetica,Arial,sans-serif)</vt:lpstr>
      <vt:lpstr>Verdana</vt:lpstr>
      <vt:lpstr>Wingdings 3</vt:lpstr>
      <vt:lpstr>Slice</vt:lpstr>
      <vt:lpstr>Linux 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LabCorp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Upadhya, Manoj</dc:creator>
  <cp:lastModifiedBy>Upadhya, Manoj</cp:lastModifiedBy>
  <cp:revision>23</cp:revision>
  <dcterms:created xsi:type="dcterms:W3CDTF">2025-03-26T13:22:58Z</dcterms:created>
  <dcterms:modified xsi:type="dcterms:W3CDTF">2025-03-26T16:46:21Z</dcterms:modified>
</cp:coreProperties>
</file>