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C351A-7761-46D9-A022-1C2A5CB83745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A089-F021-4E5E-84D7-1F7D552D8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4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9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Calibri-Bold"/>
              </a:rPr>
              <a:t>High availability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refers to a resource that is accessible when you attempt to access it. For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example, if every time you go to the ATM to make a withdrawal it works as expected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ATM is highly available; however, if you go to use it and there is a sign on the front that says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“Out of Order”, it is not highly available.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Fault tolerance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the ability to withstand a certain amount of failure and still remain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functional. It also refers to the ability of a system to be self-healing and return to full capacity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despite a failure. It is the ability of a system to fail in some way but still remain functional.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Scalability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the ability to easily grow in size, capacity, and/or scope when required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particularly in response to demand. If something cannot quickly grow in an easy manner it is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not scalable.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Elasticity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the ability to not only grow (or scale) when required, but also to reduce or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contract in size as needed. A system that is elastic can scale to grow as needed usually based on demand and contract as demand decreases.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07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first advantage is to trade capital expense for variable expense.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Instead of having to invest heavily in data centers and servers before you know how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you’re going to use them, you can pay only when you use computing resources,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pay for how much you use.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Capital expenses, or capex, are funds used by a company to acquire, upgrade, and maintain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physical assets such as property, industrial buildings, or equipment.</a:t>
            </a:r>
          </a:p>
          <a:p>
            <a:pPr algn="l"/>
            <a:endParaRPr lang="en-IN" dirty="0"/>
          </a:p>
          <a:p>
            <a:pPr algn="l"/>
            <a:r>
              <a:rPr lang="en-US" sz="1800" b="1" i="0" u="none" strike="noStrike" baseline="0" dirty="0">
                <a:solidFill>
                  <a:srgbClr val="0070C1"/>
                </a:solidFill>
                <a:latin typeface="Calibri-Bold"/>
              </a:rPr>
              <a:t>Advantage 2: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-Bold"/>
              </a:rPr>
              <a:t>Benefit from massive economies of scale.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Advantage number two is that you can benefit from massive economies of scale.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By using cloud computing, you can achieve a lower variable cost than you can get 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your own.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i="0" u="none" strike="noStrike" baseline="0" dirty="0">
                <a:solidFill>
                  <a:srgbClr val="0070C1"/>
                </a:solidFill>
                <a:latin typeface="AmazonEmber-Bold"/>
              </a:rPr>
              <a:t>Advantage 4: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mazonEmber-Bold"/>
              </a:rPr>
              <a:t>Increase speed and agility.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Advantage four is increased speed and agility.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a cloud computing environment, new IT resources are only a click away, which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means you reduce the time it takes to make those resources available to your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developers from weeks to just minutes. This results in a dramatic increase in agility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the organization, since the cost and time it takes to experiment and develop is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significantly lower.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96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most basic way to define what the “cloud” is that it is a computer located somewhere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else that is accessed via the Internet and utilized in some way. Web services is also another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name for what people call the cloud.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cloud is comprised of server computers located in large data centers in different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locations around the world. When you use a cloud service like Amazon Web Services (AWS),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you are utilizing the computers owned by AWS. AWS is a cloud services provider.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computers contain various technology features and services, like building blocks, that can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be used to assemble solutions that help a user meet their business goals and technology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requirements. With cloud computing, organizations can consume on-demand computing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storage resources rather than building, operating, and improving infrastructure on their own.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3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computing enables you to stop thinking of your infrastructure as hardware, and instead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think of it (and use it) as software. Before cloud computing, you would have to provision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capacity based on guessing theoretical maximum peaks. If you didn’t meet your projected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maximum peaks, or you exceeded them, you would be paying for expensive resources that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would stay idle or have insufficient capacity to meet your needs.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8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Managing hardware takes away time and resources you could be using to improve your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architecture and your application. Hardware solutions are physical. This means they require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space, staff, physical security, planning and capital expenditure.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You have to guess at theoretical maximum peaks, asking if there is enough resource capacity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or if you have sufficient storage. What if your needs change? You have to go through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time, effort, and cost required to change all of these.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For example, if you want to provision a new web site, you would have to go out and buy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hardware, rack and stack it, put it in a data center, and then manage it or have someone else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manage it. This approach is very expensive.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Cloud computing addresses some of the issues in the traditional computing model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 One of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most prohibitive aspects of traditional computing is the significant up-front investment of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acquiring, provisioning, and maintaining on-premises infrastructure. Cloud computing can get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businesses up and running with a new solution in place quickly and with very </a:t>
            </a:r>
            <a:r>
              <a:rPr lang="en-US" sz="1800" b="1" i="0" u="none" strike="noStrike" baseline="0" dirty="0">
                <a:latin typeface="Calibri-Bold"/>
              </a:rPr>
              <a:t>low up-front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costs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 Then, you can </a:t>
            </a:r>
            <a:r>
              <a:rPr lang="en-US" sz="1800" b="1" i="0" u="none" strike="noStrike" baseline="0" dirty="0">
                <a:latin typeface="Calibri-Bold"/>
              </a:rPr>
              <a:t>elastically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scale up and down in an automated fashion so that you </a:t>
            </a:r>
            <a:r>
              <a:rPr lang="en-US" sz="1800" b="1" i="0" u="none" strike="noStrike" baseline="0" dirty="0">
                <a:latin typeface="Calibri-Bold"/>
              </a:rPr>
              <a:t>pay</a:t>
            </a:r>
          </a:p>
          <a:p>
            <a:pPr algn="l"/>
            <a:r>
              <a:rPr lang="en-US" sz="1800" b="1" i="0" u="none" strike="noStrike" baseline="0" dirty="0">
                <a:latin typeface="Calibri-Bold"/>
              </a:rPr>
              <a:t>only for what you use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computing also allows you to select the services that best match your needs, giving you </a:t>
            </a:r>
            <a:r>
              <a:rPr lang="en-US" sz="1800" b="1" i="0" u="none" strike="noStrike" baseline="0" dirty="0">
                <a:latin typeface="Calibri-Bold"/>
              </a:rPr>
              <a:t>flexibility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with a wide range of choices and the ability to change your configuration at will. All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of these services are provided on a </a:t>
            </a:r>
            <a:r>
              <a:rPr lang="en-US" sz="1800" b="1" i="0" u="none" strike="noStrike" baseline="0" dirty="0">
                <a:latin typeface="Calibri-Bold"/>
              </a:rPr>
              <a:t>secured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infrastructure.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5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Accessing and using your infrastructure as software offers a number of benefits-flexibility in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particular. If your needs change, your software can change much more quickly, easily, and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cost-effectively than your hardware.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 a cloud services provider like AWS, you don't have to anticipate your hardware needs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ahead of time and then order, install, and set it up at your data center. You also don’t need to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undergo a long procurement cycle. With a few clicks, you can provision exactly what you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need-and it will be available to you in a few minutes.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That means you can provision and terminate resources as necessary on AWS, instead of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paying for hardware when you’re not using it. You can treat resources as temporary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disposable resources, free from the inflexibility and constraints of a fixed and finite IT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infrastructure.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By harnessing the power of AWS, you can be more agile and efficient with change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management, testing, reliability, and capacity planning.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0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services can fall into one of three primary categories, based mainly around how much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control and responsibility you have over how the service is configured.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 IaaS (or Infrastructure as a Service), you manage the server, which can be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physical or virtual, as well as the operating system (Windows or Linux). In general,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data center provider has no access to your server.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Basic building blocks for cloud IT include: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•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Networking features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•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Compute, and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•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Data storage space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 </a:t>
            </a:r>
            <a:r>
              <a:rPr lang="en-US" sz="1800" b="1" i="0" u="none" strike="noStrike" baseline="0" dirty="0">
                <a:latin typeface="Calibri-Bold"/>
              </a:rPr>
              <a:t>PaaS (or Platform as a Service),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someone else manages the underlying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hardware and operating systems. This enables you to run applications without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managing underlying infrastructure (for example -- patching, updates, maintenance,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hardware and operating systems). PaaS also provides a framework for developers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that they can build upon to create customized applications.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With </a:t>
            </a:r>
            <a:r>
              <a:rPr lang="en-US" sz="1800" b="1" i="0" u="none" strike="noStrike" baseline="0" dirty="0">
                <a:latin typeface="Calibri-Bold"/>
              </a:rPr>
              <a:t>SaaS (or Software as a Service),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you manage your files, while the service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provider takes care of all of the data centers, servers, networks, storage,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maintenance, patching, etc. All you worry about is the software and how you want to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use it. You are provided with a complete product that is run and managed by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service provider. Facebook and Dropbox are examples of SaaS. You manage your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Facebook contacts and Dropbox files, and the service providers manage the systems.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0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"All-In" Cloud is a cloud-based application that is fully deployed in the cloud, and all parts of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the application run in the cloud. Applications in the cloud have either been created in the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or have been migrated from an existing infrastructure. Cloud-based applications can be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built on low-level infrastructure pieces (for example, networking, compute or storage) or can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use higher-level services that provide abstraction from the management, architecting, and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scaling requirements of core infrastructure.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A hybrid deployment is a way to connect infrastructure and applications between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cloudbased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resources and existing resources that are not located in the cloud. The most common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method of hybrid deployment is between the cloud and existing on-premises infrastructure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(sometimes called on-prem). On-premises infrastructure is located within the physical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confines of an enterprise, often in the company's data center. A hybrid deployment model is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used to extend an organization's infrastructure into the cloud while connecting cloud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resources to an internal system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When you run a cloud infrastructure from your own data center, that’s called on-premises or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private cloud. While this kind of deployment lacks many of the benefits of cloud computing, it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does provide dedicated resources and is a popular choice for organizations who need to meet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certain compliance standards. In most cases, this deployment model is the same as legacy IT infrastructure while using application management and virtualization to increase resource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utilization.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72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You can use a cloud computing platform for the following: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</a:t>
            </a:r>
            <a:r>
              <a:rPr lang="en-US" sz="1800" b="1" i="0" u="none" strike="noStrike" baseline="0" dirty="0">
                <a:latin typeface="Calibri-Bold"/>
              </a:rPr>
              <a:t>Application Hosting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for an on-demand infrastructure to host internal or SaaS applications.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</a:t>
            </a:r>
            <a:r>
              <a:rPr lang="en-US" sz="1800" b="1" i="0" u="none" strike="noStrike" baseline="0" dirty="0">
                <a:latin typeface="Calibri-Bold"/>
              </a:rPr>
              <a:t>Backup and Storage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to store data and build dependable backup solutions.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</a:t>
            </a:r>
            <a:r>
              <a:rPr lang="en-US" sz="1800" b="1" i="0" u="none" strike="noStrike" baseline="0" dirty="0">
                <a:latin typeface="Calibri-Bold"/>
              </a:rPr>
              <a:t>Content Delivery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to distribute content worldwide, with high data transfer speeds.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Host static and dynamic </a:t>
            </a:r>
            <a:r>
              <a:rPr lang="en-US" sz="1800" b="1" i="0" u="none" strike="noStrike" baseline="0" dirty="0">
                <a:latin typeface="Calibri-Bold"/>
              </a:rPr>
              <a:t>websites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</a:t>
            </a:r>
            <a:r>
              <a:rPr lang="en-US" sz="1800" b="1" i="0" u="none" strike="noStrike" baseline="0" dirty="0">
                <a:latin typeface="Calibri-Bold"/>
              </a:rPr>
              <a:t>Enterprise IT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to host internal- or external-facing IT applications in AWS's secure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environment.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• Use a variety of scalable </a:t>
            </a:r>
            <a:r>
              <a:rPr lang="en-US" sz="1800" b="1" i="0" u="none" strike="noStrike" baseline="0" dirty="0">
                <a:latin typeface="Calibri-Bold"/>
              </a:rPr>
              <a:t>database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solutions, from hosted enterprise database software to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non-relational database solutions.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53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Many AWS services have analogs in the traditional IT space and terminology. This side-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byside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comparison shows how Amazon Web Services (AWS) products and services relate to a</a:t>
            </a: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traditional infrastructure.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Pr</a:t>
            </a:r>
            <a:endParaRPr lang="en-IN" sz="18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A089-F021-4E5E-84D7-1F7D552D87F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3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9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5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3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0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798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5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9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4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2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2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5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7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1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41DC7-CBB3-41AD-840F-ADCEC362BF8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6C9372-5B26-48FC-8484-510553B53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9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B85-9353-180B-6036-922635966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Cloud Computing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C15F-D944-F538-EA6E-9A0404FF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Manoj (Manu)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52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9FE7-C496-968E-A736-C083C688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can do in the cloud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65595-CAFC-C6FC-DED6-991003133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1679" y="1905000"/>
            <a:ext cx="7468642" cy="3419952"/>
          </a:xfrm>
        </p:spPr>
      </p:pic>
    </p:spTree>
    <p:extLst>
      <p:ext uri="{BB962C8B-B14F-4D97-AF65-F5344CB8AC3E}">
        <p14:creationId xmlns:p14="http://schemas.microsoft.com/office/powerpoint/2010/main" val="320219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1790-3897-8AA7-E70D-FA87261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Premises vs AWS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2C656-7B95-1DA6-0070-B9B68FC2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75"/>
          <a:stretch/>
        </p:blipFill>
        <p:spPr>
          <a:xfrm>
            <a:off x="1978011" y="1905000"/>
            <a:ext cx="7621064" cy="33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4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506-3D12-A7B0-D81E-5D33FDAF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Cloud Terminology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9C4A8-5859-BA1C-F790-1F2EB58FD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9032" y="2006822"/>
            <a:ext cx="7950443" cy="3525297"/>
          </a:xfrm>
        </p:spPr>
      </p:pic>
    </p:spTree>
    <p:extLst>
      <p:ext uri="{BB962C8B-B14F-4D97-AF65-F5344CB8AC3E}">
        <p14:creationId xmlns:p14="http://schemas.microsoft.com/office/powerpoint/2010/main" val="350405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B846-BEE1-413A-69FA-D08C4CE2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Six Advantages of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900C-A0F0-02F8-E366-06434BA7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70C1"/>
                </a:solidFill>
                <a:latin typeface="AmazonEmber-Bold"/>
              </a:rPr>
              <a:t>Advantage 1: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-Bold"/>
              </a:rPr>
              <a:t>Trade Capital Expense for Variable Expense.</a:t>
            </a:r>
          </a:p>
          <a:p>
            <a:r>
              <a:rPr lang="en-US" sz="1800" b="1" i="0" u="none" strike="noStrike" baseline="0" dirty="0">
                <a:solidFill>
                  <a:srgbClr val="0070C1"/>
                </a:solidFill>
                <a:latin typeface="Calibri-Bold"/>
              </a:rPr>
              <a:t>Advantage 2: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-Bold"/>
              </a:rPr>
              <a:t>Benefit from massive economies of scale.</a:t>
            </a:r>
          </a:p>
          <a:p>
            <a:r>
              <a:rPr lang="en-US" sz="1800" b="1" i="0" u="none" strike="noStrike" baseline="0" dirty="0">
                <a:solidFill>
                  <a:srgbClr val="0070C1"/>
                </a:solidFill>
                <a:latin typeface="Calibri-Bold"/>
              </a:rPr>
              <a:t>Advantage 3: </a:t>
            </a:r>
            <a:r>
              <a:rPr lang="en-IN" sz="1800" b="1" i="0" u="none" strike="noStrike" baseline="0" dirty="0">
                <a:solidFill>
                  <a:schemeClr val="tx1"/>
                </a:solidFill>
                <a:latin typeface="Calibri-Bold"/>
              </a:rPr>
              <a:t>Stop guessing about capacity.</a:t>
            </a:r>
          </a:p>
          <a:p>
            <a:r>
              <a:rPr lang="en-US" sz="1800" b="1" i="0" u="none" strike="noStrike" baseline="0" dirty="0">
                <a:solidFill>
                  <a:srgbClr val="0070C1"/>
                </a:solidFill>
                <a:latin typeface="Calibri-Bold"/>
              </a:rPr>
              <a:t>Advantage 4: </a:t>
            </a:r>
            <a:r>
              <a:rPr lang="en-IN" sz="1800" b="1" i="0" u="none" strike="noStrike" baseline="0" dirty="0">
                <a:solidFill>
                  <a:schemeClr val="tx1"/>
                </a:solidFill>
                <a:latin typeface="AmazonEmber-Bold"/>
              </a:rPr>
              <a:t>Increase speed and agility.</a:t>
            </a:r>
          </a:p>
          <a:p>
            <a:r>
              <a:rPr lang="en-IN" b="1" dirty="0">
                <a:solidFill>
                  <a:srgbClr val="0070C1"/>
                </a:solidFill>
                <a:latin typeface="Calibri-Bold"/>
              </a:rPr>
              <a:t>Advantage 5: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-Bold"/>
              </a:rPr>
              <a:t>Stop spending money running and maintaining data centers.</a:t>
            </a:r>
          </a:p>
          <a:p>
            <a:r>
              <a:rPr lang="en-US" sz="1800" b="1" i="0" u="none" strike="noStrike" baseline="0" dirty="0">
                <a:solidFill>
                  <a:srgbClr val="0070C1"/>
                </a:solidFill>
                <a:latin typeface="Calibri-Bold"/>
              </a:rPr>
              <a:t>Advantage 6: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-Bold"/>
              </a:rPr>
              <a:t>Go global in minutes.</a:t>
            </a:r>
            <a:endParaRPr lang="en-US" b="1" dirty="0">
              <a:solidFill>
                <a:srgbClr val="000000"/>
              </a:solidFill>
              <a:latin typeface="Calibri-Bol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0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BFD2-0B09-E7B8-C5B3-B9F0256C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CD5B2-0937-A4F4-9767-3247A8D94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883" y="1673258"/>
            <a:ext cx="8820520" cy="3739990"/>
          </a:xfrm>
        </p:spPr>
      </p:pic>
    </p:spTree>
    <p:extLst>
      <p:ext uri="{BB962C8B-B14F-4D97-AF65-F5344CB8AC3E}">
        <p14:creationId xmlns:p14="http://schemas.microsoft.com/office/powerpoint/2010/main" val="2768496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0A44-D511-3E42-B583-5FB3741C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2177"/>
            <a:ext cx="8911687" cy="729202"/>
          </a:xfrm>
        </p:spPr>
        <p:txBody>
          <a:bodyPr/>
          <a:lstStyle/>
          <a:p>
            <a:pPr algn="just"/>
            <a:r>
              <a:rPr lang="en-US" dirty="0"/>
              <a:t>Self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C33A-75AE-830C-1F92-2C2F2E50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032" y="1353312"/>
            <a:ext cx="10599356" cy="4557910"/>
          </a:xfrm>
        </p:spPr>
        <p:txBody>
          <a:bodyPr/>
          <a:lstStyle/>
          <a:p>
            <a:r>
              <a:rPr lang="en-US" dirty="0"/>
              <a:t>Prepare notes for basics of Cloud computing and Advantages of Cloud computing</a:t>
            </a:r>
            <a:r>
              <a:rPr lang="en-IN" dirty="0"/>
              <a:t>. </a:t>
            </a:r>
          </a:p>
          <a:p>
            <a:r>
              <a:rPr lang="en-US" dirty="0"/>
              <a:t>AWS Account setup, GitHub personal account setup</a:t>
            </a:r>
          </a:p>
          <a:p>
            <a:r>
              <a:rPr lang="en-US" dirty="0"/>
              <a:t>Basics of networking. </a:t>
            </a:r>
          </a:p>
          <a:p>
            <a:r>
              <a:rPr lang="en-US" dirty="0"/>
              <a:t>Ipv4 and OSI model</a:t>
            </a:r>
          </a:p>
          <a:p>
            <a:r>
              <a:rPr lang="en-US" dirty="0"/>
              <a:t>SNAT, DNAT, Netmask</a:t>
            </a:r>
          </a:p>
          <a:p>
            <a:r>
              <a:rPr lang="en-US" dirty="0"/>
              <a:t>DNS, DHCP</a:t>
            </a:r>
          </a:p>
          <a:p>
            <a:r>
              <a:rPr lang="en-US" dirty="0"/>
              <a:t>IP address and CIDR.</a:t>
            </a:r>
          </a:p>
          <a:p>
            <a:r>
              <a:rPr lang="en-US" dirty="0"/>
              <a:t>Useful Ports and port numbers.</a:t>
            </a:r>
          </a:p>
          <a:p>
            <a:r>
              <a:rPr lang="en-US" dirty="0"/>
              <a:t>APIs, and types of API architecture, and API response codes.</a:t>
            </a:r>
          </a:p>
          <a:p>
            <a:r>
              <a:rPr lang="en-US" dirty="0"/>
              <a:t>Prepare </a:t>
            </a:r>
            <a:r>
              <a:rPr lang="en-US" dirty="0" err="1"/>
              <a:t>QnA</a:t>
            </a:r>
            <a:r>
              <a:rPr lang="en-US" dirty="0"/>
              <a:t> for all above concepts. (Try to prepare real time scenario questions)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AF62-03F2-7A04-4E02-47F85263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</a:t>
            </a:r>
            <a:endParaRPr lang="en-IN" dirty="0"/>
          </a:p>
        </p:txBody>
      </p:sp>
      <p:pic>
        <p:nvPicPr>
          <p:cNvPr id="2050" name="Picture 2" descr="What is Cloud Computing?">
            <a:extLst>
              <a:ext uri="{FF2B5EF4-FFF2-40B4-BE49-F238E27FC236}">
                <a16:creationId xmlns:a16="http://schemas.microsoft.com/office/drawing/2014/main" id="{4509809F-BB39-2A61-BCEC-C849AA65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71" y="1719072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loud Computing: A Beginner's Insight ...">
            <a:extLst>
              <a:ext uri="{FF2B5EF4-FFF2-40B4-BE49-F238E27FC236}">
                <a16:creationId xmlns:a16="http://schemas.microsoft.com/office/drawing/2014/main" id="{2DE909B7-A89F-A9F2-86B7-A01857B32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722" y="1584769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oud computing - Wikipedia">
            <a:extLst>
              <a:ext uri="{FF2B5EF4-FFF2-40B4-BE49-F238E27FC236}">
                <a16:creationId xmlns:a16="http://schemas.microsoft.com/office/drawing/2014/main" id="{1E22809A-45D2-95AB-C1E7-2141393F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958" y="1905000"/>
            <a:ext cx="2777732" cy="251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Cloud Computing? | Basics of ...">
            <a:extLst>
              <a:ext uri="{FF2B5EF4-FFF2-40B4-BE49-F238E27FC236}">
                <a16:creationId xmlns:a16="http://schemas.microsoft.com/office/drawing/2014/main" id="{F2AF8FB6-877A-BCE5-3409-87760E4A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18" y="4799806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1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63AB-0AE7-99F9-DBB2-461CD3EE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212630"/>
            <a:ext cx="8911687" cy="1280890"/>
          </a:xfrm>
        </p:spPr>
        <p:txBody>
          <a:bodyPr/>
          <a:lstStyle/>
          <a:p>
            <a:r>
              <a:rPr lang="en-US" dirty="0"/>
              <a:t>What is Cloud Computing</a:t>
            </a:r>
            <a:endParaRPr lang="en-IN" dirty="0"/>
          </a:p>
        </p:txBody>
      </p:sp>
      <p:pic>
        <p:nvPicPr>
          <p:cNvPr id="1026" name="Picture 2" descr="What is Cloud Computing?">
            <a:extLst>
              <a:ext uri="{FF2B5EF4-FFF2-40B4-BE49-F238E27FC236}">
                <a16:creationId xmlns:a16="http://schemas.microsoft.com/office/drawing/2014/main" id="{0477A347-3327-34BF-3F0F-0B87C0839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46" y="1827688"/>
            <a:ext cx="3884388" cy="283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C18AAE-0922-77B4-AAD7-B70B9087FC52}"/>
              </a:ext>
            </a:extLst>
          </p:cNvPr>
          <p:cNvSpPr txBox="1"/>
          <p:nvPr/>
        </p:nvSpPr>
        <p:spPr>
          <a:xfrm>
            <a:off x="1008126" y="160677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computing is the on-demand delivery of compute power, database storage, applications, and other IT resources through a cloud services platform via the internet, with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pay-as-you-go 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29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EF2A-F709-8E74-F3D3-7067B524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Cloud Computing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910A-774F-E549-632B-E487D742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76" y="1667256"/>
            <a:ext cx="8915400" cy="3777622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Cloud computing enables you to stop thinking of your infrastructure as hardware, and instead think of it (and use it) as software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D4129-5BAE-3B58-573B-54051F1D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692" y="2865850"/>
            <a:ext cx="7230484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DFF5-5AD3-7153-FA32-738C30A5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261" y="176054"/>
            <a:ext cx="8911687" cy="1280890"/>
          </a:xfrm>
        </p:spPr>
        <p:txBody>
          <a:bodyPr/>
          <a:lstStyle/>
          <a:p>
            <a:r>
              <a:rPr lang="en-US" dirty="0"/>
              <a:t>Before Cloud Computing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AF922-FD31-6E52-B615-0BAF8D4E1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7745" y="1586534"/>
            <a:ext cx="9284609" cy="4027882"/>
          </a:xfrm>
        </p:spPr>
      </p:pic>
    </p:spTree>
    <p:extLst>
      <p:ext uri="{BB962C8B-B14F-4D97-AF65-F5344CB8AC3E}">
        <p14:creationId xmlns:p14="http://schemas.microsoft.com/office/powerpoint/2010/main" val="273686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2D65-97D6-4485-36E6-B4410974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Cloud Computing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3ECF2-455F-78E7-CA33-A97D4D197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5218" y="2033392"/>
            <a:ext cx="8355818" cy="3187832"/>
          </a:xfrm>
        </p:spPr>
      </p:pic>
    </p:spTree>
    <p:extLst>
      <p:ext uri="{BB962C8B-B14F-4D97-AF65-F5344CB8AC3E}">
        <p14:creationId xmlns:p14="http://schemas.microsoft.com/office/powerpoint/2010/main" val="12030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12E-2E17-75E4-ADE2-5875D380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499"/>
            <a:ext cx="8911687" cy="1280890"/>
          </a:xfrm>
        </p:spPr>
        <p:txBody>
          <a:bodyPr/>
          <a:lstStyle/>
          <a:p>
            <a:r>
              <a:rPr lang="en-US" dirty="0"/>
              <a:t>Three Service Models of Cloud Computing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802CC-A500-B067-C926-4374DA273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76"/>
          <a:stretch/>
        </p:blipFill>
        <p:spPr>
          <a:xfrm>
            <a:off x="5387221" y="690944"/>
            <a:ext cx="6758082" cy="2019582"/>
          </a:xfrm>
        </p:spPr>
      </p:pic>
      <p:pic>
        <p:nvPicPr>
          <p:cNvPr id="3074" name="Picture 2" descr="Demystifying Cloud Computing Service Models: IaaS, PaaS, and SaaS | by  mustafabakla | Medium">
            <a:extLst>
              <a:ext uri="{FF2B5EF4-FFF2-40B4-BE49-F238E27FC236}">
                <a16:creationId xmlns:a16="http://schemas.microsoft.com/office/drawing/2014/main" id="{D98EB6BC-07A8-1C06-85F9-39F4AE572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44" y="1552575"/>
            <a:ext cx="5348264" cy="482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6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375E-B217-9972-0EC9-145035AE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Cloud Deployment models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57045-B9BB-42C3-FD99-7545AE5B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68" y="2295367"/>
            <a:ext cx="7621064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5B1A-D4E9-713F-6AD0-E844D563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Cloud vs On premises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CC4A5-C020-D5A6-2D05-3E2F9592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415" y="1905000"/>
            <a:ext cx="7783011" cy="3448531"/>
          </a:xfrm>
        </p:spPr>
      </p:pic>
    </p:spTree>
    <p:extLst>
      <p:ext uri="{BB962C8B-B14F-4D97-AF65-F5344CB8AC3E}">
        <p14:creationId xmlns:p14="http://schemas.microsoft.com/office/powerpoint/2010/main" val="991337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</TotalTime>
  <Words>1983</Words>
  <Application>Microsoft Office PowerPoint</Application>
  <PresentationFormat>Widescreen</PresentationFormat>
  <Paragraphs>169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AmazonEmber-Bold</vt:lpstr>
      <vt:lpstr>Arial</vt:lpstr>
      <vt:lpstr>ArialMT</vt:lpstr>
      <vt:lpstr>Calibri</vt:lpstr>
      <vt:lpstr>Calibri-Bold</vt:lpstr>
      <vt:lpstr>Century Gothic</vt:lpstr>
      <vt:lpstr>Wingdings 3</vt:lpstr>
      <vt:lpstr>Wisp</vt:lpstr>
      <vt:lpstr>Introduction to Cloud Computing</vt:lpstr>
      <vt:lpstr>What is Cloud Computing</vt:lpstr>
      <vt:lpstr>What is Cloud Computing</vt:lpstr>
      <vt:lpstr>Before Cloud Computing</vt:lpstr>
      <vt:lpstr>Before Cloud Computing</vt:lpstr>
      <vt:lpstr>Utilizing Cloud Computing</vt:lpstr>
      <vt:lpstr>Three Service Models of Cloud Computing</vt:lpstr>
      <vt:lpstr>Three Cloud Deployment models</vt:lpstr>
      <vt:lpstr>Public Cloud vs On premises</vt:lpstr>
      <vt:lpstr>What we can do in the cloud </vt:lpstr>
      <vt:lpstr>On Premises vs AWS</vt:lpstr>
      <vt:lpstr>Important Cloud Terminology</vt:lpstr>
      <vt:lpstr>Six Advantages of Cloud Computing</vt:lpstr>
      <vt:lpstr>Summary</vt:lpstr>
      <vt:lpstr>Self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manuupadhya11@outlook.com</dc:creator>
  <cp:lastModifiedBy>manuupadhya11@outlook.com</cp:lastModifiedBy>
  <cp:revision>25</cp:revision>
  <dcterms:created xsi:type="dcterms:W3CDTF">2025-03-27T02:58:50Z</dcterms:created>
  <dcterms:modified xsi:type="dcterms:W3CDTF">2025-03-27T03:42:56Z</dcterms:modified>
</cp:coreProperties>
</file>