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60" r:id="rId5"/>
    <p:sldId id="261" r:id="rId6"/>
    <p:sldId id="262" r:id="rId7"/>
    <p:sldId id="263" r:id="rId8"/>
    <p:sldId id="258"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008F2-0CEC-4191-9EC3-3DCB1D942D65}" type="datetimeFigureOut">
              <a:rPr lang="en-IN" smtClean="0"/>
              <a:t>27-03-2025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2EF1F-CC2C-445E-98DB-25BFF0B6AFDC}" type="slidenum">
              <a:rPr lang="en-IN" smtClean="0"/>
              <a:t>‹#›</a:t>
            </a:fld>
            <a:endParaRPr lang="en-IN"/>
          </a:p>
        </p:txBody>
      </p:sp>
    </p:spTree>
    <p:extLst>
      <p:ext uri="{BB962C8B-B14F-4D97-AF65-F5344CB8AC3E}">
        <p14:creationId xmlns:p14="http://schemas.microsoft.com/office/powerpoint/2010/main" val="655539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geeksforgeeks.org/what-are-cloud-firewall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geeksforgeeks.org/what-is-vpn-and-how-it-work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mazonEmber"/>
              </a:rPr>
              <a:t>Used for decades, virtualization is a powerful technology within IT infrastructure that can be used to increase efficiency, retain flexibility, and improve scalability. Because multiple operating systems can share the same physical hardware, virtualization can improve resource use, reduce costs associated with physical maintenance, and boost security through isolated systems.</a:t>
            </a:r>
            <a:endParaRPr lang="en-IN" dirty="0">
              <a:latin typeface="AmazonEmber"/>
            </a:endParaRPr>
          </a:p>
          <a:p>
            <a:endParaRPr lang="en-IN" dirty="0"/>
          </a:p>
        </p:txBody>
      </p:sp>
      <p:sp>
        <p:nvSpPr>
          <p:cNvPr id="4" name="Slide Number Placeholder 3"/>
          <p:cNvSpPr>
            <a:spLocks noGrp="1"/>
          </p:cNvSpPr>
          <p:nvPr>
            <p:ph type="sldNum" sz="quarter" idx="5"/>
          </p:nvPr>
        </p:nvSpPr>
        <p:spPr/>
        <p:txBody>
          <a:bodyPr/>
          <a:lstStyle/>
          <a:p>
            <a:fld id="{85E2EF1F-CC2C-445E-98DB-25BFF0B6AFDC}" type="slidenum">
              <a:rPr lang="en-IN" smtClean="0"/>
              <a:t>2</a:t>
            </a:fld>
            <a:endParaRPr lang="en-IN"/>
          </a:p>
        </p:txBody>
      </p:sp>
    </p:spTree>
    <p:extLst>
      <p:ext uri="{BB962C8B-B14F-4D97-AF65-F5344CB8AC3E}">
        <p14:creationId xmlns:p14="http://schemas.microsoft.com/office/powerpoint/2010/main" val="3687340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t>
            </a:r>
            <a:r>
              <a:rPr lang="en-US" dirty="0" err="1"/>
              <a:t>misconceptualization</a:t>
            </a:r>
            <a:r>
              <a:rPr lang="en-US" dirty="0"/>
              <a:t> of virtualization in the real world people think virtualization == hardware virtualization which is in correct. </a:t>
            </a:r>
            <a:endParaRPr lang="en-IN" dirty="0"/>
          </a:p>
        </p:txBody>
      </p:sp>
      <p:sp>
        <p:nvSpPr>
          <p:cNvPr id="4" name="Slide Number Placeholder 3"/>
          <p:cNvSpPr>
            <a:spLocks noGrp="1"/>
          </p:cNvSpPr>
          <p:nvPr>
            <p:ph type="sldNum" sz="quarter" idx="5"/>
          </p:nvPr>
        </p:nvSpPr>
        <p:spPr/>
        <p:txBody>
          <a:bodyPr/>
          <a:lstStyle/>
          <a:p>
            <a:fld id="{85E2EF1F-CC2C-445E-98DB-25BFF0B6AFDC}" type="slidenum">
              <a:rPr lang="en-IN" smtClean="0"/>
              <a:t>3</a:t>
            </a:fld>
            <a:endParaRPr lang="en-IN"/>
          </a:p>
        </p:txBody>
      </p:sp>
    </p:spTree>
    <p:extLst>
      <p:ext uri="{BB962C8B-B14F-4D97-AF65-F5344CB8AC3E}">
        <p14:creationId xmlns:p14="http://schemas.microsoft.com/office/powerpoint/2010/main" val="4063613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73239"/>
                </a:solidFill>
                <a:effectLst/>
                <a:latin typeface="Nunito" pitchFamily="2" charset="0"/>
              </a:rPr>
              <a:t> Application Virtualization</a:t>
            </a:r>
            <a:r>
              <a:rPr lang="en-US" b="0" i="0" dirty="0">
                <a:solidFill>
                  <a:srgbClr val="273239"/>
                </a:solidFill>
                <a:effectLst/>
                <a:latin typeface="Nunito" pitchFamily="2" charset="0"/>
              </a:rPr>
              <a:t>: This lets you use an application on your local device while it’s actually hosted on a remote server. Your personal data and the app’s settings are stored on the server, but you can still run it locally via the internet.</a:t>
            </a:r>
          </a:p>
          <a:p>
            <a:pPr algn="l" rtl="0" fontAlgn="base">
              <a:spcAft>
                <a:spcPts val="750"/>
              </a:spcAft>
              <a:buNone/>
            </a:pPr>
            <a:r>
              <a:rPr lang="en-US" b="1" i="0" dirty="0">
                <a:solidFill>
                  <a:srgbClr val="273239"/>
                </a:solidFill>
                <a:effectLst/>
                <a:latin typeface="Nunito" pitchFamily="2" charset="0"/>
              </a:rPr>
              <a:t> Network Virtualization</a:t>
            </a:r>
            <a:r>
              <a:rPr lang="en-US" b="0" i="0" dirty="0">
                <a:solidFill>
                  <a:srgbClr val="273239"/>
                </a:solidFill>
                <a:effectLst/>
                <a:latin typeface="Nunito" pitchFamily="2" charset="0"/>
              </a:rPr>
              <a:t>: This allows multiple virtual networks to run on the same physical network, each operating independently. You can quickly set up virtual switches, routers, </a:t>
            </a:r>
            <a:r>
              <a:rPr lang="en-US" b="0" i="0" u="sng" dirty="0">
                <a:effectLst/>
                <a:latin typeface="Nunito" pitchFamily="2" charset="0"/>
                <a:hlinkClick r:id="rId3"/>
              </a:rPr>
              <a:t>firewalls</a:t>
            </a:r>
            <a:r>
              <a:rPr lang="en-US" b="0" i="0" dirty="0">
                <a:solidFill>
                  <a:srgbClr val="273239"/>
                </a:solidFill>
                <a:effectLst/>
                <a:latin typeface="Nunito" pitchFamily="2" charset="0"/>
              </a:rPr>
              <a:t>, and </a:t>
            </a:r>
            <a:r>
              <a:rPr lang="en-US" b="0" i="0" u="sng" dirty="0">
                <a:effectLst/>
                <a:latin typeface="Nunito" pitchFamily="2" charset="0"/>
                <a:hlinkClick r:id="rId4"/>
              </a:rPr>
              <a:t>VPNs</a:t>
            </a:r>
            <a:r>
              <a:rPr lang="en-US" b="0" i="0" dirty="0">
                <a:solidFill>
                  <a:srgbClr val="273239"/>
                </a:solidFill>
                <a:effectLst/>
                <a:latin typeface="Nunito" pitchFamily="2" charset="0"/>
              </a:rPr>
              <a:t>, making network management more flexible and efficient.</a:t>
            </a:r>
          </a:p>
          <a:p>
            <a:pPr algn="l" rtl="0" fontAlgn="base">
              <a:spcAft>
                <a:spcPts val="750"/>
              </a:spcAft>
              <a:buNone/>
            </a:pPr>
            <a:r>
              <a:rPr lang="en-US" b="1" i="0" dirty="0">
                <a:solidFill>
                  <a:srgbClr val="273239"/>
                </a:solidFill>
                <a:effectLst/>
                <a:latin typeface="Nunito" pitchFamily="2" charset="0"/>
              </a:rPr>
              <a:t>Desktop Virtualization</a:t>
            </a:r>
            <a:r>
              <a:rPr lang="en-US" b="0" i="0" dirty="0">
                <a:solidFill>
                  <a:srgbClr val="273239"/>
                </a:solidFill>
                <a:effectLst/>
                <a:latin typeface="Nunito" pitchFamily="2" charset="0"/>
              </a:rPr>
              <a:t>: With desktop virtualization, your operating system is stored on a server and can be accessed from anywhere on any device. It’s great for users who need flexibility, as it simplifies software updates and provides portability.</a:t>
            </a:r>
          </a:p>
          <a:p>
            <a:pPr algn="l" rtl="0" fontAlgn="base">
              <a:spcAft>
                <a:spcPts val="750"/>
              </a:spcAft>
              <a:buNone/>
            </a:pPr>
            <a:r>
              <a:rPr lang="en-US" b="1" i="0" dirty="0">
                <a:solidFill>
                  <a:srgbClr val="273239"/>
                </a:solidFill>
                <a:effectLst/>
                <a:latin typeface="Nunito" pitchFamily="2" charset="0"/>
              </a:rPr>
              <a:t>Storage Virtualization</a:t>
            </a:r>
            <a:r>
              <a:rPr lang="en-US" b="0" i="0" dirty="0">
                <a:solidFill>
                  <a:srgbClr val="273239"/>
                </a:solidFill>
                <a:effectLst/>
                <a:latin typeface="Nunito" pitchFamily="2" charset="0"/>
              </a:rPr>
              <a:t>: This combines storage from different servers into a single system, making it easier to manage. It ensures smooth performance and efficient operations even when the underlying hardware changes or fails.</a:t>
            </a:r>
          </a:p>
          <a:p>
            <a:pPr algn="l" rtl="0" fontAlgn="base">
              <a:spcAft>
                <a:spcPts val="750"/>
              </a:spcAft>
              <a:buNone/>
            </a:pPr>
            <a:r>
              <a:rPr lang="en-US" b="1" i="0" dirty="0">
                <a:solidFill>
                  <a:srgbClr val="273239"/>
                </a:solidFill>
                <a:effectLst/>
                <a:latin typeface="Nunito" pitchFamily="2" charset="0"/>
              </a:rPr>
              <a:t>Server Virtualization</a:t>
            </a:r>
            <a:r>
              <a:rPr lang="en-US" b="0" i="0" dirty="0">
                <a:solidFill>
                  <a:srgbClr val="273239"/>
                </a:solidFill>
                <a:effectLst/>
                <a:latin typeface="Nunito" pitchFamily="2" charset="0"/>
              </a:rPr>
              <a:t>: This splits a physical server into multiple virtual servers, each functioning independently. It helps improve performance, cut costs and makes tasks like server migration and energy management easier.</a:t>
            </a:r>
          </a:p>
          <a:p>
            <a:pPr algn="l" rtl="0" fontAlgn="base">
              <a:spcAft>
                <a:spcPts val="750"/>
              </a:spcAft>
              <a:buNone/>
            </a:pPr>
            <a:r>
              <a:rPr lang="en-US" b="1" i="0" dirty="0">
                <a:solidFill>
                  <a:srgbClr val="273239"/>
                </a:solidFill>
                <a:effectLst/>
                <a:latin typeface="Nunito" pitchFamily="2" charset="0"/>
              </a:rPr>
              <a:t>Data Virtualization</a:t>
            </a:r>
            <a:r>
              <a:rPr lang="en-US" b="0" i="0" dirty="0">
                <a:solidFill>
                  <a:srgbClr val="273239"/>
                </a:solidFill>
                <a:effectLst/>
                <a:latin typeface="Nunito" pitchFamily="2" charset="0"/>
              </a:rPr>
              <a:t>: This brings data from different sources together in one place without needing to know where or how it’s stored. It creates a unified view of the data, which can be accessed remotely via cloud services.</a:t>
            </a:r>
          </a:p>
          <a:p>
            <a:pPr algn="l" rtl="0" fontAlgn="base">
              <a:spcAft>
                <a:spcPts val="750"/>
              </a:spcAft>
              <a:buNone/>
            </a:pPr>
            <a:endParaRPr lang="en-US" b="0" i="0" dirty="0">
              <a:solidFill>
                <a:srgbClr val="273239"/>
              </a:solidFill>
              <a:effectLst/>
              <a:latin typeface="Nunito" pitchFamily="2" charset="0"/>
            </a:endParaRPr>
          </a:p>
          <a:p>
            <a:pPr algn="l" rtl="0" fontAlgn="base">
              <a:spcAft>
                <a:spcPts val="750"/>
              </a:spcAft>
              <a:buNone/>
            </a:pPr>
            <a:endParaRPr lang="en-IN" dirty="0"/>
          </a:p>
        </p:txBody>
      </p:sp>
      <p:sp>
        <p:nvSpPr>
          <p:cNvPr id="4" name="Slide Number Placeholder 3"/>
          <p:cNvSpPr>
            <a:spLocks noGrp="1"/>
          </p:cNvSpPr>
          <p:nvPr>
            <p:ph type="sldNum" sz="quarter" idx="5"/>
          </p:nvPr>
        </p:nvSpPr>
        <p:spPr/>
        <p:txBody>
          <a:bodyPr/>
          <a:lstStyle/>
          <a:p>
            <a:fld id="{85E2EF1F-CC2C-445E-98DB-25BFF0B6AFDC}" type="slidenum">
              <a:rPr lang="en-IN" smtClean="0"/>
              <a:t>4</a:t>
            </a:fld>
            <a:endParaRPr lang="en-IN"/>
          </a:p>
        </p:txBody>
      </p:sp>
    </p:spTree>
    <p:extLst>
      <p:ext uri="{BB962C8B-B14F-4D97-AF65-F5344CB8AC3E}">
        <p14:creationId xmlns:p14="http://schemas.microsoft.com/office/powerpoint/2010/main" val="4290308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51515"/>
                </a:solidFill>
                <a:effectLst/>
                <a:latin typeface="RedHatText"/>
              </a:rPr>
              <a:t>Virtualization depends on 2 important concepts: virtual machines and hypervisors.</a:t>
            </a:r>
            <a:endParaRPr lang="en-IN" dirty="0"/>
          </a:p>
        </p:txBody>
      </p:sp>
      <p:sp>
        <p:nvSpPr>
          <p:cNvPr id="4" name="Slide Number Placeholder 3"/>
          <p:cNvSpPr>
            <a:spLocks noGrp="1"/>
          </p:cNvSpPr>
          <p:nvPr>
            <p:ph type="sldNum" sz="quarter" idx="5"/>
          </p:nvPr>
        </p:nvSpPr>
        <p:spPr/>
        <p:txBody>
          <a:bodyPr/>
          <a:lstStyle/>
          <a:p>
            <a:fld id="{85E2EF1F-CC2C-445E-98DB-25BFF0B6AFDC}" type="slidenum">
              <a:rPr lang="en-IN" smtClean="0"/>
              <a:t>5</a:t>
            </a:fld>
            <a:endParaRPr lang="en-IN"/>
          </a:p>
        </p:txBody>
      </p:sp>
    </p:spTree>
    <p:extLst>
      <p:ext uri="{BB962C8B-B14F-4D97-AF65-F5344CB8AC3E}">
        <p14:creationId xmlns:p14="http://schemas.microsoft.com/office/powerpoint/2010/main" val="3947466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51515"/>
                </a:solidFill>
                <a:effectLst/>
                <a:latin typeface="RedHatText"/>
              </a:rPr>
              <a:t>There are 2 different types of hypervisors that allow virtualization to happen based on need.</a:t>
            </a:r>
          </a:p>
          <a:p>
            <a:endParaRPr lang="en-US" b="0" i="0" dirty="0">
              <a:solidFill>
                <a:srgbClr val="151515"/>
              </a:solidFill>
              <a:effectLst/>
              <a:latin typeface="RedHatText"/>
            </a:endParaRPr>
          </a:p>
          <a:p>
            <a:pPr algn="l">
              <a:spcBef>
                <a:spcPts val="750"/>
              </a:spcBef>
              <a:spcAft>
                <a:spcPts val="600"/>
              </a:spcAft>
              <a:buFont typeface="Arial" panose="020B0604020202020204" pitchFamily="34" charset="0"/>
              <a:buChar char="•"/>
            </a:pPr>
            <a:r>
              <a:rPr lang="en-US" b="0" i="0" dirty="0">
                <a:solidFill>
                  <a:srgbClr val="151515"/>
                </a:solidFill>
                <a:effectLst/>
                <a:latin typeface="RedHatText"/>
              </a:rPr>
              <a:t>Hypervisor in AWS </a:t>
            </a:r>
            <a:br>
              <a:rPr lang="en-US" b="0" i="0" dirty="0">
                <a:solidFill>
                  <a:srgbClr val="151515"/>
                </a:solidFill>
                <a:effectLst/>
                <a:latin typeface="RedHatText"/>
              </a:rPr>
            </a:br>
            <a:r>
              <a:rPr lang="en-US" b="1" i="0" dirty="0">
                <a:solidFill>
                  <a:srgbClr val="EEF0FF"/>
                </a:solidFill>
                <a:effectLst/>
                <a:latin typeface="Google Sans"/>
              </a:rPr>
              <a:t>Nitro Hypervisor:</a:t>
            </a:r>
            <a:endParaRPr lang="en-US" b="0" i="0" dirty="0">
              <a:solidFill>
                <a:srgbClr val="EEF0FF"/>
              </a:solidFill>
              <a:effectLst/>
              <a:latin typeface="Google Sans"/>
            </a:endParaRPr>
          </a:p>
          <a:p>
            <a:pPr algn="l">
              <a:spcBef>
                <a:spcPts val="750"/>
              </a:spcBef>
              <a:spcAft>
                <a:spcPts val="600"/>
              </a:spcAft>
              <a:buFont typeface="Arial" panose="020B0604020202020204" pitchFamily="34" charset="0"/>
              <a:buChar char="•"/>
            </a:pPr>
            <a:r>
              <a:rPr lang="en-US" b="0" i="0" dirty="0">
                <a:solidFill>
                  <a:srgbClr val="EEF0FF"/>
                </a:solidFill>
                <a:effectLst/>
                <a:latin typeface="Google Sans"/>
              </a:rPr>
              <a:t>This is a type-1 hypervisor, also known as a bare-metal hypervisor, meaning it's installed directly on the physical server's hardware. </a:t>
            </a:r>
          </a:p>
          <a:p>
            <a:endParaRPr lang="en-IN" dirty="0"/>
          </a:p>
        </p:txBody>
      </p:sp>
      <p:sp>
        <p:nvSpPr>
          <p:cNvPr id="4" name="Slide Number Placeholder 3"/>
          <p:cNvSpPr>
            <a:spLocks noGrp="1"/>
          </p:cNvSpPr>
          <p:nvPr>
            <p:ph type="sldNum" sz="quarter" idx="5"/>
          </p:nvPr>
        </p:nvSpPr>
        <p:spPr/>
        <p:txBody>
          <a:bodyPr/>
          <a:lstStyle/>
          <a:p>
            <a:fld id="{85E2EF1F-CC2C-445E-98DB-25BFF0B6AFDC}" type="slidenum">
              <a:rPr lang="en-IN" smtClean="0"/>
              <a:t>7</a:t>
            </a:fld>
            <a:endParaRPr lang="en-IN"/>
          </a:p>
        </p:txBody>
      </p:sp>
    </p:spTree>
    <p:extLst>
      <p:ext uri="{BB962C8B-B14F-4D97-AF65-F5344CB8AC3E}">
        <p14:creationId xmlns:p14="http://schemas.microsoft.com/office/powerpoint/2010/main" val="3581169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Resource Optimization</a:t>
            </a:r>
            <a:r>
              <a:rPr lang="en-US" dirty="0"/>
              <a:t>: Virtualization allows multiple virtual machines (VMs) to run on a single physical server, maximizing the use of available resources (CPU, memory, storage).</a:t>
            </a:r>
          </a:p>
          <a:p>
            <a:pPr>
              <a:buNone/>
            </a:pPr>
            <a:r>
              <a:rPr lang="en-US" b="1" dirty="0"/>
              <a:t>Cost Efficiency</a:t>
            </a:r>
            <a:r>
              <a:rPr lang="en-US" dirty="0"/>
              <a:t>: By consolidating workloads onto fewer physical machines, organizations can reduce hardware costs, energy consumption, and maintenance overhead.</a:t>
            </a:r>
          </a:p>
          <a:p>
            <a:pPr>
              <a:buNone/>
            </a:pPr>
            <a:r>
              <a:rPr lang="en-US" b="1" dirty="0"/>
              <a:t>Isolation and Security</a:t>
            </a:r>
            <a:r>
              <a:rPr lang="en-US" dirty="0"/>
              <a:t>: Virtual machines are isolated from each other, ensuring that issues in one VM (like security breaches or software crashes) do not affect others.</a:t>
            </a:r>
          </a:p>
          <a:p>
            <a:pPr>
              <a:buNone/>
            </a:pPr>
            <a:r>
              <a:rPr lang="en-US" b="1" dirty="0"/>
              <a:t>Flexibility and Scalability</a:t>
            </a:r>
            <a:r>
              <a:rPr lang="en-US" dirty="0"/>
              <a:t>: Virtualization makes it easy to create, clone, or move virtual machines, allowing businesses to scale resources up or down based on demand.</a:t>
            </a:r>
          </a:p>
          <a:p>
            <a:pPr>
              <a:buNone/>
            </a:pPr>
            <a:r>
              <a:rPr lang="en-US" b="1" dirty="0"/>
              <a:t>Disaster Recovery</a:t>
            </a:r>
            <a:r>
              <a:rPr lang="en-US" dirty="0"/>
              <a:t>: VMs can be easily backed up and restored, enabling faster recovery from hardware failures or data loss compared to traditional physical systems.</a:t>
            </a:r>
          </a:p>
          <a:p>
            <a:r>
              <a:rPr lang="en-US" b="1" dirty="0"/>
              <a:t>Testing and Development</a:t>
            </a:r>
            <a:r>
              <a:rPr lang="en-US" dirty="0"/>
              <a:t>: Virtualization enables the creation of test environments, allowing developers to simulate different operating systems and configurations without needing dedicated hardware for each scenario.</a:t>
            </a:r>
          </a:p>
          <a:p>
            <a:endParaRPr lang="en-IN" dirty="0"/>
          </a:p>
        </p:txBody>
      </p:sp>
      <p:sp>
        <p:nvSpPr>
          <p:cNvPr id="4" name="Slide Number Placeholder 3"/>
          <p:cNvSpPr>
            <a:spLocks noGrp="1"/>
          </p:cNvSpPr>
          <p:nvPr>
            <p:ph type="sldNum" sz="quarter" idx="5"/>
          </p:nvPr>
        </p:nvSpPr>
        <p:spPr/>
        <p:txBody>
          <a:bodyPr/>
          <a:lstStyle/>
          <a:p>
            <a:fld id="{85E2EF1F-CC2C-445E-98DB-25BFF0B6AFDC}" type="slidenum">
              <a:rPr lang="en-IN" smtClean="0"/>
              <a:t>8</a:t>
            </a:fld>
            <a:endParaRPr lang="en-IN"/>
          </a:p>
        </p:txBody>
      </p:sp>
    </p:spTree>
    <p:extLst>
      <p:ext uri="{BB962C8B-B14F-4D97-AF65-F5344CB8AC3E}">
        <p14:creationId xmlns:p14="http://schemas.microsoft.com/office/powerpoint/2010/main" val="1775773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73239"/>
                </a:solidFill>
                <a:effectLst/>
                <a:latin typeface="Nunito" pitchFamily="2" charset="0"/>
              </a:rPr>
              <a:t>High Initial Investment</a:t>
            </a:r>
            <a:r>
              <a:rPr lang="en-US" b="0" i="0" dirty="0">
                <a:solidFill>
                  <a:srgbClr val="273239"/>
                </a:solidFill>
                <a:effectLst/>
                <a:latin typeface="Nunito" pitchFamily="2" charset="0"/>
              </a:rPr>
              <a:t>: While virtualization reduces costs in the long run, the initial setup costs for storage and servers can be higher than a traditional setup.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73239"/>
                </a:solidFill>
                <a:effectLst/>
                <a:latin typeface="Nunito" pitchFamily="2" charset="0"/>
              </a:rPr>
              <a:t>Complexity</a:t>
            </a:r>
            <a:r>
              <a:rPr lang="en-US" b="0" i="0" dirty="0">
                <a:solidFill>
                  <a:srgbClr val="273239"/>
                </a:solidFill>
                <a:effectLst/>
                <a:latin typeface="Nunito" pitchFamily="2" charset="0"/>
              </a:rPr>
              <a:t>: Managing virtualized environments can be complex, especially as the number of VMs increases.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Security Risks</a:t>
            </a:r>
            <a:r>
              <a:rPr lang="en-US" b="0" i="0" dirty="0">
                <a:solidFill>
                  <a:srgbClr val="273239"/>
                </a:solidFill>
                <a:effectLst/>
                <a:latin typeface="Nunito" pitchFamily="2" charset="0"/>
              </a:rPr>
              <a:t>: Virtualization introduces additional layers, which may pose security risks if not properly configured and monitored.</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Learning New Infrastructure: </a:t>
            </a:r>
            <a:r>
              <a:rPr lang="en-US" b="0" i="0" dirty="0">
                <a:solidFill>
                  <a:srgbClr val="273239"/>
                </a:solidFill>
                <a:effectLst/>
                <a:latin typeface="Nunito" pitchFamily="2" charset="0"/>
              </a:rPr>
              <a:t>As Organization shifted from Servers to Cloud. They required skilled staff who can work with cloud easily. Either they hire new IT staff with relevant skill or provide training on that skill which increase the cost of company.</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Data can be at Risk: </a:t>
            </a:r>
            <a:r>
              <a:rPr lang="en-US" b="0" i="0" dirty="0">
                <a:solidFill>
                  <a:srgbClr val="273239"/>
                </a:solidFill>
                <a:effectLst/>
                <a:latin typeface="Nunito" pitchFamily="2" charset="0"/>
              </a:rPr>
              <a:t>Working on virtual instances on shared resources means that our data is hosted on third party resource which put’s our data in vulnerable condition. Any hacker can attack on our data or try to perform unauthorized access. Without Security solution our data is in threaten situation</a:t>
            </a:r>
            <a:r>
              <a:rPr lang="en-US" b="1" i="0" dirty="0">
                <a:solidFill>
                  <a:srgbClr val="273239"/>
                </a:solidFill>
                <a:effectLst/>
                <a:latin typeface="Nunito" pitchFamily="2" charset="0"/>
              </a:rPr>
              <a:t>.</a:t>
            </a:r>
            <a:endParaRPr lang="en-US" b="0" i="0" dirty="0">
              <a:solidFill>
                <a:srgbClr val="273239"/>
              </a:solidFill>
              <a:effectLst/>
              <a:latin typeface="Nunito"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73239"/>
              </a:solidFill>
              <a:effectLst/>
              <a:latin typeface="Nunito"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73239"/>
              </a:solidFill>
              <a:effectLs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85E2EF1F-CC2C-445E-98DB-25BFF0B6AFDC}" type="slidenum">
              <a:rPr lang="en-IN" smtClean="0"/>
              <a:t>9</a:t>
            </a:fld>
            <a:endParaRPr lang="en-IN"/>
          </a:p>
        </p:txBody>
      </p:sp>
    </p:spTree>
    <p:extLst>
      <p:ext uri="{BB962C8B-B14F-4D97-AF65-F5344CB8AC3E}">
        <p14:creationId xmlns:p14="http://schemas.microsoft.com/office/powerpoint/2010/main" val="2090402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A689EA-A607-4D0F-BE7A-28479FD20863}"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97FE-2E02-4FB0-9602-05F54F409B77}" type="slidenum">
              <a:rPr lang="en-IN" smtClean="0"/>
              <a:t>‹#›</a:t>
            </a:fld>
            <a:endParaRPr lang="en-IN"/>
          </a:p>
        </p:txBody>
      </p:sp>
    </p:spTree>
    <p:extLst>
      <p:ext uri="{BB962C8B-B14F-4D97-AF65-F5344CB8AC3E}">
        <p14:creationId xmlns:p14="http://schemas.microsoft.com/office/powerpoint/2010/main" val="1013595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689EA-A607-4D0F-BE7A-28479FD20863}"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D497FE-2E02-4FB0-9602-05F54F409B77}" type="slidenum">
              <a:rPr lang="en-IN" smtClean="0"/>
              <a:t>‹#›</a:t>
            </a:fld>
            <a:endParaRPr lang="en-IN"/>
          </a:p>
        </p:txBody>
      </p:sp>
    </p:spTree>
    <p:extLst>
      <p:ext uri="{BB962C8B-B14F-4D97-AF65-F5344CB8AC3E}">
        <p14:creationId xmlns:p14="http://schemas.microsoft.com/office/powerpoint/2010/main" val="170003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A689EA-A607-4D0F-BE7A-28479FD20863}"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97FE-2E02-4FB0-9602-05F54F409B77}" type="slidenum">
              <a:rPr lang="en-IN" smtClean="0"/>
              <a:t>‹#›</a:t>
            </a:fld>
            <a:endParaRPr lang="en-IN"/>
          </a:p>
        </p:txBody>
      </p:sp>
    </p:spTree>
    <p:extLst>
      <p:ext uri="{BB962C8B-B14F-4D97-AF65-F5344CB8AC3E}">
        <p14:creationId xmlns:p14="http://schemas.microsoft.com/office/powerpoint/2010/main" val="3804907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A689EA-A607-4D0F-BE7A-28479FD20863}"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97FE-2E02-4FB0-9602-05F54F409B7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73535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689EA-A607-4D0F-BE7A-28479FD20863}"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97FE-2E02-4FB0-9602-05F54F409B77}" type="slidenum">
              <a:rPr lang="en-IN" smtClean="0"/>
              <a:t>‹#›</a:t>
            </a:fld>
            <a:endParaRPr lang="en-IN"/>
          </a:p>
        </p:txBody>
      </p:sp>
    </p:spTree>
    <p:extLst>
      <p:ext uri="{BB962C8B-B14F-4D97-AF65-F5344CB8AC3E}">
        <p14:creationId xmlns:p14="http://schemas.microsoft.com/office/powerpoint/2010/main" val="3563076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A689EA-A607-4D0F-BE7A-28479FD20863}" type="datetimeFigureOut">
              <a:rPr lang="en-IN" smtClean="0"/>
              <a:t>27-03-2025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97FE-2E02-4FB0-9602-05F54F409B77}" type="slidenum">
              <a:rPr lang="en-IN" smtClean="0"/>
              <a:t>‹#›</a:t>
            </a:fld>
            <a:endParaRPr lang="en-IN"/>
          </a:p>
        </p:txBody>
      </p:sp>
    </p:spTree>
    <p:extLst>
      <p:ext uri="{BB962C8B-B14F-4D97-AF65-F5344CB8AC3E}">
        <p14:creationId xmlns:p14="http://schemas.microsoft.com/office/powerpoint/2010/main" val="3153772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A689EA-A607-4D0F-BE7A-28479FD20863}" type="datetimeFigureOut">
              <a:rPr lang="en-IN" smtClean="0"/>
              <a:t>27-03-2025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97FE-2E02-4FB0-9602-05F54F409B77}" type="slidenum">
              <a:rPr lang="en-IN" smtClean="0"/>
              <a:t>‹#›</a:t>
            </a:fld>
            <a:endParaRPr lang="en-IN"/>
          </a:p>
        </p:txBody>
      </p:sp>
    </p:spTree>
    <p:extLst>
      <p:ext uri="{BB962C8B-B14F-4D97-AF65-F5344CB8AC3E}">
        <p14:creationId xmlns:p14="http://schemas.microsoft.com/office/powerpoint/2010/main" val="1894054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689EA-A607-4D0F-BE7A-28479FD20863}"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97FE-2E02-4FB0-9602-05F54F409B77}" type="slidenum">
              <a:rPr lang="en-IN" smtClean="0"/>
              <a:t>‹#›</a:t>
            </a:fld>
            <a:endParaRPr lang="en-IN"/>
          </a:p>
        </p:txBody>
      </p:sp>
    </p:spTree>
    <p:extLst>
      <p:ext uri="{BB962C8B-B14F-4D97-AF65-F5344CB8AC3E}">
        <p14:creationId xmlns:p14="http://schemas.microsoft.com/office/powerpoint/2010/main" val="4110938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689EA-A607-4D0F-BE7A-28479FD20863}"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97FE-2E02-4FB0-9602-05F54F409B77}" type="slidenum">
              <a:rPr lang="en-IN" smtClean="0"/>
              <a:t>‹#›</a:t>
            </a:fld>
            <a:endParaRPr lang="en-IN"/>
          </a:p>
        </p:txBody>
      </p:sp>
    </p:spTree>
    <p:extLst>
      <p:ext uri="{BB962C8B-B14F-4D97-AF65-F5344CB8AC3E}">
        <p14:creationId xmlns:p14="http://schemas.microsoft.com/office/powerpoint/2010/main" val="96871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0A689EA-A607-4D0F-BE7A-28479FD20863}"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97FE-2E02-4FB0-9602-05F54F409B77}" type="slidenum">
              <a:rPr lang="en-IN" smtClean="0"/>
              <a:t>‹#›</a:t>
            </a:fld>
            <a:endParaRPr lang="en-IN"/>
          </a:p>
        </p:txBody>
      </p:sp>
    </p:spTree>
    <p:extLst>
      <p:ext uri="{BB962C8B-B14F-4D97-AF65-F5344CB8AC3E}">
        <p14:creationId xmlns:p14="http://schemas.microsoft.com/office/powerpoint/2010/main" val="373571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689EA-A607-4D0F-BE7A-28479FD20863}"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D497FE-2E02-4FB0-9602-05F54F409B77}" type="slidenum">
              <a:rPr lang="en-IN" smtClean="0"/>
              <a:t>‹#›</a:t>
            </a:fld>
            <a:endParaRPr lang="en-IN"/>
          </a:p>
        </p:txBody>
      </p:sp>
    </p:spTree>
    <p:extLst>
      <p:ext uri="{BB962C8B-B14F-4D97-AF65-F5344CB8AC3E}">
        <p14:creationId xmlns:p14="http://schemas.microsoft.com/office/powerpoint/2010/main" val="309135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A689EA-A607-4D0F-BE7A-28479FD20863}"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D497FE-2E02-4FB0-9602-05F54F409B77}" type="slidenum">
              <a:rPr lang="en-IN" smtClean="0"/>
              <a:t>‹#›</a:t>
            </a:fld>
            <a:endParaRPr lang="en-IN"/>
          </a:p>
        </p:txBody>
      </p:sp>
    </p:spTree>
    <p:extLst>
      <p:ext uri="{BB962C8B-B14F-4D97-AF65-F5344CB8AC3E}">
        <p14:creationId xmlns:p14="http://schemas.microsoft.com/office/powerpoint/2010/main" val="1078478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A689EA-A607-4D0F-BE7A-28479FD20863}" type="datetimeFigureOut">
              <a:rPr lang="en-IN" smtClean="0"/>
              <a:t>27-03-2025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D497FE-2E02-4FB0-9602-05F54F409B77}" type="slidenum">
              <a:rPr lang="en-IN" smtClean="0"/>
              <a:t>‹#›</a:t>
            </a:fld>
            <a:endParaRPr lang="en-IN"/>
          </a:p>
        </p:txBody>
      </p:sp>
    </p:spTree>
    <p:extLst>
      <p:ext uri="{BB962C8B-B14F-4D97-AF65-F5344CB8AC3E}">
        <p14:creationId xmlns:p14="http://schemas.microsoft.com/office/powerpoint/2010/main" val="11053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A689EA-A607-4D0F-BE7A-28479FD20863}" type="datetimeFigureOut">
              <a:rPr lang="en-IN" smtClean="0"/>
              <a:t>27-03-2025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6D497FE-2E02-4FB0-9602-05F54F409B77}" type="slidenum">
              <a:rPr lang="en-IN" smtClean="0"/>
              <a:t>‹#›</a:t>
            </a:fld>
            <a:endParaRPr lang="en-IN"/>
          </a:p>
        </p:txBody>
      </p:sp>
    </p:spTree>
    <p:extLst>
      <p:ext uri="{BB962C8B-B14F-4D97-AF65-F5344CB8AC3E}">
        <p14:creationId xmlns:p14="http://schemas.microsoft.com/office/powerpoint/2010/main" val="282126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A689EA-A607-4D0F-BE7A-28479FD20863}" type="datetimeFigureOut">
              <a:rPr lang="en-IN" smtClean="0"/>
              <a:t>27-03-2025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6D497FE-2E02-4FB0-9602-05F54F409B77}" type="slidenum">
              <a:rPr lang="en-IN" smtClean="0"/>
              <a:t>‹#›</a:t>
            </a:fld>
            <a:endParaRPr lang="en-IN"/>
          </a:p>
        </p:txBody>
      </p:sp>
    </p:spTree>
    <p:extLst>
      <p:ext uri="{BB962C8B-B14F-4D97-AF65-F5344CB8AC3E}">
        <p14:creationId xmlns:p14="http://schemas.microsoft.com/office/powerpoint/2010/main" val="366358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0A689EA-A607-4D0F-BE7A-28479FD20863}" type="datetimeFigureOut">
              <a:rPr lang="en-IN" smtClean="0"/>
              <a:t>27-03-2025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6D497FE-2E02-4FB0-9602-05F54F409B77}" type="slidenum">
              <a:rPr lang="en-IN" smtClean="0"/>
              <a:t>‹#›</a:t>
            </a:fld>
            <a:endParaRPr lang="en-IN"/>
          </a:p>
        </p:txBody>
      </p:sp>
    </p:spTree>
    <p:extLst>
      <p:ext uri="{BB962C8B-B14F-4D97-AF65-F5344CB8AC3E}">
        <p14:creationId xmlns:p14="http://schemas.microsoft.com/office/powerpoint/2010/main" val="233450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689EA-A607-4D0F-BE7A-28479FD20863}"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D497FE-2E02-4FB0-9602-05F54F409B77}" type="slidenum">
              <a:rPr lang="en-IN" smtClean="0"/>
              <a:t>‹#›</a:t>
            </a:fld>
            <a:endParaRPr lang="en-IN"/>
          </a:p>
        </p:txBody>
      </p:sp>
    </p:spTree>
    <p:extLst>
      <p:ext uri="{BB962C8B-B14F-4D97-AF65-F5344CB8AC3E}">
        <p14:creationId xmlns:p14="http://schemas.microsoft.com/office/powerpoint/2010/main" val="371449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A689EA-A607-4D0F-BE7A-28479FD20863}" type="datetimeFigureOut">
              <a:rPr lang="en-IN" smtClean="0"/>
              <a:t>27-03-2025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6D497FE-2E02-4FB0-9602-05F54F409B77}" type="slidenum">
              <a:rPr lang="en-IN" smtClean="0"/>
              <a:t>‹#›</a:t>
            </a:fld>
            <a:endParaRPr lang="en-IN"/>
          </a:p>
        </p:txBody>
      </p:sp>
    </p:spTree>
    <p:extLst>
      <p:ext uri="{BB962C8B-B14F-4D97-AF65-F5344CB8AC3E}">
        <p14:creationId xmlns:p14="http://schemas.microsoft.com/office/powerpoint/2010/main" val="28786483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edhat.com/en/topics/virtualization/what-is-a-virtual-machin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2AA3-FC34-EFB4-1D2A-83053EA65A02}"/>
              </a:ext>
            </a:extLst>
          </p:cNvPr>
          <p:cNvSpPr>
            <a:spLocks noGrp="1"/>
          </p:cNvSpPr>
          <p:nvPr>
            <p:ph type="ctrTitle"/>
          </p:nvPr>
        </p:nvSpPr>
        <p:spPr/>
        <p:txBody>
          <a:bodyPr/>
          <a:lstStyle/>
          <a:p>
            <a:r>
              <a:rPr lang="en-US" dirty="0"/>
              <a:t>Virtualization</a:t>
            </a:r>
            <a:endParaRPr lang="en-IN" dirty="0"/>
          </a:p>
        </p:txBody>
      </p:sp>
      <p:sp>
        <p:nvSpPr>
          <p:cNvPr id="3" name="Subtitle 2">
            <a:extLst>
              <a:ext uri="{FF2B5EF4-FFF2-40B4-BE49-F238E27FC236}">
                <a16:creationId xmlns:a16="http://schemas.microsoft.com/office/drawing/2014/main" id="{11BD07C9-70DB-CF87-CC68-178917F41482}"/>
              </a:ext>
            </a:extLst>
          </p:cNvPr>
          <p:cNvSpPr>
            <a:spLocks noGrp="1"/>
          </p:cNvSpPr>
          <p:nvPr>
            <p:ph type="subTitle" idx="1"/>
          </p:nvPr>
        </p:nvSpPr>
        <p:spPr/>
        <p:txBody>
          <a:bodyPr/>
          <a:lstStyle/>
          <a:p>
            <a:r>
              <a:rPr lang="en-US" dirty="0"/>
              <a:t>Manoj (</a:t>
            </a:r>
            <a:r>
              <a:rPr lang="en-US" dirty="0" err="1"/>
              <a:t>maNu</a:t>
            </a:r>
            <a:r>
              <a:rPr lang="en-US" dirty="0"/>
              <a:t>)</a:t>
            </a:r>
            <a:endParaRPr lang="en-IN" dirty="0"/>
          </a:p>
        </p:txBody>
      </p:sp>
    </p:spTree>
    <p:extLst>
      <p:ext uri="{BB962C8B-B14F-4D97-AF65-F5344CB8AC3E}">
        <p14:creationId xmlns:p14="http://schemas.microsoft.com/office/powerpoint/2010/main" val="188784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A8CE-F684-581E-E810-5E345491F1BF}"/>
              </a:ext>
            </a:extLst>
          </p:cNvPr>
          <p:cNvSpPr>
            <a:spLocks noGrp="1"/>
          </p:cNvSpPr>
          <p:nvPr>
            <p:ph type="title"/>
          </p:nvPr>
        </p:nvSpPr>
        <p:spPr>
          <a:xfrm>
            <a:off x="646111" y="452718"/>
            <a:ext cx="9404723" cy="717714"/>
          </a:xfrm>
        </p:spPr>
        <p:txBody>
          <a:bodyPr/>
          <a:lstStyle/>
          <a:p>
            <a:r>
              <a:rPr lang="en-US" dirty="0"/>
              <a:t>Self Study</a:t>
            </a:r>
            <a:endParaRPr lang="en-IN" dirty="0"/>
          </a:p>
        </p:txBody>
      </p:sp>
      <p:sp>
        <p:nvSpPr>
          <p:cNvPr id="3" name="Content Placeholder 2">
            <a:extLst>
              <a:ext uri="{FF2B5EF4-FFF2-40B4-BE49-F238E27FC236}">
                <a16:creationId xmlns:a16="http://schemas.microsoft.com/office/drawing/2014/main" id="{67C76C13-44E8-BBC5-0600-943DDBE61DF3}"/>
              </a:ext>
            </a:extLst>
          </p:cNvPr>
          <p:cNvSpPr>
            <a:spLocks noGrp="1"/>
          </p:cNvSpPr>
          <p:nvPr>
            <p:ph idx="1"/>
          </p:nvPr>
        </p:nvSpPr>
        <p:spPr>
          <a:xfrm>
            <a:off x="713232" y="1170432"/>
            <a:ext cx="9336621" cy="5077967"/>
          </a:xfrm>
        </p:spPr>
        <p:txBody>
          <a:bodyPr/>
          <a:lstStyle/>
          <a:p>
            <a:r>
              <a:rPr lang="en-US" dirty="0"/>
              <a:t>Practical on type 2 hypervisor.</a:t>
            </a:r>
          </a:p>
          <a:p>
            <a:r>
              <a:rPr lang="en-US" dirty="0"/>
              <a:t>Practical on type 1 hypervisor.</a:t>
            </a:r>
          </a:p>
          <a:p>
            <a:r>
              <a:rPr lang="en-US" dirty="0"/>
              <a:t>Make self notes on these concepts.</a:t>
            </a:r>
          </a:p>
          <a:p>
            <a:r>
              <a:rPr lang="en-US" dirty="0"/>
              <a:t>Deep dive into types of virtualization.</a:t>
            </a:r>
          </a:p>
          <a:p>
            <a:r>
              <a:rPr lang="en-US" dirty="0"/>
              <a:t>Virtualization vs cloud computing.</a:t>
            </a:r>
          </a:p>
          <a:p>
            <a:r>
              <a:rPr lang="en-US" dirty="0"/>
              <a:t>Migration of VMs what why and how.</a:t>
            </a:r>
          </a:p>
          <a:p>
            <a:r>
              <a:rPr lang="en-US" dirty="0"/>
              <a:t>How server virtualization different from containerization (future).</a:t>
            </a:r>
          </a:p>
          <a:p>
            <a:r>
              <a:rPr lang="en-US" dirty="0"/>
              <a:t>20-25 unique </a:t>
            </a:r>
            <a:r>
              <a:rPr lang="en-US" dirty="0" err="1"/>
              <a:t>QnA</a:t>
            </a:r>
            <a:r>
              <a:rPr lang="en-US" dirty="0"/>
              <a:t> related </a:t>
            </a:r>
            <a:r>
              <a:rPr lang="en-US"/>
              <a:t>to Virtualization.</a:t>
            </a:r>
            <a:endParaRPr lang="en-US" dirty="0"/>
          </a:p>
          <a:p>
            <a:endParaRPr lang="en-IN" dirty="0"/>
          </a:p>
        </p:txBody>
      </p:sp>
    </p:spTree>
    <p:extLst>
      <p:ext uri="{BB962C8B-B14F-4D97-AF65-F5344CB8AC3E}">
        <p14:creationId xmlns:p14="http://schemas.microsoft.com/office/powerpoint/2010/main" val="231454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98F1E-8CBB-4DF9-0C10-4A2C0E0B6B67}"/>
              </a:ext>
            </a:extLst>
          </p:cNvPr>
          <p:cNvSpPr>
            <a:spLocks noGrp="1"/>
          </p:cNvSpPr>
          <p:nvPr>
            <p:ph type="title"/>
          </p:nvPr>
        </p:nvSpPr>
        <p:spPr/>
        <p:txBody>
          <a:bodyPr/>
          <a:lstStyle/>
          <a:p>
            <a:r>
              <a:rPr lang="en-US" dirty="0"/>
              <a:t>What is Virtualization</a:t>
            </a:r>
            <a:endParaRPr lang="en-IN" dirty="0"/>
          </a:p>
        </p:txBody>
      </p:sp>
      <p:sp>
        <p:nvSpPr>
          <p:cNvPr id="3" name="Content Placeholder 2">
            <a:extLst>
              <a:ext uri="{FF2B5EF4-FFF2-40B4-BE49-F238E27FC236}">
                <a16:creationId xmlns:a16="http://schemas.microsoft.com/office/drawing/2014/main" id="{487A2AAF-B416-5431-6DDC-C0305681306D}"/>
              </a:ext>
            </a:extLst>
          </p:cNvPr>
          <p:cNvSpPr>
            <a:spLocks noGrp="1"/>
          </p:cNvSpPr>
          <p:nvPr>
            <p:ph idx="1"/>
          </p:nvPr>
        </p:nvSpPr>
        <p:spPr>
          <a:xfrm>
            <a:off x="645130" y="1399032"/>
            <a:ext cx="9404723" cy="4849367"/>
          </a:xfrm>
        </p:spPr>
        <p:txBody>
          <a:bodyPr/>
          <a:lstStyle/>
          <a:p>
            <a:r>
              <a:rPr lang="en-US" b="0" i="0" dirty="0">
                <a:effectLst/>
                <a:latin typeface="AmazonEmber"/>
              </a:rPr>
              <a:t>Virtualization is technology that you can use to create virtual representations of servers, storage, networks, and other physical machines. Virtual software mimics the functions of physical hardware to run multiple virtual machines simultaneously on a single physical machine.</a:t>
            </a:r>
          </a:p>
          <a:p>
            <a:r>
              <a:rPr lang="en-US" b="0" i="0" dirty="0">
                <a:effectLst/>
                <a:latin typeface="AmazonEmber"/>
              </a:rPr>
              <a:t>Businesses use virtualization to use their hardware resources efficiently and get greater returns from their investment. </a:t>
            </a:r>
          </a:p>
          <a:p>
            <a:r>
              <a:rPr lang="en-US" dirty="0">
                <a:latin typeface="AmazonEmber"/>
              </a:rPr>
              <a:t>Virtualization is a powerful technology within IT infrastructure that can be used to increase efficiency, retain flexibility, and improve scalability. Because multiple operating systems can share the same physical hardware. </a:t>
            </a:r>
          </a:p>
          <a:p>
            <a:r>
              <a:rPr lang="en-US" dirty="0">
                <a:latin typeface="AmazonEmber"/>
              </a:rPr>
              <a:t>Virtualization can improve resource use, reduce costs associated with physical maintenance, and boost security through isolated systems.</a:t>
            </a:r>
            <a:endParaRPr lang="en-IN" dirty="0">
              <a:latin typeface="AmazonEmber"/>
            </a:endParaRPr>
          </a:p>
          <a:p>
            <a:endParaRPr lang="en-US" b="0" i="0" dirty="0">
              <a:effectLst/>
              <a:latin typeface="AmazonEmber"/>
            </a:endParaRPr>
          </a:p>
        </p:txBody>
      </p:sp>
    </p:spTree>
    <p:extLst>
      <p:ext uri="{BB962C8B-B14F-4D97-AF65-F5344CB8AC3E}">
        <p14:creationId xmlns:p14="http://schemas.microsoft.com/office/powerpoint/2010/main" val="80753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92C4-BEFA-6980-25F4-40E6E11D4ADA}"/>
              </a:ext>
            </a:extLst>
          </p:cNvPr>
          <p:cNvSpPr>
            <a:spLocks noGrp="1"/>
          </p:cNvSpPr>
          <p:nvPr>
            <p:ph type="title"/>
          </p:nvPr>
        </p:nvSpPr>
        <p:spPr>
          <a:xfrm>
            <a:off x="646111" y="452718"/>
            <a:ext cx="9404723" cy="735059"/>
          </a:xfrm>
        </p:spPr>
        <p:txBody>
          <a:bodyPr/>
          <a:lstStyle/>
          <a:p>
            <a:r>
              <a:rPr lang="en-US" dirty="0"/>
              <a:t>Virtualization……….</a:t>
            </a:r>
            <a:endParaRPr lang="en-IN" dirty="0"/>
          </a:p>
        </p:txBody>
      </p:sp>
      <p:sp>
        <p:nvSpPr>
          <p:cNvPr id="3" name="Content Placeholder 2">
            <a:extLst>
              <a:ext uri="{FF2B5EF4-FFF2-40B4-BE49-F238E27FC236}">
                <a16:creationId xmlns:a16="http://schemas.microsoft.com/office/drawing/2014/main" id="{4E99D882-EEA3-75DB-1B9B-A145F62FCB7E}"/>
              </a:ext>
            </a:extLst>
          </p:cNvPr>
          <p:cNvSpPr>
            <a:spLocks noGrp="1"/>
          </p:cNvSpPr>
          <p:nvPr>
            <p:ph idx="1"/>
          </p:nvPr>
        </p:nvSpPr>
        <p:spPr>
          <a:xfrm>
            <a:off x="645131" y="1187778"/>
            <a:ext cx="4322796" cy="5060622"/>
          </a:xfrm>
        </p:spPr>
        <p:txBody>
          <a:bodyPr>
            <a:normAutofit fontScale="85000" lnSpcReduction="10000"/>
          </a:bodyPr>
          <a:lstStyle/>
          <a:p>
            <a:pPr algn="l" rtl="0" fontAlgn="base">
              <a:spcAft>
                <a:spcPts val="750"/>
              </a:spcAft>
              <a:buNone/>
            </a:pPr>
            <a:r>
              <a:rPr lang="en-US" b="0" i="0" dirty="0">
                <a:effectLst/>
                <a:latin typeface="Nunito" pitchFamily="2" charset="0"/>
              </a:rPr>
              <a:t>	The term virtualization is often synonymous with hardware virtualization, which plays a fundamental role in efficiently delivering Infrastructure-as-a-Service (IaaS) solutions for </a:t>
            </a:r>
            <a:r>
              <a:rPr lang="en-US" b="0" i="0" u="sng" dirty="0">
                <a:effectLst/>
                <a:latin typeface="Nunito" pitchFamily="2" charset="0"/>
              </a:rPr>
              <a:t>cloud </a:t>
            </a:r>
            <a:r>
              <a:rPr lang="en-US" b="0" i="0" dirty="0">
                <a:effectLst/>
                <a:latin typeface="Nunito" pitchFamily="2" charset="0"/>
              </a:rPr>
              <a:t>computing. Moreover, virtualization technologies provide a virtual environment for not only executing applications but also for storage, memory, and networking</a:t>
            </a:r>
          </a:p>
          <a:p>
            <a:pPr algn="l" fontAlgn="base">
              <a:spcAft>
                <a:spcPts val="1800"/>
              </a:spcAft>
              <a:buFont typeface="Arial" panose="020B0604020202020204" pitchFamily="34" charset="0"/>
              <a:buChar char="•"/>
            </a:pPr>
            <a:r>
              <a:rPr lang="en-US" b="1" i="0" dirty="0">
                <a:effectLst/>
                <a:latin typeface="Nunito" pitchFamily="2" charset="0"/>
              </a:rPr>
              <a:t>Host Machine: </a:t>
            </a:r>
            <a:r>
              <a:rPr lang="en-US" b="0" i="0" dirty="0">
                <a:effectLst/>
                <a:latin typeface="Nunito" pitchFamily="2" charset="0"/>
              </a:rPr>
              <a:t>The machine on which the virtual machine is going to be built is known as Host Machine.</a:t>
            </a:r>
          </a:p>
          <a:p>
            <a:pPr algn="l" fontAlgn="base">
              <a:spcAft>
                <a:spcPts val="1800"/>
              </a:spcAft>
              <a:buFont typeface="Arial" panose="020B0604020202020204" pitchFamily="34" charset="0"/>
              <a:buChar char="•"/>
            </a:pPr>
            <a:r>
              <a:rPr lang="en-US" b="1" i="0" dirty="0">
                <a:effectLst/>
                <a:latin typeface="Nunito" pitchFamily="2" charset="0"/>
              </a:rPr>
              <a:t>Guest Machine: </a:t>
            </a:r>
            <a:r>
              <a:rPr lang="en-US" b="0" i="0" dirty="0">
                <a:effectLst/>
                <a:latin typeface="Nunito" pitchFamily="2" charset="0"/>
              </a:rPr>
              <a:t>The virtual machine is referred to as a Guest Machine.</a:t>
            </a:r>
          </a:p>
          <a:p>
            <a:endParaRPr lang="en-IN" dirty="0"/>
          </a:p>
        </p:txBody>
      </p:sp>
      <p:pic>
        <p:nvPicPr>
          <p:cNvPr id="1027" name="Picture 3" descr="Virtualization">
            <a:extLst>
              <a:ext uri="{FF2B5EF4-FFF2-40B4-BE49-F238E27FC236}">
                <a16:creationId xmlns:a16="http://schemas.microsoft.com/office/drawing/2014/main" id="{07DC1EA7-7D4F-9B0E-D320-8FC2443BD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7580" y="1516082"/>
            <a:ext cx="6334461" cy="3965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54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777F-5C4C-D982-4C14-D08FE07CA696}"/>
              </a:ext>
            </a:extLst>
          </p:cNvPr>
          <p:cNvSpPr>
            <a:spLocks noGrp="1"/>
          </p:cNvSpPr>
          <p:nvPr>
            <p:ph type="title"/>
          </p:nvPr>
        </p:nvSpPr>
        <p:spPr>
          <a:xfrm>
            <a:off x="2441542" y="339597"/>
            <a:ext cx="5933798" cy="885888"/>
          </a:xfrm>
        </p:spPr>
        <p:txBody>
          <a:bodyPr/>
          <a:lstStyle/>
          <a:p>
            <a:r>
              <a:rPr lang="en-US" dirty="0"/>
              <a:t>Types of Virtualization</a:t>
            </a:r>
            <a:endParaRPr lang="en-IN" dirty="0"/>
          </a:p>
        </p:txBody>
      </p:sp>
      <p:pic>
        <p:nvPicPr>
          <p:cNvPr id="2050" name="Picture 2" descr="Types of Virtualization">
            <a:extLst>
              <a:ext uri="{FF2B5EF4-FFF2-40B4-BE49-F238E27FC236}">
                <a16:creationId xmlns:a16="http://schemas.microsoft.com/office/drawing/2014/main" id="{D9E8D1FA-5791-491F-FC1B-2743E6AB47A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35291" y="1829032"/>
            <a:ext cx="10144214" cy="2620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23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6CFF-FA7B-F3B5-5921-1F42A75931A7}"/>
              </a:ext>
            </a:extLst>
          </p:cNvPr>
          <p:cNvSpPr>
            <a:spLocks noGrp="1"/>
          </p:cNvSpPr>
          <p:nvPr>
            <p:ph type="title"/>
          </p:nvPr>
        </p:nvSpPr>
        <p:spPr>
          <a:xfrm>
            <a:off x="646111" y="452718"/>
            <a:ext cx="9404723" cy="790866"/>
          </a:xfrm>
        </p:spPr>
        <p:txBody>
          <a:bodyPr/>
          <a:lstStyle/>
          <a:p>
            <a:r>
              <a:rPr lang="en-US" dirty="0"/>
              <a:t>How Does Virtualization work</a:t>
            </a:r>
            <a:endParaRPr lang="en-IN" dirty="0"/>
          </a:p>
        </p:txBody>
      </p:sp>
      <p:sp>
        <p:nvSpPr>
          <p:cNvPr id="3" name="Content Placeholder 2">
            <a:extLst>
              <a:ext uri="{FF2B5EF4-FFF2-40B4-BE49-F238E27FC236}">
                <a16:creationId xmlns:a16="http://schemas.microsoft.com/office/drawing/2014/main" id="{AADBF223-38B1-3F60-585E-B8F4EEF37F0A}"/>
              </a:ext>
            </a:extLst>
          </p:cNvPr>
          <p:cNvSpPr>
            <a:spLocks noGrp="1"/>
          </p:cNvSpPr>
          <p:nvPr>
            <p:ph idx="1"/>
          </p:nvPr>
        </p:nvSpPr>
        <p:spPr>
          <a:xfrm>
            <a:off x="731520" y="1243584"/>
            <a:ext cx="9318333" cy="5004815"/>
          </a:xfrm>
        </p:spPr>
        <p:txBody>
          <a:bodyPr/>
          <a:lstStyle/>
          <a:p>
            <a:pPr algn="l">
              <a:buNone/>
            </a:pPr>
            <a:r>
              <a:rPr lang="en-US" b="1" i="0" dirty="0">
                <a:effectLst/>
                <a:latin typeface="var(--pfe-theme--font-family--heading,&quot;Red Hat Display&quot;,&quot;RedHatDisplay&quot;,&quot;Overpass&quot;,Overpass,Arial,sans-serif)"/>
              </a:rPr>
              <a:t>Virtual machines</a:t>
            </a:r>
          </a:p>
          <a:p>
            <a:pPr algn="l" rtl="0">
              <a:spcAft>
                <a:spcPts val="1200"/>
              </a:spcAft>
            </a:pPr>
            <a:r>
              <a:rPr lang="en-US" b="0" i="0" dirty="0">
                <a:effectLst/>
                <a:latin typeface="RedHatText"/>
              </a:rPr>
              <a:t>A </a:t>
            </a:r>
            <a:r>
              <a:rPr lang="en-US" b="0" i="0" u="none" strike="noStrike" dirty="0">
                <a:effectLst/>
                <a:latin typeface="RedHatText"/>
                <a:hlinkClick r:id="rId3">
                  <a:extLst>
                    <a:ext uri="{A12FA001-AC4F-418D-AE19-62706E023703}">
                      <ahyp:hlinkClr xmlns:ahyp="http://schemas.microsoft.com/office/drawing/2018/hyperlinkcolor" val="tx"/>
                    </a:ext>
                  </a:extLst>
                </a:hlinkClick>
              </a:rPr>
              <a:t>virtual machine (VM)</a:t>
            </a:r>
            <a:r>
              <a:rPr lang="en-US" b="0" i="0" dirty="0">
                <a:effectLst/>
                <a:latin typeface="RedHatText"/>
              </a:rPr>
              <a:t> is a computing environment that functions as an isolated system with its own CPU, operating system (OS), memory, network interface, and storage, created from a pool of hardware resources.</a:t>
            </a:r>
          </a:p>
          <a:p>
            <a:r>
              <a:rPr lang="en-US" b="0" i="0" dirty="0">
                <a:effectLst/>
                <a:latin typeface="RedHatText"/>
              </a:rPr>
              <a:t>As an isolated environment, it can be moved from 1 computer to another, opened in either, and be expected to work the same.</a:t>
            </a:r>
          </a:p>
          <a:p>
            <a:r>
              <a:rPr lang="en-US" b="0" i="0" dirty="0">
                <a:effectLst/>
                <a:latin typeface="RedHatText"/>
              </a:rPr>
              <a:t>Virtualization allows virtual machines with multiple different operating systems to run simultaneously on a single physical device—like running a MacOS or Linux environment on a </a:t>
            </a:r>
            <a:r>
              <a:rPr lang="en-US" b="0" i="0" u="none" strike="noStrike" dirty="0">
                <a:effectLst/>
                <a:latin typeface="RedHatText"/>
              </a:rPr>
              <a:t>Windows base</a:t>
            </a:r>
            <a:r>
              <a:rPr lang="en-US" b="0" i="0" dirty="0">
                <a:effectLst/>
                <a:latin typeface="RedHatText"/>
              </a:rPr>
              <a:t> system</a:t>
            </a:r>
            <a:endParaRPr lang="en-US" dirty="0">
              <a:latin typeface="RedHatText"/>
            </a:endParaRPr>
          </a:p>
          <a:p>
            <a:r>
              <a:rPr lang="en-US" b="0" i="0" dirty="0">
                <a:effectLst/>
                <a:latin typeface="RedHatText"/>
              </a:rPr>
              <a:t>Each operating system runs in the same way an OS or application normally would on the host hardware, so the end user’s experience is nearly identical to a real-time operating system experience running on a physical machine.</a:t>
            </a:r>
            <a:endParaRPr lang="en-IN" dirty="0"/>
          </a:p>
        </p:txBody>
      </p:sp>
    </p:spTree>
    <p:extLst>
      <p:ext uri="{BB962C8B-B14F-4D97-AF65-F5344CB8AC3E}">
        <p14:creationId xmlns:p14="http://schemas.microsoft.com/office/powerpoint/2010/main" val="1196383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B0204-825E-6E39-281F-999DC88FE57D}"/>
              </a:ext>
            </a:extLst>
          </p:cNvPr>
          <p:cNvSpPr>
            <a:spLocks noGrp="1"/>
          </p:cNvSpPr>
          <p:nvPr>
            <p:ph idx="1"/>
          </p:nvPr>
        </p:nvSpPr>
        <p:spPr>
          <a:xfrm>
            <a:off x="530352" y="548640"/>
            <a:ext cx="9838944" cy="6007608"/>
          </a:xfrm>
        </p:spPr>
        <p:txBody>
          <a:bodyPr/>
          <a:lstStyle/>
          <a:p>
            <a:pPr marL="0" indent="0">
              <a:buNone/>
            </a:pPr>
            <a:r>
              <a:rPr lang="en-US" b="1" dirty="0"/>
              <a:t>Hypervisors (</a:t>
            </a:r>
            <a:r>
              <a:rPr lang="en-US" b="0" i="0" dirty="0">
                <a:effectLst/>
                <a:latin typeface="RedHatText"/>
              </a:rPr>
              <a:t>Sometimes called a virtual machine monitor (VMM))</a:t>
            </a:r>
            <a:endParaRPr lang="en-US" b="1" dirty="0"/>
          </a:p>
          <a:p>
            <a:r>
              <a:rPr lang="en-US" dirty="0">
                <a:latin typeface="RedHatText"/>
              </a:rPr>
              <a:t>A</a:t>
            </a:r>
            <a:r>
              <a:rPr lang="en-US" b="0" i="0" dirty="0">
                <a:effectLst/>
                <a:latin typeface="RedHatText"/>
              </a:rPr>
              <a:t> </a:t>
            </a:r>
            <a:r>
              <a:rPr lang="en-US" b="0" i="0" u="none" strike="noStrike" dirty="0">
                <a:effectLst/>
                <a:latin typeface="RedHatText"/>
              </a:rPr>
              <a:t>hypervisor</a:t>
            </a:r>
            <a:r>
              <a:rPr lang="en-US" b="0" i="0" dirty="0">
                <a:effectLst/>
                <a:latin typeface="RedHatText"/>
              </a:rPr>
              <a:t> is software that separates a system’s physical resources and divides those resources so that virtual environments can use them as needed.</a:t>
            </a:r>
          </a:p>
          <a:p>
            <a:r>
              <a:rPr lang="en-US" b="0" i="0" dirty="0">
                <a:effectLst/>
                <a:latin typeface="RedHatText"/>
              </a:rPr>
              <a:t>A hypervisor takes physical resources (such as CPU, memory, and storage) from the hardware and allocates them to multiple VMs at once, enabling the creation of new VMs and the </a:t>
            </a:r>
            <a:r>
              <a:rPr lang="en-US" b="0" i="0" u="none" strike="noStrike" dirty="0">
                <a:effectLst/>
                <a:latin typeface="RedHatText"/>
              </a:rPr>
              <a:t>management</a:t>
            </a:r>
            <a:r>
              <a:rPr lang="en-US" b="0" i="0" dirty="0">
                <a:effectLst/>
                <a:latin typeface="RedHatText"/>
              </a:rPr>
              <a:t> of existing ones.</a:t>
            </a:r>
            <a:endParaRPr lang="en-US" dirty="0">
              <a:latin typeface="RedHatText"/>
            </a:endParaRPr>
          </a:p>
          <a:p>
            <a:r>
              <a:rPr lang="en-US" b="0" i="0" dirty="0">
                <a:effectLst/>
                <a:latin typeface="RedHatText"/>
              </a:rPr>
              <a:t>Hypervisors can sit on top of an operating system (like on a laptop) or be installed directly onto hardware (like a server). </a:t>
            </a:r>
          </a:p>
          <a:p>
            <a:r>
              <a:rPr lang="en-US" b="0" i="0" dirty="0">
                <a:effectLst/>
                <a:latin typeface="RedHatText"/>
              </a:rPr>
              <a:t>The physical hardware, when used as a hypervisor, is called the host, while the many VMs that use its resources are guests.</a:t>
            </a:r>
            <a:endParaRPr lang="en-IN" b="1" dirty="0"/>
          </a:p>
        </p:txBody>
      </p:sp>
    </p:spTree>
    <p:extLst>
      <p:ext uri="{BB962C8B-B14F-4D97-AF65-F5344CB8AC3E}">
        <p14:creationId xmlns:p14="http://schemas.microsoft.com/office/powerpoint/2010/main" val="2248678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6E40F-1B48-8F57-7AD1-2F6D0936E1C8}"/>
              </a:ext>
            </a:extLst>
          </p:cNvPr>
          <p:cNvSpPr>
            <a:spLocks noGrp="1"/>
          </p:cNvSpPr>
          <p:nvPr>
            <p:ph type="title"/>
          </p:nvPr>
        </p:nvSpPr>
        <p:spPr>
          <a:xfrm>
            <a:off x="571978" y="141822"/>
            <a:ext cx="9404723" cy="809154"/>
          </a:xfrm>
        </p:spPr>
        <p:txBody>
          <a:bodyPr/>
          <a:lstStyle/>
          <a:p>
            <a:r>
              <a:rPr lang="en-US" dirty="0"/>
              <a:t>Types of Hypervisor</a:t>
            </a:r>
            <a:endParaRPr lang="en-IN" dirty="0"/>
          </a:p>
        </p:txBody>
      </p:sp>
      <p:pic>
        <p:nvPicPr>
          <p:cNvPr id="4098" name="Picture 2" descr="Type 1 and type 2 hypervisors | Download Scientific Diagram">
            <a:extLst>
              <a:ext uri="{FF2B5EF4-FFF2-40B4-BE49-F238E27FC236}">
                <a16:creationId xmlns:a16="http://schemas.microsoft.com/office/drawing/2014/main" id="{44FFD2A0-5A63-1A1A-2672-71D33550C52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85350" y="141822"/>
            <a:ext cx="3949706" cy="27354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CB04EE-0C28-99F2-3148-707F8B173C65}"/>
              </a:ext>
            </a:extLst>
          </p:cNvPr>
          <p:cNvSpPr txBox="1"/>
          <p:nvPr/>
        </p:nvSpPr>
        <p:spPr>
          <a:xfrm>
            <a:off x="251365" y="1024789"/>
            <a:ext cx="6094476" cy="2308324"/>
          </a:xfrm>
          <a:prstGeom prst="rect">
            <a:avLst/>
          </a:prstGeom>
          <a:noFill/>
        </p:spPr>
        <p:txBody>
          <a:bodyPr wrap="square">
            <a:spAutoFit/>
          </a:bodyPr>
          <a:lstStyle/>
          <a:p>
            <a:r>
              <a:rPr lang="en-US" b="1" i="0" dirty="0">
                <a:effectLst/>
                <a:latin typeface="RedHatText"/>
              </a:rPr>
              <a:t>Type 1:</a:t>
            </a:r>
            <a:r>
              <a:rPr lang="en-US" b="0" i="0" dirty="0">
                <a:effectLst/>
                <a:latin typeface="RedHatText"/>
              </a:rPr>
              <a:t>  Also referred to as a native or bare-metal hypervisor, it runs directly on the host’s hardware to manage guest operating systems. It takes the place of a host operating system, and VM resources are scheduled directly to the hardware by the hypervisor. This type of hypervisor is most common in an enterprise datacenter or other server-based environments.</a:t>
            </a:r>
          </a:p>
          <a:p>
            <a:endParaRPr lang="en-US" b="0" i="0" dirty="0">
              <a:effectLst/>
              <a:latin typeface="RedHatText"/>
            </a:endParaRPr>
          </a:p>
          <a:p>
            <a:r>
              <a:rPr lang="en-IN" dirty="0">
                <a:latin typeface="RedHatText"/>
              </a:rPr>
              <a:t>VMware </a:t>
            </a:r>
            <a:r>
              <a:rPr lang="en-IN" dirty="0" err="1">
                <a:latin typeface="RedHatText"/>
              </a:rPr>
              <a:t>ESXi</a:t>
            </a:r>
            <a:r>
              <a:rPr lang="en-IN" dirty="0">
                <a:latin typeface="RedHatText"/>
              </a:rPr>
              <a:t>, Microsoft Hyper-V, KVM</a:t>
            </a:r>
          </a:p>
        </p:txBody>
      </p:sp>
      <p:sp>
        <p:nvSpPr>
          <p:cNvPr id="7" name="TextBox 6">
            <a:extLst>
              <a:ext uri="{FF2B5EF4-FFF2-40B4-BE49-F238E27FC236}">
                <a16:creationId xmlns:a16="http://schemas.microsoft.com/office/drawing/2014/main" id="{8FC89418-0BEB-6D9B-B387-80B86A57EB0C}"/>
              </a:ext>
            </a:extLst>
          </p:cNvPr>
          <p:cNvSpPr txBox="1"/>
          <p:nvPr/>
        </p:nvSpPr>
        <p:spPr>
          <a:xfrm>
            <a:off x="251365" y="3429000"/>
            <a:ext cx="6094476" cy="2585323"/>
          </a:xfrm>
          <a:prstGeom prst="rect">
            <a:avLst/>
          </a:prstGeom>
          <a:noFill/>
        </p:spPr>
        <p:txBody>
          <a:bodyPr wrap="square">
            <a:spAutoFit/>
          </a:bodyPr>
          <a:lstStyle/>
          <a:p>
            <a:r>
              <a:rPr lang="en-US" b="1" i="0" dirty="0">
                <a:effectLst/>
                <a:latin typeface="RedHatText"/>
              </a:rPr>
              <a:t>Type 2:</a:t>
            </a:r>
            <a:r>
              <a:rPr lang="en-US" b="0" i="0" dirty="0">
                <a:effectLst/>
                <a:latin typeface="RedHatText"/>
              </a:rPr>
              <a:t> Also known as a hosted hypervisor, it runs on a conventional operating system as a software layer or application. It works by abstracting guest operating systems from the host operating system. VM resources are scheduled against a host operating system, which is then executed against the hardware. This type is better for individual users who want to run multiple operating systems on a personal computer</a:t>
            </a:r>
          </a:p>
          <a:p>
            <a:endParaRPr lang="en-US" dirty="0">
              <a:latin typeface="RedHatText"/>
            </a:endParaRPr>
          </a:p>
          <a:p>
            <a:r>
              <a:rPr lang="en-IN" dirty="0">
                <a:latin typeface="RedHatText"/>
              </a:rPr>
              <a:t>Oracle VM VirtualBox</a:t>
            </a:r>
            <a:r>
              <a:rPr lang="en-US" dirty="0">
                <a:latin typeface="RedHatText"/>
              </a:rPr>
              <a:t>,</a:t>
            </a:r>
            <a:r>
              <a:rPr lang="en-IN" dirty="0">
                <a:latin typeface="RedHatText"/>
              </a:rPr>
              <a:t> VMware Workstation</a:t>
            </a:r>
            <a:r>
              <a:rPr lang="en-US" dirty="0">
                <a:latin typeface="RedHatText"/>
              </a:rPr>
              <a:t>,</a:t>
            </a:r>
            <a:r>
              <a:rPr lang="en-IN" dirty="0">
                <a:latin typeface="RedHatText"/>
              </a:rPr>
              <a:t> Citrix Hypervisor</a:t>
            </a:r>
          </a:p>
        </p:txBody>
      </p:sp>
      <p:pic>
        <p:nvPicPr>
          <p:cNvPr id="4100" name="Picture 4" descr="What Is a Hypervisor and What Are Its Benefits? | Parallels ...">
            <a:extLst>
              <a:ext uri="{FF2B5EF4-FFF2-40B4-BE49-F238E27FC236}">
                <a16:creationId xmlns:a16="http://schemas.microsoft.com/office/drawing/2014/main" id="{160DF4F8-4655-D368-5162-573B46A65A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830" y="2953512"/>
            <a:ext cx="4504314" cy="3507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029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BDAB-959C-5959-47BF-1764D79F2360}"/>
              </a:ext>
            </a:extLst>
          </p:cNvPr>
          <p:cNvSpPr>
            <a:spLocks noGrp="1"/>
          </p:cNvSpPr>
          <p:nvPr>
            <p:ph type="title"/>
          </p:nvPr>
        </p:nvSpPr>
        <p:spPr/>
        <p:txBody>
          <a:bodyPr/>
          <a:lstStyle/>
          <a:p>
            <a:r>
              <a:rPr lang="en-US" dirty="0"/>
              <a:t>Why we need Virtualization</a:t>
            </a:r>
            <a:br>
              <a:rPr lang="en-US" dirty="0"/>
            </a:br>
            <a:r>
              <a:rPr lang="en-US" dirty="0"/>
              <a:t>Use of Virtualization</a:t>
            </a:r>
            <a:endParaRPr lang="en-IN" dirty="0"/>
          </a:p>
        </p:txBody>
      </p:sp>
      <p:sp>
        <p:nvSpPr>
          <p:cNvPr id="4" name="Rectangle 1">
            <a:extLst>
              <a:ext uri="{FF2B5EF4-FFF2-40B4-BE49-F238E27FC236}">
                <a16:creationId xmlns:a16="http://schemas.microsoft.com/office/drawing/2014/main" id="{E3BAC64A-57D0-59C6-A125-9999472967C1}"/>
              </a:ext>
            </a:extLst>
          </p:cNvPr>
          <p:cNvSpPr>
            <a:spLocks noGrp="1" noChangeArrowheads="1"/>
          </p:cNvSpPr>
          <p:nvPr>
            <p:ph idx="1"/>
          </p:nvPr>
        </p:nvSpPr>
        <p:spPr bwMode="auto">
          <a:xfrm>
            <a:off x="646111" y="1853248"/>
            <a:ext cx="3888182"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indent="-342900" defTabSz="914400" eaLnBrk="0" fontAlgn="base" hangingPunct="0">
              <a:spcBef>
                <a:spcPct val="0"/>
              </a:spcBef>
              <a:spcAft>
                <a:spcPct val="0"/>
              </a:spcAft>
              <a:buClrTx/>
              <a:buSzTx/>
              <a:buFont typeface="+mj-lt"/>
              <a:buAutoNum type="arabicPeriod"/>
            </a:pPr>
            <a:r>
              <a:rPr kumimoji="0" lang="en-US" altLang="en-US" sz="1600" b="1" i="0" u="none" strike="noStrike" cap="none" normalizeH="0" baseline="0" dirty="0">
                <a:ln>
                  <a:noFill/>
                </a:ln>
                <a:solidFill>
                  <a:schemeClr val="tx1"/>
                </a:solidFill>
                <a:effectLst/>
                <a:latin typeface="Arial" panose="020B0604020202020204" pitchFamily="34" charset="0"/>
              </a:rPr>
              <a:t>Resource Optimization</a:t>
            </a:r>
            <a:r>
              <a:rPr lang="en-US" altLang="en-US" sz="1600" dirty="0">
                <a:latin typeface="Arial" panose="020B0604020202020204" pitchFamily="34" charset="0"/>
              </a:rPr>
              <a:t>.</a:t>
            </a:r>
          </a:p>
          <a:p>
            <a:pPr lvl="1" indent="-342900" defTabSz="914400" eaLnBrk="0" fontAlgn="base" hangingPunct="0">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Cost Efficiency</a:t>
            </a:r>
            <a:r>
              <a:rPr lang="en-US" altLang="en-US" sz="1800" dirty="0">
                <a:latin typeface="Arial" panose="020B0604020202020204" pitchFamily="34" charset="0"/>
              </a:rPr>
              <a:t>.</a:t>
            </a:r>
            <a:endParaRPr lang="en-US" altLang="en-US" dirty="0">
              <a:latin typeface="Arial" panose="020B0604020202020204" pitchFamily="34" charset="0"/>
            </a:endParaRPr>
          </a:p>
          <a:p>
            <a:pPr lvl="1" indent="-342900" defTabSz="914400" eaLnBrk="0" fontAlgn="base" hangingPunct="0">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Isolation and Security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lvl="1" indent="-342900" defTabSz="914400" eaLnBrk="0" fontAlgn="base" hangingPunct="0">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Flexibility and Scalability.</a:t>
            </a:r>
          </a:p>
          <a:p>
            <a:pPr lvl="1" indent="-342900" defTabSz="914400" eaLnBrk="0" fontAlgn="base" hangingPunct="0">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Disaster Recovery.</a:t>
            </a:r>
            <a:endParaRPr lang="en-US" altLang="en-US" dirty="0">
              <a:latin typeface="Arial" panose="020B0604020202020204" pitchFamily="34" charset="0"/>
            </a:endParaRPr>
          </a:p>
          <a:p>
            <a:pPr lvl="1" indent="-342900" defTabSz="914400" eaLnBrk="0" fontAlgn="base" hangingPunct="0">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Testing and Development</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827192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1D8C7-09B2-0229-F1D6-E753BA516FEB}"/>
              </a:ext>
            </a:extLst>
          </p:cNvPr>
          <p:cNvSpPr>
            <a:spLocks noGrp="1"/>
          </p:cNvSpPr>
          <p:nvPr>
            <p:ph type="title"/>
          </p:nvPr>
        </p:nvSpPr>
        <p:spPr/>
        <p:txBody>
          <a:bodyPr/>
          <a:lstStyle/>
          <a:p>
            <a:r>
              <a:rPr lang="en-US" dirty="0"/>
              <a:t>Cons of Virtualization </a:t>
            </a:r>
            <a:endParaRPr lang="en-IN" dirty="0"/>
          </a:p>
        </p:txBody>
      </p:sp>
      <p:sp>
        <p:nvSpPr>
          <p:cNvPr id="3" name="Content Placeholder 2">
            <a:extLst>
              <a:ext uri="{FF2B5EF4-FFF2-40B4-BE49-F238E27FC236}">
                <a16:creationId xmlns:a16="http://schemas.microsoft.com/office/drawing/2014/main" id="{ADB6E9A4-D19C-E13B-7599-ED1D5C984763}"/>
              </a:ext>
            </a:extLst>
          </p:cNvPr>
          <p:cNvSpPr>
            <a:spLocks noGrp="1"/>
          </p:cNvSpPr>
          <p:nvPr>
            <p:ph idx="1"/>
          </p:nvPr>
        </p:nvSpPr>
        <p:spPr>
          <a:xfrm>
            <a:off x="764984" y="1485990"/>
            <a:ext cx="8946541" cy="4195481"/>
          </a:xfrm>
        </p:spPr>
        <p:txBody>
          <a:bodyPr/>
          <a:lstStyle/>
          <a:p>
            <a:r>
              <a:rPr lang="en-US" b="1" i="0" dirty="0">
                <a:effectLst/>
                <a:latin typeface="Nunito" pitchFamily="2" charset="0"/>
              </a:rPr>
              <a:t>High Initial Investment</a:t>
            </a:r>
            <a:r>
              <a:rPr lang="en-US" dirty="0">
                <a:latin typeface="Nunito" pitchFamily="2" charset="0"/>
              </a:rPr>
              <a:t>.</a:t>
            </a:r>
          </a:p>
          <a:p>
            <a:r>
              <a:rPr lang="en-US" b="1" i="0" dirty="0">
                <a:effectLst/>
                <a:latin typeface="Nunito" pitchFamily="2" charset="0"/>
              </a:rPr>
              <a:t>Complexity</a:t>
            </a:r>
            <a:r>
              <a:rPr lang="en-US" b="0" i="0" dirty="0">
                <a:effectLst/>
                <a:latin typeface="Nunito" pitchFamily="2" charset="0"/>
              </a:rPr>
              <a:t>.</a:t>
            </a:r>
          </a:p>
          <a:p>
            <a:r>
              <a:rPr lang="en-IN" b="1" i="0" dirty="0">
                <a:effectLst/>
                <a:latin typeface="Nunito" pitchFamily="2" charset="0"/>
              </a:rPr>
              <a:t>Security Risks</a:t>
            </a:r>
            <a:r>
              <a:rPr lang="en-US" dirty="0">
                <a:latin typeface="Nunito" pitchFamily="2" charset="0"/>
              </a:rPr>
              <a:t>.</a:t>
            </a:r>
          </a:p>
          <a:p>
            <a:r>
              <a:rPr lang="en-IN" b="1" i="0" dirty="0">
                <a:effectLst/>
                <a:latin typeface="Nunito" pitchFamily="2" charset="0"/>
              </a:rPr>
              <a:t>Learning New Infrastructure</a:t>
            </a:r>
            <a:r>
              <a:rPr lang="en-US" b="1" i="0" dirty="0">
                <a:effectLst/>
                <a:latin typeface="Nunito" pitchFamily="2" charset="0"/>
              </a:rPr>
              <a:t>.</a:t>
            </a:r>
          </a:p>
          <a:p>
            <a:r>
              <a:rPr lang="en-US" b="1" i="0" dirty="0">
                <a:effectLst/>
                <a:latin typeface="Nunito" pitchFamily="2" charset="0"/>
              </a:rPr>
              <a:t>Data can be at Risk.</a:t>
            </a:r>
            <a:endParaRPr lang="en-US" b="0" i="0" dirty="0">
              <a:effectLst/>
              <a:latin typeface="Nunito" pitchFamily="2" charset="0"/>
            </a:endParaRPr>
          </a:p>
          <a:p>
            <a:endParaRPr lang="en-IN" dirty="0"/>
          </a:p>
        </p:txBody>
      </p:sp>
    </p:spTree>
    <p:extLst>
      <p:ext uri="{BB962C8B-B14F-4D97-AF65-F5344CB8AC3E}">
        <p14:creationId xmlns:p14="http://schemas.microsoft.com/office/powerpoint/2010/main" val="984941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57</TotalTime>
  <Words>1475</Words>
  <Application>Microsoft Office PowerPoint</Application>
  <PresentationFormat>Widescreen</PresentationFormat>
  <Paragraphs>84</Paragraphs>
  <Slides>10</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AmazonEmber</vt:lpstr>
      <vt:lpstr>Arial</vt:lpstr>
      <vt:lpstr>Calibri</vt:lpstr>
      <vt:lpstr>Century Gothic</vt:lpstr>
      <vt:lpstr>Google Sans</vt:lpstr>
      <vt:lpstr>Nunito</vt:lpstr>
      <vt:lpstr>RedHatText</vt:lpstr>
      <vt:lpstr>var(--pfe-theme--font-family--heading,"Red Hat Display","RedHatDisplay","Overpass",Overpass,Arial,sans-serif)</vt:lpstr>
      <vt:lpstr>Wingdings 3</vt:lpstr>
      <vt:lpstr>Ion</vt:lpstr>
      <vt:lpstr>Virtualization</vt:lpstr>
      <vt:lpstr>What is Virtualization</vt:lpstr>
      <vt:lpstr>Virtualization……….</vt:lpstr>
      <vt:lpstr>Types of Virtualization</vt:lpstr>
      <vt:lpstr>How Does Virtualization work</vt:lpstr>
      <vt:lpstr>PowerPoint Presentation</vt:lpstr>
      <vt:lpstr>Types of Hypervisor</vt:lpstr>
      <vt:lpstr>Why we need Virtualization Use of Virtualization</vt:lpstr>
      <vt:lpstr>Cons of Virtualization </vt:lpstr>
      <vt:lpstr>Self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manuupadhya11@outlook.com</dc:creator>
  <cp:lastModifiedBy>manuupadhya11@outlook.com</cp:lastModifiedBy>
  <cp:revision>18</cp:revision>
  <dcterms:created xsi:type="dcterms:W3CDTF">2025-03-27T02:00:46Z</dcterms:created>
  <dcterms:modified xsi:type="dcterms:W3CDTF">2025-03-27T02:58:14Z</dcterms:modified>
</cp:coreProperties>
</file>