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49A3E-1718-4545-BDE9-8DD52D695C04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2:44:1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24575,'0'-1'0,"0"0"0,0 0 0,1 0 0,-1 0 0,0 0 0,1 0 0,-1 0 0,1 0 0,0 1 0,-1-1 0,1 0 0,-1 0 0,1 1 0,0-1 0,0 0 0,-1 1 0,1-1 0,0 1 0,0-1 0,0 1 0,0-1 0,0 1 0,0-1 0,0 1 0,-1 0 0,1 0 0,1-1 0,31-4 0,-30 4 0,68-4 0,85 6 0,-58 1 0,-94-2 0,62 3 0,-62-2 0,1-1 0,-1 1 0,1 0 0,-1 1 0,0-1 0,0 1 0,1 0 0,-1 0 0,0 0 0,0 0 0,6 6 0,-9-7 0,-1-1 0,0 0 0,1 1 0,-1-1 0,0 1 0,1-1 0,-1 0 0,0 1 0,0-1 0,1 1 0,-1-1 0,0 1 0,0-1 0,0 1 0,0-1 0,0 1 0,1-1 0,-1 1 0,0-1 0,0 1 0,0-1 0,-1 1 0,1-1 0,0 1 0,0-1 0,0 1 0,0-1 0,0 1 0,-1-1 0,1 1 0,0-1 0,0 0 0,-1 1 0,1-1 0,0 1 0,0-1 0,-1 0 0,1 1 0,-1-1 0,1 0 0,0 1 0,-1-1 0,1 0 0,-1 1 0,1-1 0,-1 0 0,1 0 0,-1 0 0,1 0 0,0 1 0,-2-1 0,-31 11 0,27-10 0,-265 86 0,258-83 0,-4 2-341,0 0 0,0 1-1,-22 13 1,20-7-6485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2:44:21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24575,'43'-1'0,"52"3"0,-92-2 0,-1 0 0,1 1 0,0-1 0,0 1 0,0 0 0,-1 0 0,1 0 0,0 0 0,-1 0 0,1 1 0,-1-1 0,1 1 0,-1-1 0,0 1 0,0 0 0,0 0 0,3 3 0,-3-2 0,0 1 0,0-1 0,0 1 0,0 0 0,0 0 0,-1 0 0,0 0 0,0 0 0,0 0 0,1 7 0,-2 2 0,0-1 0,0 1 0,-1-1 0,-1 0 0,0 1 0,0-1 0,-5 13 0,-7 38 0,13-52 0,-1 0 0,0 0 0,-1 0 0,0-1 0,-1 1 0,0-1 0,-7 12 0,6-13 0,0 1 0,0-1 0,1 1 0,1 0 0,-1 0 0,2 1 0,-1-1 0,1 1 0,1-1 0,0 1 0,1 0 0,0-1 0,0 1 0,1 0 0,0-1 0,1 1 0,0-1 0,1 0 0,5 14 0,1-4-170,-2 0-1,0 0 0,-1 1 1,-2 0-1,0 0 0,-1 1 1,1 31-1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2:44:25.9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24575,'2'1'0,"1"0"0,-1 0 0,1 0 0,-1 1 0,0-1 0,0 0 0,0 1 0,0 0 0,0-1 0,0 1 0,0 0 0,0 0 0,-1 0 0,1 0 0,1 4 0,1-1 0,3 3 0,-2 1 0,0 0 0,0 0 0,0 0 0,-1 0 0,0 1 0,3 13 0,12 75 0,-13-61 0,1 25 0,-2 1 0,-7 100 0,0-56 0,2 502-1365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2:44:30.9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24575,'7'7'0,"-2"0"0,1 1 0,-1-1 0,0 1 0,0 0 0,-1 1 0,0-1 0,0 1 0,-1 0 0,-1 0 0,1 0 0,-1 0 0,0 12 0,1 14 0,-1 0 0,-5 43 0,1-14 0,0-6 0,0-27 0,2 1 0,1 0 0,6 41 0,-3-60 0,0 1 0,10 22 0,-8-24 0,-1 1 0,0 0 0,3 17 0,-2 25 0,-1 1 0,-7 103 0,0-52 0,2 5-1365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8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3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D7DF-0A8C-49DC-8B07-A1FC163B3D2A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0E03-AB1B-4E70-8129-AABFD51690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emf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emf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BD9B-AAD1-474C-9674-59775F03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23" y="-2946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NutraMeals: Data Flow </a:t>
            </a:r>
            <a:r>
              <a:rPr lang="en-US" sz="3600" b="1" u="sng"/>
              <a:t>Diagram (Logical</a:t>
            </a:r>
            <a:r>
              <a:rPr lang="en-US" sz="3600" b="1" u="sng" dirty="0"/>
              <a:t>)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4F8E-1681-47D8-99FC-6D8A21A9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99" y="936901"/>
            <a:ext cx="11605795" cy="5675772"/>
          </a:xfrm>
        </p:spPr>
        <p:txBody>
          <a:bodyPr>
            <a:normAutofit/>
          </a:bodyPr>
          <a:lstStyle/>
          <a:p>
            <a:r>
              <a:rPr lang="en-US" sz="2000" dirty="0"/>
              <a:t>Data Flow Diagram for Sign in, search restaurant, search food, and add restaurants </a:t>
            </a:r>
            <a:endParaRPr lang="en-IN" sz="2000" dirty="0"/>
          </a:p>
        </p:txBody>
      </p:sp>
      <p:grpSp>
        <p:nvGrpSpPr>
          <p:cNvPr id="37" name="object 23">
            <a:extLst>
              <a:ext uri="{FF2B5EF4-FFF2-40B4-BE49-F238E27FC236}">
                <a16:creationId xmlns:a16="http://schemas.microsoft.com/office/drawing/2014/main" id="{BA6304D5-8439-454E-A6DA-83963193A695}"/>
              </a:ext>
            </a:extLst>
          </p:cNvPr>
          <p:cNvGrpSpPr/>
          <p:nvPr/>
        </p:nvGrpSpPr>
        <p:grpSpPr>
          <a:xfrm>
            <a:off x="4067722" y="1866916"/>
            <a:ext cx="2355015" cy="988060"/>
            <a:chOff x="4415843" y="742223"/>
            <a:chExt cx="2128382" cy="988060"/>
          </a:xfrm>
        </p:grpSpPr>
        <p:sp>
          <p:nvSpPr>
            <p:cNvPr id="39" name="object 25">
              <a:extLst>
                <a:ext uri="{FF2B5EF4-FFF2-40B4-BE49-F238E27FC236}">
                  <a16:creationId xmlns:a16="http://schemas.microsoft.com/office/drawing/2014/main" id="{30620080-BE9C-464C-96E9-112D3F92690B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40" name="object 26">
              <a:extLst>
                <a:ext uri="{FF2B5EF4-FFF2-40B4-BE49-F238E27FC236}">
                  <a16:creationId xmlns:a16="http://schemas.microsoft.com/office/drawing/2014/main" id="{7F98E75C-962D-42CE-A9A0-9CB69CD5D6B2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28">
            <a:extLst>
              <a:ext uri="{FF2B5EF4-FFF2-40B4-BE49-F238E27FC236}">
                <a16:creationId xmlns:a16="http://schemas.microsoft.com/office/drawing/2014/main" id="{17C32306-3550-4841-B25B-7BD8479BFA5F}"/>
              </a:ext>
            </a:extLst>
          </p:cNvPr>
          <p:cNvSpPr txBox="1"/>
          <p:nvPr/>
        </p:nvSpPr>
        <p:spPr>
          <a:xfrm>
            <a:off x="4063389" y="2216742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IN" sz="1200" spc="-5" dirty="0">
                <a:latin typeface="Arial"/>
                <a:cs typeface="Arial"/>
              </a:rPr>
              <a:t>01.01 Account Management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51" name="object 23">
            <a:extLst>
              <a:ext uri="{FF2B5EF4-FFF2-40B4-BE49-F238E27FC236}">
                <a16:creationId xmlns:a16="http://schemas.microsoft.com/office/drawing/2014/main" id="{5AF5589F-0226-429C-B2F4-AA018E5D249E}"/>
              </a:ext>
            </a:extLst>
          </p:cNvPr>
          <p:cNvGrpSpPr/>
          <p:nvPr/>
        </p:nvGrpSpPr>
        <p:grpSpPr>
          <a:xfrm>
            <a:off x="3001195" y="4664432"/>
            <a:ext cx="3546640" cy="2880440"/>
            <a:chOff x="3338893" y="742223"/>
            <a:chExt cx="3205332" cy="2880440"/>
          </a:xfrm>
        </p:grpSpPr>
        <p:sp>
          <p:nvSpPr>
            <p:cNvPr id="52" name="object 24">
              <a:extLst>
                <a:ext uri="{FF2B5EF4-FFF2-40B4-BE49-F238E27FC236}">
                  <a16:creationId xmlns:a16="http://schemas.microsoft.com/office/drawing/2014/main" id="{E50009B9-FEC5-44B4-9BF3-0B2A1F0D9703}"/>
                </a:ext>
              </a:extLst>
            </p:cNvPr>
            <p:cNvSpPr/>
            <p:nvPr/>
          </p:nvSpPr>
          <p:spPr>
            <a:xfrm>
              <a:off x="3338893" y="3345168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99"/>
                  </a:lnTo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5">
              <a:extLst>
                <a:ext uri="{FF2B5EF4-FFF2-40B4-BE49-F238E27FC236}">
                  <a16:creationId xmlns:a16="http://schemas.microsoft.com/office/drawing/2014/main" id="{5567DA77-EB69-4D2A-B087-E4376269B3F2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54" name="object 26">
              <a:extLst>
                <a:ext uri="{FF2B5EF4-FFF2-40B4-BE49-F238E27FC236}">
                  <a16:creationId xmlns:a16="http://schemas.microsoft.com/office/drawing/2014/main" id="{93EC94F2-BBB0-4CCF-AFF3-9A0B016D2BCA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28">
            <a:extLst>
              <a:ext uri="{FF2B5EF4-FFF2-40B4-BE49-F238E27FC236}">
                <a16:creationId xmlns:a16="http://schemas.microsoft.com/office/drawing/2014/main" id="{598E58A6-3DCB-47D9-A0EE-F9028443EC61}"/>
              </a:ext>
            </a:extLst>
          </p:cNvPr>
          <p:cNvSpPr txBox="1"/>
          <p:nvPr/>
        </p:nvSpPr>
        <p:spPr>
          <a:xfrm>
            <a:off x="4182979" y="4971383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IN" sz="1200" dirty="0">
                <a:latin typeface="Arial"/>
                <a:cs typeface="Arial"/>
              </a:rPr>
              <a:t>01.03 User Support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3DBD8-7BC8-4C5C-8FE6-9F21206BE7F2}"/>
              </a:ext>
            </a:extLst>
          </p:cNvPr>
          <p:cNvSpPr txBox="1"/>
          <p:nvPr/>
        </p:nvSpPr>
        <p:spPr>
          <a:xfrm>
            <a:off x="935623" y="31072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grpSp>
        <p:nvGrpSpPr>
          <p:cNvPr id="66" name="object 23">
            <a:extLst>
              <a:ext uri="{FF2B5EF4-FFF2-40B4-BE49-F238E27FC236}">
                <a16:creationId xmlns:a16="http://schemas.microsoft.com/office/drawing/2014/main" id="{B116C5FD-4EEE-4D65-85CE-A67F705F65A5}"/>
              </a:ext>
            </a:extLst>
          </p:cNvPr>
          <p:cNvGrpSpPr/>
          <p:nvPr/>
        </p:nvGrpSpPr>
        <p:grpSpPr>
          <a:xfrm>
            <a:off x="8895082" y="2221995"/>
            <a:ext cx="2355015" cy="988060"/>
            <a:chOff x="4415843" y="742223"/>
            <a:chExt cx="2128382" cy="988060"/>
          </a:xfrm>
        </p:grpSpPr>
        <p:sp>
          <p:nvSpPr>
            <p:cNvPr id="70" name="object 25">
              <a:extLst>
                <a:ext uri="{FF2B5EF4-FFF2-40B4-BE49-F238E27FC236}">
                  <a16:creationId xmlns:a16="http://schemas.microsoft.com/office/drawing/2014/main" id="{0D82F4DE-35AE-4EB1-AFF1-1699727A27CD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71" name="object 26">
              <a:extLst>
                <a:ext uri="{FF2B5EF4-FFF2-40B4-BE49-F238E27FC236}">
                  <a16:creationId xmlns:a16="http://schemas.microsoft.com/office/drawing/2014/main" id="{571827B0-C4D1-4797-8EBD-F02D2A5EB8B6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28">
            <a:extLst>
              <a:ext uri="{FF2B5EF4-FFF2-40B4-BE49-F238E27FC236}">
                <a16:creationId xmlns:a16="http://schemas.microsoft.com/office/drawing/2014/main" id="{DEFC0339-393D-436C-A3BA-BB9671609850}"/>
              </a:ext>
            </a:extLst>
          </p:cNvPr>
          <p:cNvSpPr txBox="1"/>
          <p:nvPr/>
        </p:nvSpPr>
        <p:spPr>
          <a:xfrm>
            <a:off x="8913025" y="2576346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IN" sz="1200" spc="-5" dirty="0">
                <a:latin typeface="Arial"/>
                <a:cs typeface="Arial"/>
              </a:rPr>
              <a:t>02.01 Searching for Restaurants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3902D6-1ED6-45D3-A88B-11A1E8052C65}"/>
              </a:ext>
            </a:extLst>
          </p:cNvPr>
          <p:cNvSpPr txBox="1"/>
          <p:nvPr/>
        </p:nvSpPr>
        <p:spPr>
          <a:xfrm rot="566431">
            <a:off x="6772563" y="2099293"/>
            <a:ext cx="153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arlito"/>
                <a:cs typeface="Carlito"/>
              </a:rPr>
              <a:t>User</a:t>
            </a:r>
            <a:r>
              <a:rPr lang="en-IN" sz="1400" spc="-50" dirty="0">
                <a:latin typeface="Carlito"/>
                <a:cs typeface="Carlito"/>
              </a:rPr>
              <a:t> </a:t>
            </a:r>
            <a:r>
              <a:rPr lang="en-IN" sz="1400" spc="-10" dirty="0">
                <a:latin typeface="Carlito"/>
                <a:cs typeface="Carlito"/>
              </a:rPr>
              <a:t>information</a:t>
            </a:r>
          </a:p>
          <a:p>
            <a:endParaRPr lang="en-IN" sz="1400" spc="-10" dirty="0">
              <a:latin typeface="Carlito"/>
              <a:cs typeface="Carlito"/>
            </a:endParaRPr>
          </a:p>
          <a:p>
            <a:r>
              <a:rPr lang="en-IN" sz="1400" spc="-10" dirty="0">
                <a:latin typeface="Carlito"/>
                <a:cs typeface="Carlito"/>
              </a:rPr>
              <a:t>(Restaurant Name)</a:t>
            </a:r>
            <a:endParaRPr lang="en-IN" sz="1400" dirty="0">
              <a:latin typeface="Carlito"/>
              <a:cs typeface="Carlito"/>
            </a:endParaRPr>
          </a:p>
          <a:p>
            <a:endParaRPr lang="en-IN" sz="14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D586C7-C5BA-4964-98FA-7F3B420EF9AD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587304" y="2378004"/>
            <a:ext cx="2476085" cy="314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E00B724-30D2-4BBC-BE31-4B0396FD43FE}"/>
              </a:ext>
            </a:extLst>
          </p:cNvPr>
          <p:cNvCxnSpPr>
            <a:cxnSpLocks/>
          </p:cNvCxnSpPr>
          <p:nvPr/>
        </p:nvCxnSpPr>
        <p:spPr>
          <a:xfrm>
            <a:off x="1553100" y="2920748"/>
            <a:ext cx="2919883" cy="174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ACA96DE-56ED-4593-AB3E-D362E00DC24F}"/>
              </a:ext>
            </a:extLst>
          </p:cNvPr>
          <p:cNvSpPr txBox="1"/>
          <p:nvPr/>
        </p:nvSpPr>
        <p:spPr>
          <a:xfrm rot="1828256">
            <a:off x="1885054" y="3541402"/>
            <a:ext cx="2395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arlito"/>
                <a:cs typeface="Carlito"/>
              </a:rPr>
              <a:t>User</a:t>
            </a:r>
            <a:r>
              <a:rPr lang="en-IN" sz="1400" spc="-50" dirty="0">
                <a:latin typeface="Carlito"/>
                <a:cs typeface="Carlito"/>
              </a:rPr>
              <a:t> </a:t>
            </a:r>
            <a:r>
              <a:rPr lang="en-IN" sz="1400" spc="-10" dirty="0">
                <a:latin typeface="Carlito"/>
                <a:cs typeface="Carlito"/>
              </a:rPr>
              <a:t>information/Order Details</a:t>
            </a:r>
          </a:p>
          <a:p>
            <a:endParaRPr lang="en-IN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7344CD-20E4-48B0-A1D1-431289D20E4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405132" y="2202018"/>
            <a:ext cx="2507893" cy="535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5" name="object 23">
            <a:extLst>
              <a:ext uri="{FF2B5EF4-FFF2-40B4-BE49-F238E27FC236}">
                <a16:creationId xmlns:a16="http://schemas.microsoft.com/office/drawing/2014/main" id="{6C88DB58-5CAD-4B41-BD7C-EED026FC5942}"/>
              </a:ext>
            </a:extLst>
          </p:cNvPr>
          <p:cNvGrpSpPr/>
          <p:nvPr/>
        </p:nvGrpSpPr>
        <p:grpSpPr>
          <a:xfrm>
            <a:off x="8947245" y="4335714"/>
            <a:ext cx="2355015" cy="988060"/>
            <a:chOff x="4415843" y="742223"/>
            <a:chExt cx="2128382" cy="988060"/>
          </a:xfrm>
        </p:grpSpPr>
        <p:sp>
          <p:nvSpPr>
            <p:cNvPr id="146" name="object 25">
              <a:extLst>
                <a:ext uri="{FF2B5EF4-FFF2-40B4-BE49-F238E27FC236}">
                  <a16:creationId xmlns:a16="http://schemas.microsoft.com/office/drawing/2014/main" id="{97AD9CA7-56D9-4CE4-AF63-DD2EBB542205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147" name="object 26">
              <a:extLst>
                <a:ext uri="{FF2B5EF4-FFF2-40B4-BE49-F238E27FC236}">
                  <a16:creationId xmlns:a16="http://schemas.microsoft.com/office/drawing/2014/main" id="{14F8FC1E-BBD6-46AA-8FB6-72DDA36E3DE4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28">
            <a:extLst>
              <a:ext uri="{FF2B5EF4-FFF2-40B4-BE49-F238E27FC236}">
                <a16:creationId xmlns:a16="http://schemas.microsoft.com/office/drawing/2014/main" id="{84BE86A2-1F33-4CDE-B167-67B718754216}"/>
              </a:ext>
            </a:extLst>
          </p:cNvPr>
          <p:cNvSpPr txBox="1"/>
          <p:nvPr/>
        </p:nvSpPr>
        <p:spPr>
          <a:xfrm>
            <a:off x="8947245" y="4683938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US" sz="1200" spc="-5" dirty="0">
                <a:latin typeface="Arial"/>
                <a:cs typeface="Arial"/>
              </a:rPr>
              <a:t>02.02 Searching For Food Items</a:t>
            </a:r>
            <a:endParaRPr sz="1200" dirty="0">
              <a:latin typeface="Arial"/>
              <a:cs typeface="Arial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F37B394-2846-4B0A-877E-D17DCBAD0366}"/>
              </a:ext>
            </a:extLst>
          </p:cNvPr>
          <p:cNvCxnSpPr>
            <a:cxnSpLocks/>
          </p:cNvCxnSpPr>
          <p:nvPr/>
        </p:nvCxnSpPr>
        <p:spPr>
          <a:xfrm>
            <a:off x="6324511" y="2817431"/>
            <a:ext cx="2622732" cy="190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AAAE5C3-CE60-4CDA-AC35-88BF0043BF87}"/>
              </a:ext>
            </a:extLst>
          </p:cNvPr>
          <p:cNvSpPr txBox="1"/>
          <p:nvPr/>
        </p:nvSpPr>
        <p:spPr>
          <a:xfrm rot="2202198">
            <a:off x="6810745" y="3457292"/>
            <a:ext cx="153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arlito"/>
                <a:cs typeface="Carlito"/>
              </a:rPr>
              <a:t>User</a:t>
            </a:r>
            <a:r>
              <a:rPr lang="en-IN" sz="1400" spc="-50" dirty="0">
                <a:latin typeface="Carlito"/>
                <a:cs typeface="Carlito"/>
              </a:rPr>
              <a:t> </a:t>
            </a:r>
            <a:r>
              <a:rPr lang="en-IN" sz="1400" spc="-10" dirty="0">
                <a:latin typeface="Carlito"/>
                <a:cs typeface="Carlito"/>
              </a:rPr>
              <a:t>information</a:t>
            </a:r>
          </a:p>
          <a:p>
            <a:endParaRPr lang="en-IN" sz="1400" spc="-10" dirty="0">
              <a:latin typeface="Carlito"/>
              <a:cs typeface="Carlito"/>
            </a:endParaRPr>
          </a:p>
          <a:p>
            <a:r>
              <a:rPr lang="en-IN" sz="1400" spc="-10" dirty="0">
                <a:latin typeface="Carlito"/>
                <a:cs typeface="Carlito"/>
              </a:rPr>
              <a:t>(Food Item Name)</a:t>
            </a:r>
            <a:endParaRPr lang="en-IN" sz="1400" dirty="0">
              <a:latin typeface="Carlito"/>
              <a:cs typeface="Carlito"/>
            </a:endParaRPr>
          </a:p>
          <a:p>
            <a:endParaRPr lang="en-IN" sz="1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D9EA25-24A7-4516-A0F0-734E10CE921D}"/>
              </a:ext>
            </a:extLst>
          </p:cNvPr>
          <p:cNvSpPr txBox="1"/>
          <p:nvPr/>
        </p:nvSpPr>
        <p:spPr>
          <a:xfrm rot="20874481">
            <a:off x="1348428" y="1806202"/>
            <a:ext cx="276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Information/</a:t>
            </a:r>
          </a:p>
          <a:p>
            <a:pPr algn="ctr"/>
            <a:r>
              <a:rPr lang="en-US" sz="1400" dirty="0"/>
              <a:t>Restaurant Information</a:t>
            </a:r>
            <a:endParaRPr lang="en-IN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AA4927-16F2-4A46-83B4-59080B0E6838}"/>
              </a:ext>
            </a:extLst>
          </p:cNvPr>
          <p:cNvSpPr/>
          <p:nvPr/>
        </p:nvSpPr>
        <p:spPr>
          <a:xfrm>
            <a:off x="1073270" y="2267833"/>
            <a:ext cx="321503" cy="2715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F4E751-9FFC-47D6-92CA-9F7CDA9F0B5A}"/>
              </a:ext>
            </a:extLst>
          </p:cNvPr>
          <p:cNvCxnSpPr>
            <a:stCxn id="8" idx="4"/>
          </p:cNvCxnSpPr>
          <p:nvPr/>
        </p:nvCxnSpPr>
        <p:spPr>
          <a:xfrm>
            <a:off x="1234022" y="2539380"/>
            <a:ext cx="11463" cy="3069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BAF442-4872-42D4-83FA-75D4AA64822C}"/>
              </a:ext>
            </a:extLst>
          </p:cNvPr>
          <p:cNvCxnSpPr>
            <a:cxnSpLocks/>
          </p:cNvCxnSpPr>
          <p:nvPr/>
        </p:nvCxnSpPr>
        <p:spPr>
          <a:xfrm flipH="1">
            <a:off x="1073269" y="2841406"/>
            <a:ext cx="171092" cy="19973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F62A0D-9D86-43E2-AF5E-9D44F2252E0F}"/>
              </a:ext>
            </a:extLst>
          </p:cNvPr>
          <p:cNvCxnSpPr>
            <a:cxnSpLocks/>
          </p:cNvCxnSpPr>
          <p:nvPr/>
        </p:nvCxnSpPr>
        <p:spPr>
          <a:xfrm>
            <a:off x="1234021" y="2831701"/>
            <a:ext cx="167407" cy="1898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6EB4F-28E3-4D8A-B35F-7C6385A5C3DE}"/>
              </a:ext>
            </a:extLst>
          </p:cNvPr>
          <p:cNvCxnSpPr/>
          <p:nvPr/>
        </p:nvCxnSpPr>
        <p:spPr>
          <a:xfrm flipV="1">
            <a:off x="1244362" y="2737608"/>
            <a:ext cx="161153" cy="857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F80B3-DF1A-4890-BD9B-D41DFD4B7406}"/>
              </a:ext>
            </a:extLst>
          </p:cNvPr>
          <p:cNvCxnSpPr>
            <a:cxnSpLocks/>
          </p:cNvCxnSpPr>
          <p:nvPr/>
        </p:nvCxnSpPr>
        <p:spPr>
          <a:xfrm flipH="1" flipV="1">
            <a:off x="1098793" y="2745976"/>
            <a:ext cx="139508" cy="857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2D26A-7BDC-4A85-A13F-19CD1327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23" y="-2946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NutraMeals: Data Flow Diagram (Physical)</a:t>
            </a:r>
            <a:endParaRPr lang="en-IN" sz="3600" b="1" u="sng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13ECB7-47C8-40FB-95C5-E6426CEB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99" y="936901"/>
            <a:ext cx="11605795" cy="5675772"/>
          </a:xfrm>
        </p:spPr>
        <p:txBody>
          <a:bodyPr>
            <a:normAutofit/>
          </a:bodyPr>
          <a:lstStyle/>
          <a:p>
            <a:r>
              <a:rPr lang="en-US" sz="2000" dirty="0"/>
              <a:t>Data Flow Diagram for Sign in, search restaurant, search food, and add restaurants </a:t>
            </a:r>
            <a:endParaRPr lang="en-IN" sz="2000" dirty="0"/>
          </a:p>
        </p:txBody>
      </p:sp>
      <p:grpSp>
        <p:nvGrpSpPr>
          <p:cNvPr id="13" name="object 23">
            <a:extLst>
              <a:ext uri="{FF2B5EF4-FFF2-40B4-BE49-F238E27FC236}">
                <a16:creationId xmlns:a16="http://schemas.microsoft.com/office/drawing/2014/main" id="{9708BDA6-0965-48BA-BD21-5FAEFC015CE4}"/>
              </a:ext>
            </a:extLst>
          </p:cNvPr>
          <p:cNvGrpSpPr/>
          <p:nvPr/>
        </p:nvGrpSpPr>
        <p:grpSpPr>
          <a:xfrm>
            <a:off x="4067722" y="1866916"/>
            <a:ext cx="2355015" cy="988060"/>
            <a:chOff x="4415843" y="742223"/>
            <a:chExt cx="2128382" cy="988060"/>
          </a:xfrm>
        </p:grpSpPr>
        <p:sp>
          <p:nvSpPr>
            <p:cNvPr id="14" name="object 25">
              <a:extLst>
                <a:ext uri="{FF2B5EF4-FFF2-40B4-BE49-F238E27FC236}">
                  <a16:creationId xmlns:a16="http://schemas.microsoft.com/office/drawing/2014/main" id="{1FF44067-26D7-4685-96E6-A842F6816BE2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15" name="object 26">
              <a:extLst>
                <a:ext uri="{FF2B5EF4-FFF2-40B4-BE49-F238E27FC236}">
                  <a16:creationId xmlns:a16="http://schemas.microsoft.com/office/drawing/2014/main" id="{BE459C00-9D66-4D6D-92B4-AA5DE4FB476D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8">
            <a:extLst>
              <a:ext uri="{FF2B5EF4-FFF2-40B4-BE49-F238E27FC236}">
                <a16:creationId xmlns:a16="http://schemas.microsoft.com/office/drawing/2014/main" id="{17A03FDE-8C83-42FB-9C0C-17B4C6D18545}"/>
              </a:ext>
            </a:extLst>
          </p:cNvPr>
          <p:cNvSpPr txBox="1"/>
          <p:nvPr/>
        </p:nvSpPr>
        <p:spPr>
          <a:xfrm>
            <a:off x="4063389" y="2216742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IN" sz="1200" spc="-5" dirty="0">
                <a:latin typeface="Arial"/>
                <a:cs typeface="Arial"/>
              </a:rPr>
              <a:t>01.01 Account Management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7" name="object 23">
            <a:extLst>
              <a:ext uri="{FF2B5EF4-FFF2-40B4-BE49-F238E27FC236}">
                <a16:creationId xmlns:a16="http://schemas.microsoft.com/office/drawing/2014/main" id="{D56A63BB-BD0A-4371-BD12-A26877058896}"/>
              </a:ext>
            </a:extLst>
          </p:cNvPr>
          <p:cNvGrpSpPr/>
          <p:nvPr/>
        </p:nvGrpSpPr>
        <p:grpSpPr>
          <a:xfrm>
            <a:off x="3001195" y="4664432"/>
            <a:ext cx="3546640" cy="2880440"/>
            <a:chOff x="3338893" y="742223"/>
            <a:chExt cx="3205332" cy="2880440"/>
          </a:xfrm>
        </p:grpSpPr>
        <p:sp>
          <p:nvSpPr>
            <p:cNvPr id="18" name="object 24">
              <a:extLst>
                <a:ext uri="{FF2B5EF4-FFF2-40B4-BE49-F238E27FC236}">
                  <a16:creationId xmlns:a16="http://schemas.microsoft.com/office/drawing/2014/main" id="{E4DB88FA-56F2-46D1-9807-4DEB3EBA27E2}"/>
                </a:ext>
              </a:extLst>
            </p:cNvPr>
            <p:cNvSpPr/>
            <p:nvPr/>
          </p:nvSpPr>
          <p:spPr>
            <a:xfrm>
              <a:off x="3338893" y="3345168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99"/>
                  </a:lnTo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>
              <a:extLst>
                <a:ext uri="{FF2B5EF4-FFF2-40B4-BE49-F238E27FC236}">
                  <a16:creationId xmlns:a16="http://schemas.microsoft.com/office/drawing/2014/main" id="{E4C4BBD9-1879-4695-AB1E-B1BCE3D9F1EF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20" name="object 26">
              <a:extLst>
                <a:ext uri="{FF2B5EF4-FFF2-40B4-BE49-F238E27FC236}">
                  <a16:creationId xmlns:a16="http://schemas.microsoft.com/office/drawing/2014/main" id="{0E7B772B-A962-4E15-9BA7-0958506C7D75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8">
            <a:extLst>
              <a:ext uri="{FF2B5EF4-FFF2-40B4-BE49-F238E27FC236}">
                <a16:creationId xmlns:a16="http://schemas.microsoft.com/office/drawing/2014/main" id="{CFE9AA1F-9650-4338-9525-5134B920F6EA}"/>
              </a:ext>
            </a:extLst>
          </p:cNvPr>
          <p:cNvSpPr txBox="1"/>
          <p:nvPr/>
        </p:nvSpPr>
        <p:spPr>
          <a:xfrm>
            <a:off x="4182979" y="4971383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IN" sz="1200" dirty="0">
                <a:latin typeface="Arial"/>
                <a:cs typeface="Arial"/>
              </a:rPr>
              <a:t>01.03 User Support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8A3632-974B-4595-84B8-C7BB2FF0B165}"/>
              </a:ext>
            </a:extLst>
          </p:cNvPr>
          <p:cNvSpPr txBox="1"/>
          <p:nvPr/>
        </p:nvSpPr>
        <p:spPr>
          <a:xfrm>
            <a:off x="935623" y="31072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9DBBEDE2-4B3D-4E80-9FE1-5FDBF05F1ACD}"/>
              </a:ext>
            </a:extLst>
          </p:cNvPr>
          <p:cNvGrpSpPr/>
          <p:nvPr/>
        </p:nvGrpSpPr>
        <p:grpSpPr>
          <a:xfrm>
            <a:off x="8895082" y="2221995"/>
            <a:ext cx="2355015" cy="988060"/>
            <a:chOff x="4415843" y="742223"/>
            <a:chExt cx="2128382" cy="988060"/>
          </a:xfrm>
        </p:grpSpPr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AC9D55C6-81B9-475E-9DA5-B123C089D397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9D0A192A-0B73-4993-9A68-54F2D8CE0E0A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6CC9281B-C505-4339-A7CD-2D077C46AE27}"/>
              </a:ext>
            </a:extLst>
          </p:cNvPr>
          <p:cNvSpPr txBox="1"/>
          <p:nvPr/>
        </p:nvSpPr>
        <p:spPr>
          <a:xfrm>
            <a:off x="8913025" y="2576346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IN" sz="1200" spc="-5" dirty="0">
                <a:latin typeface="Arial"/>
                <a:cs typeface="Arial"/>
              </a:rPr>
              <a:t>02.01 Searching for Restaurants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CE435-9A42-4BCD-AA82-44930DEFCF4A}"/>
              </a:ext>
            </a:extLst>
          </p:cNvPr>
          <p:cNvSpPr txBox="1"/>
          <p:nvPr/>
        </p:nvSpPr>
        <p:spPr>
          <a:xfrm rot="566431">
            <a:off x="6772563" y="2099293"/>
            <a:ext cx="153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arlito"/>
                <a:cs typeface="Carlito"/>
              </a:rPr>
              <a:t>User</a:t>
            </a:r>
            <a:r>
              <a:rPr lang="en-IN" sz="1400" spc="-50" dirty="0">
                <a:latin typeface="Carlito"/>
                <a:cs typeface="Carlito"/>
              </a:rPr>
              <a:t> </a:t>
            </a:r>
            <a:r>
              <a:rPr lang="en-IN" sz="1400" spc="-10" dirty="0">
                <a:latin typeface="Carlito"/>
                <a:cs typeface="Carlito"/>
              </a:rPr>
              <a:t>information</a:t>
            </a:r>
          </a:p>
          <a:p>
            <a:endParaRPr lang="en-IN" sz="1400" spc="-10" dirty="0">
              <a:latin typeface="Carlito"/>
              <a:cs typeface="Carlito"/>
            </a:endParaRPr>
          </a:p>
          <a:p>
            <a:r>
              <a:rPr lang="en-IN" sz="1400" spc="-10" dirty="0">
                <a:latin typeface="Carlito"/>
                <a:cs typeface="Carlito"/>
              </a:rPr>
              <a:t>(Restaurant Name)</a:t>
            </a:r>
            <a:endParaRPr lang="en-IN" sz="1400" dirty="0">
              <a:latin typeface="Carlito"/>
              <a:cs typeface="Carlito"/>
            </a:endParaRPr>
          </a:p>
          <a:p>
            <a:endParaRPr lang="en-IN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A4A65D-FAC5-48FE-BAAC-B74F5B803D8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587304" y="2378004"/>
            <a:ext cx="2476085" cy="314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ABC2C-8490-489E-9C8E-44D29BD02BF7}"/>
              </a:ext>
            </a:extLst>
          </p:cNvPr>
          <p:cNvCxnSpPr>
            <a:cxnSpLocks/>
          </p:cNvCxnSpPr>
          <p:nvPr/>
        </p:nvCxnSpPr>
        <p:spPr>
          <a:xfrm>
            <a:off x="1553100" y="2920748"/>
            <a:ext cx="2919883" cy="174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A4B3F-A462-4416-8699-15E7C92EBC61}"/>
              </a:ext>
            </a:extLst>
          </p:cNvPr>
          <p:cNvSpPr txBox="1"/>
          <p:nvPr/>
        </p:nvSpPr>
        <p:spPr>
          <a:xfrm rot="1828256">
            <a:off x="1885054" y="3541402"/>
            <a:ext cx="2395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arlito"/>
                <a:cs typeface="Carlito"/>
              </a:rPr>
              <a:t>User</a:t>
            </a:r>
            <a:r>
              <a:rPr lang="en-IN" sz="1400" spc="-50" dirty="0">
                <a:latin typeface="Carlito"/>
                <a:cs typeface="Carlito"/>
              </a:rPr>
              <a:t> </a:t>
            </a:r>
            <a:r>
              <a:rPr lang="en-IN" sz="1400" spc="-10" dirty="0">
                <a:latin typeface="Carlito"/>
                <a:cs typeface="Carlito"/>
              </a:rPr>
              <a:t>information/Order Details</a:t>
            </a:r>
          </a:p>
          <a:p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58B2AE-62EC-474F-93C0-CFDD92603C0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405132" y="2202018"/>
            <a:ext cx="2507893" cy="535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2" name="object 23">
            <a:extLst>
              <a:ext uri="{FF2B5EF4-FFF2-40B4-BE49-F238E27FC236}">
                <a16:creationId xmlns:a16="http://schemas.microsoft.com/office/drawing/2014/main" id="{768D16AF-CA1D-4BFA-ABE6-31C2160C0C5B}"/>
              </a:ext>
            </a:extLst>
          </p:cNvPr>
          <p:cNvGrpSpPr/>
          <p:nvPr/>
        </p:nvGrpSpPr>
        <p:grpSpPr>
          <a:xfrm>
            <a:off x="7717574" y="4775850"/>
            <a:ext cx="2355015" cy="988060"/>
            <a:chOff x="4415843" y="742223"/>
            <a:chExt cx="2128382" cy="988060"/>
          </a:xfrm>
        </p:grpSpPr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6CD943B8-BA56-4858-9976-8DC292BB8CDB}"/>
                </a:ext>
              </a:extLst>
            </p:cNvPr>
            <p:cNvSpPr/>
            <p:nvPr/>
          </p:nvSpPr>
          <p:spPr>
            <a:xfrm>
              <a:off x="4415844" y="742223"/>
              <a:ext cx="2128381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1736746" y="987898"/>
                  </a:move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8000"/>
                </a:highlight>
              </a:endParaRPr>
            </a:p>
          </p:txBody>
        </p:sp>
        <p:sp>
          <p:nvSpPr>
            <p:cNvPr id="34" name="object 26">
              <a:extLst>
                <a:ext uri="{FF2B5EF4-FFF2-40B4-BE49-F238E27FC236}">
                  <a16:creationId xmlns:a16="http://schemas.microsoft.com/office/drawing/2014/main" id="{1CB034BE-E8FE-4549-928B-07B68E5E7BFB}"/>
                </a:ext>
              </a:extLst>
            </p:cNvPr>
            <p:cNvSpPr/>
            <p:nvPr/>
          </p:nvSpPr>
          <p:spPr>
            <a:xfrm>
              <a:off x="4415843" y="742223"/>
              <a:ext cx="2128380" cy="988060"/>
            </a:xfrm>
            <a:custGeom>
              <a:avLst/>
              <a:gdLst/>
              <a:ahLst/>
              <a:cxnLst/>
              <a:rect l="l" t="t" r="r" b="b"/>
              <a:pathLst>
                <a:path w="1901825" h="988060">
                  <a:moveTo>
                    <a:pt x="0" y="164652"/>
                  </a:moveTo>
                  <a:lnTo>
                    <a:pt x="5882" y="120881"/>
                  </a:lnTo>
                  <a:lnTo>
                    <a:pt x="22481" y="81549"/>
                  </a:lnTo>
                  <a:lnTo>
                    <a:pt x="48228" y="48225"/>
                  </a:lnTo>
                  <a:lnTo>
                    <a:pt x="81551" y="22479"/>
                  </a:lnTo>
                  <a:lnTo>
                    <a:pt x="120882" y="5881"/>
                  </a:lnTo>
                  <a:lnTo>
                    <a:pt x="164649" y="0"/>
                  </a:lnTo>
                  <a:lnTo>
                    <a:pt x="1736746" y="0"/>
                  </a:lnTo>
                  <a:lnTo>
                    <a:pt x="1799758" y="12533"/>
                  </a:lnTo>
                  <a:lnTo>
                    <a:pt x="1853171" y="48224"/>
                  </a:lnTo>
                  <a:lnTo>
                    <a:pt x="1888861" y="101643"/>
                  </a:lnTo>
                  <a:lnTo>
                    <a:pt x="1901396" y="164652"/>
                  </a:lnTo>
                  <a:lnTo>
                    <a:pt x="1901396" y="823245"/>
                  </a:lnTo>
                  <a:lnTo>
                    <a:pt x="1895514" y="867016"/>
                  </a:lnTo>
                  <a:lnTo>
                    <a:pt x="1878914" y="906348"/>
                  </a:lnTo>
                  <a:lnTo>
                    <a:pt x="1853168" y="939672"/>
                  </a:lnTo>
                  <a:lnTo>
                    <a:pt x="1819844" y="965418"/>
                  </a:lnTo>
                  <a:lnTo>
                    <a:pt x="1780513" y="982016"/>
                  </a:lnTo>
                  <a:lnTo>
                    <a:pt x="1736746" y="987898"/>
                  </a:lnTo>
                  <a:lnTo>
                    <a:pt x="164649" y="987898"/>
                  </a:lnTo>
                  <a:lnTo>
                    <a:pt x="120882" y="982016"/>
                  </a:lnTo>
                  <a:lnTo>
                    <a:pt x="81551" y="965418"/>
                  </a:lnTo>
                  <a:lnTo>
                    <a:pt x="48228" y="939672"/>
                  </a:lnTo>
                  <a:lnTo>
                    <a:pt x="22481" y="906348"/>
                  </a:lnTo>
                  <a:lnTo>
                    <a:pt x="5882" y="867016"/>
                  </a:lnTo>
                  <a:lnTo>
                    <a:pt x="0" y="823245"/>
                  </a:lnTo>
                  <a:lnTo>
                    <a:pt x="0" y="164652"/>
                  </a:lnTo>
                  <a:close/>
                </a:path>
              </a:pathLst>
            </a:custGeom>
            <a:ln w="9524">
              <a:solidFill>
                <a:srgbClr val="1F49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8">
            <a:extLst>
              <a:ext uri="{FF2B5EF4-FFF2-40B4-BE49-F238E27FC236}">
                <a16:creationId xmlns:a16="http://schemas.microsoft.com/office/drawing/2014/main" id="{F7C5B37F-A5C5-493B-89B5-6AE37A6EA69E}"/>
              </a:ext>
            </a:extLst>
          </p:cNvPr>
          <p:cNvSpPr txBox="1"/>
          <p:nvPr/>
        </p:nvSpPr>
        <p:spPr>
          <a:xfrm>
            <a:off x="7708910" y="5099578"/>
            <a:ext cx="2363677" cy="322524"/>
          </a:xfrm>
          <a:prstGeom prst="rect">
            <a:avLst/>
          </a:prstGeom>
          <a:solidFill>
            <a:srgbClr val="FFFFFF"/>
          </a:solidFill>
          <a:ln w="9524">
            <a:solidFill>
              <a:srgbClr val="1F497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1075"/>
              </a:spcBef>
            </a:pPr>
            <a:r>
              <a:rPr lang="en-US" sz="1200" spc="-5" dirty="0">
                <a:latin typeface="Arial"/>
                <a:cs typeface="Arial"/>
              </a:rPr>
              <a:t>02.02 Searching For Food Items</a:t>
            </a:r>
            <a:endParaRPr sz="1200" dirty="0">
              <a:latin typeface="Arial"/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DA408-F481-4783-A3A0-08215B33CFC0}"/>
              </a:ext>
            </a:extLst>
          </p:cNvPr>
          <p:cNvCxnSpPr>
            <a:cxnSpLocks/>
          </p:cNvCxnSpPr>
          <p:nvPr/>
        </p:nvCxnSpPr>
        <p:spPr>
          <a:xfrm>
            <a:off x="6324511" y="2817431"/>
            <a:ext cx="2622732" cy="190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CBE252-0AE2-410D-803F-E2BF0B8E6DAD}"/>
              </a:ext>
            </a:extLst>
          </p:cNvPr>
          <p:cNvSpPr txBox="1"/>
          <p:nvPr/>
        </p:nvSpPr>
        <p:spPr>
          <a:xfrm rot="2202198">
            <a:off x="6810745" y="3457292"/>
            <a:ext cx="153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arlito"/>
                <a:cs typeface="Carlito"/>
              </a:rPr>
              <a:t>User</a:t>
            </a:r>
            <a:r>
              <a:rPr lang="en-IN" sz="1400" spc="-50" dirty="0">
                <a:latin typeface="Carlito"/>
                <a:cs typeface="Carlito"/>
              </a:rPr>
              <a:t> </a:t>
            </a:r>
            <a:r>
              <a:rPr lang="en-IN" sz="1400" spc="-10" dirty="0">
                <a:latin typeface="Carlito"/>
                <a:cs typeface="Carlito"/>
              </a:rPr>
              <a:t>information</a:t>
            </a:r>
          </a:p>
          <a:p>
            <a:endParaRPr lang="en-IN" sz="1400" spc="-10" dirty="0">
              <a:latin typeface="Carlito"/>
              <a:cs typeface="Carlito"/>
            </a:endParaRPr>
          </a:p>
          <a:p>
            <a:r>
              <a:rPr lang="en-IN" sz="1400" spc="-10" dirty="0">
                <a:latin typeface="Carlito"/>
                <a:cs typeface="Carlito"/>
              </a:rPr>
              <a:t>(Food Item Name)</a:t>
            </a:r>
            <a:endParaRPr lang="en-IN" sz="1400" dirty="0">
              <a:latin typeface="Carlito"/>
              <a:cs typeface="Carlito"/>
            </a:endParaRPr>
          </a:p>
          <a:p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93C0D1-EC3A-4797-921B-8DF72FA0A28F}"/>
              </a:ext>
            </a:extLst>
          </p:cNvPr>
          <p:cNvSpPr txBox="1"/>
          <p:nvPr/>
        </p:nvSpPr>
        <p:spPr>
          <a:xfrm rot="20874481">
            <a:off x="1348428" y="1806202"/>
            <a:ext cx="276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Information/</a:t>
            </a:r>
          </a:p>
          <a:p>
            <a:pPr algn="ctr"/>
            <a:r>
              <a:rPr lang="en-US" sz="1400" dirty="0"/>
              <a:t>Restaurant Information</a:t>
            </a:r>
            <a:endParaRPr lang="en-IN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32CEA52-FB62-4166-86AD-8C884A7BB0B8}"/>
              </a:ext>
            </a:extLst>
          </p:cNvPr>
          <p:cNvSpPr/>
          <p:nvPr/>
        </p:nvSpPr>
        <p:spPr>
          <a:xfrm>
            <a:off x="1073270" y="2267833"/>
            <a:ext cx="321503" cy="2715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A5118E-B721-47CE-B28A-004CD813E923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1234022" y="2539380"/>
            <a:ext cx="11463" cy="3069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CC1C7E-521B-46C0-855C-1F0A8F0ED50F}"/>
              </a:ext>
            </a:extLst>
          </p:cNvPr>
          <p:cNvCxnSpPr>
            <a:cxnSpLocks/>
          </p:cNvCxnSpPr>
          <p:nvPr/>
        </p:nvCxnSpPr>
        <p:spPr>
          <a:xfrm flipH="1">
            <a:off x="1073269" y="2841406"/>
            <a:ext cx="171092" cy="19973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D52AE4-B3EB-415C-9E42-BC92D24C30E1}"/>
              </a:ext>
            </a:extLst>
          </p:cNvPr>
          <p:cNvCxnSpPr>
            <a:cxnSpLocks/>
          </p:cNvCxnSpPr>
          <p:nvPr/>
        </p:nvCxnSpPr>
        <p:spPr>
          <a:xfrm>
            <a:off x="1234021" y="2831701"/>
            <a:ext cx="167407" cy="1898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762F40-D29B-4657-9B90-F9396C67DA09}"/>
              </a:ext>
            </a:extLst>
          </p:cNvPr>
          <p:cNvCxnSpPr/>
          <p:nvPr/>
        </p:nvCxnSpPr>
        <p:spPr>
          <a:xfrm flipV="1">
            <a:off x="1244362" y="2737608"/>
            <a:ext cx="161153" cy="857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76F89A-13AB-4E52-B342-A3F4951A782C}"/>
              </a:ext>
            </a:extLst>
          </p:cNvPr>
          <p:cNvCxnSpPr>
            <a:cxnSpLocks/>
          </p:cNvCxnSpPr>
          <p:nvPr/>
        </p:nvCxnSpPr>
        <p:spPr>
          <a:xfrm flipH="1" flipV="1">
            <a:off x="1098793" y="2745976"/>
            <a:ext cx="139508" cy="857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B9D9514B-EEA3-4807-A737-8A1BFCBA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122" y="1227146"/>
            <a:ext cx="1828800" cy="4889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0DE57A-9575-4A98-AA24-E897AB5F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226" y="3809697"/>
            <a:ext cx="1828800" cy="488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46405C1-E157-41C1-B973-6F86CDD6B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587" y="6143700"/>
            <a:ext cx="1828800" cy="48895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2D6F82-8B37-4E73-8B3D-8010FFE295D4}"/>
              </a:ext>
            </a:extLst>
          </p:cNvPr>
          <p:cNvCxnSpPr/>
          <p:nvPr/>
        </p:nvCxnSpPr>
        <p:spPr>
          <a:xfrm flipV="1">
            <a:off x="6422735" y="1536813"/>
            <a:ext cx="2914305" cy="36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32F932-FD95-44B9-8E30-50A65929E242}"/>
              </a:ext>
            </a:extLst>
          </p:cNvPr>
          <p:cNvCxnSpPr>
            <a:cxnSpLocks/>
          </p:cNvCxnSpPr>
          <p:nvPr/>
        </p:nvCxnSpPr>
        <p:spPr>
          <a:xfrm>
            <a:off x="9773920" y="1227146"/>
            <a:ext cx="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8BAB03-473B-4978-A14D-2D8A3298F2F1}"/>
              </a:ext>
            </a:extLst>
          </p:cNvPr>
          <p:cNvCxnSpPr>
            <a:cxnSpLocks/>
          </p:cNvCxnSpPr>
          <p:nvPr/>
        </p:nvCxnSpPr>
        <p:spPr>
          <a:xfrm>
            <a:off x="10396522" y="6143700"/>
            <a:ext cx="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42D910-D6EC-454C-8384-BFADC069A0AE}"/>
              </a:ext>
            </a:extLst>
          </p:cNvPr>
          <p:cNvCxnSpPr>
            <a:cxnSpLocks/>
          </p:cNvCxnSpPr>
          <p:nvPr/>
        </p:nvCxnSpPr>
        <p:spPr>
          <a:xfrm>
            <a:off x="10495280" y="3809697"/>
            <a:ext cx="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0F5E28F-6980-4667-AF9B-B33BA2620B6A}"/>
              </a:ext>
            </a:extLst>
          </p:cNvPr>
          <p:cNvSpPr txBox="1"/>
          <p:nvPr/>
        </p:nvSpPr>
        <p:spPr>
          <a:xfrm rot="21168680">
            <a:off x="6838446" y="1413756"/>
            <a:ext cx="150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Information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9292FE-3024-4227-B352-B53FA44C0078}"/>
              </a:ext>
            </a:extLst>
          </p:cNvPr>
          <p:cNvCxnSpPr/>
          <p:nvPr/>
        </p:nvCxnSpPr>
        <p:spPr>
          <a:xfrm flipV="1">
            <a:off x="5913120" y="1814463"/>
            <a:ext cx="3569002" cy="277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196253-AA5C-4C4B-BF8C-872AE3163E47}"/>
              </a:ext>
            </a:extLst>
          </p:cNvPr>
          <p:cNvSpPr txBox="1"/>
          <p:nvPr/>
        </p:nvSpPr>
        <p:spPr>
          <a:xfrm rot="19328912">
            <a:off x="5366374" y="3855839"/>
            <a:ext cx="191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information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F6483F-691D-4242-AE21-50E39C00002E}"/>
              </a:ext>
            </a:extLst>
          </p:cNvPr>
          <p:cNvCxnSpPr>
            <a:cxnSpLocks/>
          </p:cNvCxnSpPr>
          <p:nvPr/>
        </p:nvCxnSpPr>
        <p:spPr>
          <a:xfrm>
            <a:off x="9089157" y="3307325"/>
            <a:ext cx="1065546" cy="72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124542B-5181-44F6-B205-A0B9CCC3D65D}"/>
              </a:ext>
            </a:extLst>
          </p:cNvPr>
          <p:cNvSpPr txBox="1"/>
          <p:nvPr/>
        </p:nvSpPr>
        <p:spPr>
          <a:xfrm rot="2223977">
            <a:off x="8949187" y="3578586"/>
            <a:ext cx="2006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Restaurant name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DE0301-39C4-46E5-BD84-E6A78DD378D4}"/>
              </a:ext>
            </a:extLst>
          </p:cNvPr>
          <p:cNvCxnSpPr/>
          <p:nvPr/>
        </p:nvCxnSpPr>
        <p:spPr>
          <a:xfrm>
            <a:off x="8198878" y="5921099"/>
            <a:ext cx="1722831" cy="54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1614CE-A40B-4184-BB52-B5E7647929FB}"/>
              </a:ext>
            </a:extLst>
          </p:cNvPr>
          <p:cNvSpPr txBox="1"/>
          <p:nvPr/>
        </p:nvSpPr>
        <p:spPr>
          <a:xfrm rot="1026173">
            <a:off x="8198878" y="6187064"/>
            <a:ext cx="206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Food item name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A193B3B-992D-4ADD-91F0-D6CD27F84F62}"/>
                  </a:ext>
                </a:extLst>
              </p14:cNvPr>
              <p14:cNvContentPartPr/>
              <p14:nvPr/>
            </p14:nvContentPartPr>
            <p14:xfrm>
              <a:off x="11226720" y="1360800"/>
              <a:ext cx="184680" cy="74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A193B3B-992D-4ADD-91F0-D6CD27F84F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18080" y="1351800"/>
                <a:ext cx="202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ECA4F7D-EC52-42C1-B947-C33B6607ACA8}"/>
                  </a:ext>
                </a:extLst>
              </p14:cNvPr>
              <p14:cNvContentPartPr/>
              <p14:nvPr/>
            </p14:nvContentPartPr>
            <p14:xfrm>
              <a:off x="11236440" y="1340640"/>
              <a:ext cx="74160" cy="275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ECA4F7D-EC52-42C1-B947-C33B6607AC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73800" y="1277640"/>
                <a:ext cx="1998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E7FBCA2-089B-4134-87C8-CF7A45E66FFE}"/>
                  </a:ext>
                </a:extLst>
              </p14:cNvPr>
              <p14:cNvContentPartPr/>
              <p14:nvPr/>
            </p14:nvContentPartPr>
            <p14:xfrm>
              <a:off x="11967960" y="3779640"/>
              <a:ext cx="42480" cy="453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E7FBCA2-089B-4134-87C8-CF7A45E66F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05320" y="3716640"/>
                <a:ext cx="1681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88CB98A-23B9-4E6B-BC2F-6B8265C80E24}"/>
                  </a:ext>
                </a:extLst>
              </p14:cNvPr>
              <p14:cNvContentPartPr/>
              <p14:nvPr/>
            </p14:nvContentPartPr>
            <p14:xfrm>
              <a:off x="11866800" y="6105960"/>
              <a:ext cx="42480" cy="427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88CB98A-23B9-4E6B-BC2F-6B8265C80E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03800" y="6043320"/>
                <a:ext cx="168120" cy="552960"/>
              </a:xfrm>
              <a:prstGeom prst="rect">
                <a:avLst/>
              </a:prstGeom>
            </p:spPr>
          </p:pic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8D6889-B6F6-4241-96D7-63603A8265D8}"/>
              </a:ext>
            </a:extLst>
          </p:cNvPr>
          <p:cNvCxnSpPr/>
          <p:nvPr/>
        </p:nvCxnSpPr>
        <p:spPr>
          <a:xfrm flipH="1" flipV="1">
            <a:off x="10188226" y="5516880"/>
            <a:ext cx="1482004" cy="58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1CF1357-B003-4DBB-BBE2-42692D9B25DF}"/>
              </a:ext>
            </a:extLst>
          </p:cNvPr>
          <p:cNvSpPr txBox="1"/>
          <p:nvPr/>
        </p:nvSpPr>
        <p:spPr>
          <a:xfrm rot="1415008">
            <a:off x="10425254" y="5657532"/>
            <a:ext cx="172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Food item list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8AC7983-4775-4BD7-AD28-D5D01CCD2A8F}"/>
              </a:ext>
            </a:extLst>
          </p:cNvPr>
          <p:cNvCxnSpPr>
            <a:cxnSpLocks/>
          </p:cNvCxnSpPr>
          <p:nvPr/>
        </p:nvCxnSpPr>
        <p:spPr>
          <a:xfrm flipH="1" flipV="1">
            <a:off x="10875930" y="3247795"/>
            <a:ext cx="918972" cy="49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817750D-6EF7-4574-A396-81336680A4C6}"/>
              </a:ext>
            </a:extLst>
          </p:cNvPr>
          <p:cNvSpPr txBox="1"/>
          <p:nvPr/>
        </p:nvSpPr>
        <p:spPr>
          <a:xfrm rot="1821805">
            <a:off x="10764346" y="3492922"/>
            <a:ext cx="2157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Restaurant details</a:t>
            </a:r>
          </a:p>
        </p:txBody>
      </p:sp>
    </p:spTree>
    <p:extLst>
      <p:ext uri="{BB962C8B-B14F-4D97-AF65-F5344CB8AC3E}">
        <p14:creationId xmlns:p14="http://schemas.microsoft.com/office/powerpoint/2010/main" val="286773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140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Carlito</vt:lpstr>
      <vt:lpstr>Office Theme</vt:lpstr>
      <vt:lpstr>NutraMeals: Data Flow Diagram (Logical)</vt:lpstr>
      <vt:lpstr>NutraMeals: Data Flow Diagram (Physical)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nikhil mulik</dc:creator>
  <cp:lastModifiedBy>Raghunath Subramanian</cp:lastModifiedBy>
  <cp:revision>15</cp:revision>
  <dcterms:created xsi:type="dcterms:W3CDTF">2017-03-05T22:34:33Z</dcterms:created>
  <dcterms:modified xsi:type="dcterms:W3CDTF">2022-04-05T02:48:39Z</dcterms:modified>
</cp:coreProperties>
</file>