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DE3EC32-5B91-48CC-B134-B2F33EB236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532"/>
        <p:guide pos="277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4a6fbf9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4a6fbf9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29800" y="1890"/>
            <a:ext cx="32844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NutraMeals</a:t>
            </a:r>
            <a:endParaRPr lang="en-US"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Context Diagram</a:t>
            </a:r>
            <a:endParaRPr sz="1800" b="1"/>
          </a:p>
        </p:txBody>
      </p:sp>
      <p:sp>
        <p:nvSpPr>
          <p:cNvPr id="55" name="Google Shape;55;p13"/>
          <p:cNvSpPr/>
          <p:nvPr/>
        </p:nvSpPr>
        <p:spPr>
          <a:xfrm>
            <a:off x="3566250" y="2795645"/>
            <a:ext cx="2011500" cy="6453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NutraMeals</a:t>
            </a:r>
            <a:endParaRPr lang="en-US" sz="1800">
              <a:solidFill>
                <a:srgbClr val="FFFFFF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 rot="0">
            <a:off x="882396" y="2840075"/>
            <a:ext cx="312604" cy="556258"/>
            <a:chOff x="776275" y="736325"/>
            <a:chExt cx="416250" cy="886750"/>
          </a:xfrm>
        </p:grpSpPr>
        <p:sp>
          <p:nvSpPr>
            <p:cNvPr id="57" name="Google Shape;57;p13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58" name="Google Shape;58;p13"/>
            <p:cNvCxnSpPr>
              <a:stCxn id="57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13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" name="Google Shape;62;p13"/>
          <p:cNvSpPr txBox="1"/>
          <p:nvPr/>
        </p:nvSpPr>
        <p:spPr>
          <a:xfrm>
            <a:off x="312880" y="3389920"/>
            <a:ext cx="12204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Subsribed Customers</a:t>
            </a:r>
            <a:endParaRPr lang="en-US" sz="1000"/>
          </a:p>
        </p:txBody>
      </p:sp>
      <p:sp>
        <p:nvSpPr>
          <p:cNvPr id="70" name="Google Shape;70;p13"/>
          <p:cNvSpPr/>
          <p:nvPr/>
        </p:nvSpPr>
        <p:spPr>
          <a:xfrm>
            <a:off x="6623030" y="1529650"/>
            <a:ext cx="1710600" cy="48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Map System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6793645" y="3204210"/>
            <a:ext cx="1710600" cy="48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FFFFFF"/>
                </a:solidFill>
              </a:rPr>
              <a:t>F</a:t>
            </a:r>
            <a:r>
              <a:rPr lang="en-US" altLang="en-GB">
                <a:solidFill>
                  <a:srgbClr val="FFFFFF"/>
                </a:solidFill>
              </a:rPr>
              <a:t>inace System</a:t>
            </a:r>
            <a:endParaRPr lang="en-US" altLang="en-GB">
              <a:solidFill>
                <a:srgbClr val="FFFFFF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202055" y="2585085"/>
            <a:ext cx="2275205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- </a:t>
            </a:r>
            <a:r>
              <a:rPr lang="en-GB" sz="900"/>
              <a:t>Register and create profile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- </a:t>
            </a:r>
            <a:r>
              <a:rPr lang="en-US" altLang="en-GB" sz="900"/>
              <a:t>order meal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76" name="Google Shape;76;p13"/>
          <p:cNvSpPr txBox="1"/>
          <p:nvPr/>
        </p:nvSpPr>
        <p:spPr>
          <a:xfrm>
            <a:off x="1110554" y="3195296"/>
            <a:ext cx="2275108" cy="6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- Display </a:t>
            </a:r>
            <a:r>
              <a:rPr lang="en-US" altLang="en-GB" sz="900"/>
              <a:t>menu uploaded by resraurant</a:t>
            </a:r>
            <a:endParaRPr lang="en-US" altLang="en-GB"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900"/>
              <a:t>- provide receipt after oder completed</a:t>
            </a:r>
            <a:endParaRPr lang="en-US" altLang="en-GB" sz="900"/>
          </a:p>
        </p:txBody>
      </p:sp>
      <p:cxnSp>
        <p:nvCxnSpPr>
          <p:cNvPr id="77" name="Google Shape;77;p13"/>
          <p:cNvCxnSpPr>
            <a:stCxn id="70" idx="1"/>
          </p:cNvCxnSpPr>
          <p:nvPr/>
        </p:nvCxnSpPr>
        <p:spPr>
          <a:xfrm flipH="1">
            <a:off x="5444930" y="1772050"/>
            <a:ext cx="1178100" cy="10290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8" name="Google Shape;78;p13"/>
          <p:cNvSpPr txBox="1"/>
          <p:nvPr/>
        </p:nvSpPr>
        <p:spPr>
          <a:xfrm rot="-2483473">
            <a:off x="5472762" y="2170447"/>
            <a:ext cx="1378410" cy="49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Locate user and restaurant location</a:t>
            </a:r>
            <a:endParaRPr sz="900"/>
          </a:p>
        </p:txBody>
      </p:sp>
      <p:cxnSp>
        <p:nvCxnSpPr>
          <p:cNvPr id="79" name="Google Shape;79;p13"/>
          <p:cNvCxnSpPr>
            <a:stCxn id="71" idx="1"/>
          </p:cNvCxnSpPr>
          <p:nvPr/>
        </p:nvCxnSpPr>
        <p:spPr>
          <a:xfrm flipH="1" flipV="1">
            <a:off x="5606415" y="3271520"/>
            <a:ext cx="1187450" cy="17526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0" name="Google Shape;80;p13"/>
          <p:cNvSpPr txBox="1"/>
          <p:nvPr/>
        </p:nvSpPr>
        <p:spPr>
          <a:xfrm rot="541593">
            <a:off x="5495290" y="3482340"/>
            <a:ext cx="1825625" cy="32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900"/>
              <a:t>- the payment of ordered meal</a:t>
            </a:r>
            <a:r>
              <a:rPr lang="en-GB" sz="900"/>
              <a:t> </a:t>
            </a:r>
            <a:endParaRPr lang="en-GB"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900"/>
              <a:t>- </a:t>
            </a:r>
            <a:r>
              <a:rPr lang="en-GB" sz="900"/>
              <a:t>service fee</a:t>
            </a:r>
            <a:endParaRPr lang="en-GB"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900"/>
              <a:t>- </a:t>
            </a:r>
            <a:r>
              <a:rPr lang="en-US" sz="900"/>
              <a:t>annual subscription fee</a:t>
            </a:r>
            <a:endParaRPr lang="en-US"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- manage refund</a:t>
            </a:r>
            <a:endParaRPr lang="en-US" sz="900"/>
          </a:p>
        </p:txBody>
      </p:sp>
      <p:grpSp>
        <p:nvGrpSpPr>
          <p:cNvPr id="97" name="Google Shape;97;p13"/>
          <p:cNvGrpSpPr/>
          <p:nvPr/>
        </p:nvGrpSpPr>
        <p:grpSpPr>
          <a:xfrm>
            <a:off x="4364841" y="699725"/>
            <a:ext cx="312604" cy="556258"/>
            <a:chOff x="776275" y="736325"/>
            <a:chExt cx="416250" cy="886750"/>
          </a:xfrm>
        </p:grpSpPr>
        <p:sp>
          <p:nvSpPr>
            <p:cNvPr id="98" name="Google Shape;98;p13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99" name="Google Shape;99;p13"/>
            <p:cNvCxnSpPr>
              <a:stCxn id="98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13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3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13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" name="Google Shape;103;p13"/>
          <p:cNvSpPr txBox="1"/>
          <p:nvPr/>
        </p:nvSpPr>
        <p:spPr>
          <a:xfrm>
            <a:off x="3901395" y="1299303"/>
            <a:ext cx="12204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Restaurant</a:t>
            </a:r>
            <a:endParaRPr sz="1000"/>
          </a:p>
        </p:txBody>
      </p:sp>
      <p:sp>
        <p:nvSpPr>
          <p:cNvPr id="105" name="Google Shape;105;p13"/>
          <p:cNvSpPr txBox="1"/>
          <p:nvPr/>
        </p:nvSpPr>
        <p:spPr>
          <a:xfrm rot="5402079">
            <a:off x="3589655" y="1934845"/>
            <a:ext cx="1131570" cy="41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uoload / update their meal menu</a:t>
            </a:r>
            <a:endParaRPr lang="en-US" sz="900"/>
          </a:p>
        </p:txBody>
      </p:sp>
      <p:cxnSp>
        <p:nvCxnSpPr>
          <p:cNvPr id="2" name="Google Shape;74;p13"/>
          <p:cNvCxnSpPr/>
          <p:nvPr/>
        </p:nvCxnSpPr>
        <p:spPr>
          <a:xfrm flipV="1">
            <a:off x="1203960" y="3225165"/>
            <a:ext cx="2388870" cy="381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" name="Google Shape;74;p13"/>
          <p:cNvCxnSpPr/>
          <p:nvPr/>
        </p:nvCxnSpPr>
        <p:spPr>
          <a:xfrm flipH="1">
            <a:off x="1240155" y="3064510"/>
            <a:ext cx="2312670" cy="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" name="Google Shape;74;p13"/>
          <p:cNvCxnSpPr/>
          <p:nvPr/>
        </p:nvCxnSpPr>
        <p:spPr>
          <a:xfrm flipH="1" flipV="1">
            <a:off x="4401185" y="1538605"/>
            <a:ext cx="12065" cy="1270635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" name="Google Shape;74;p13"/>
          <p:cNvCxnSpPr/>
          <p:nvPr/>
        </p:nvCxnSpPr>
        <p:spPr>
          <a:xfrm flipH="1">
            <a:off x="4646295" y="1516380"/>
            <a:ext cx="10795" cy="125603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" name="Google Shape;105;p13"/>
          <p:cNvSpPr txBox="1"/>
          <p:nvPr/>
        </p:nvSpPr>
        <p:spPr>
          <a:xfrm rot="5402079">
            <a:off x="4436110" y="2018665"/>
            <a:ext cx="896620" cy="41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provide order details</a:t>
            </a:r>
            <a:endParaRPr lang="en-US" sz="900"/>
          </a:p>
        </p:txBody>
      </p:sp>
      <p:grpSp>
        <p:nvGrpSpPr>
          <p:cNvPr id="85" name="Google Shape;85;p13"/>
          <p:cNvGrpSpPr/>
          <p:nvPr/>
        </p:nvGrpSpPr>
        <p:grpSpPr>
          <a:xfrm rot="0">
            <a:off x="1413055" y="4615090"/>
            <a:ext cx="312604" cy="556258"/>
            <a:chOff x="776275" y="736325"/>
            <a:chExt cx="416250" cy="886750"/>
          </a:xfrm>
        </p:grpSpPr>
        <p:sp>
          <p:nvSpPr>
            <p:cNvPr id="86" name="Google Shape;86;p13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87" name="Google Shape;87;p13"/>
            <p:cNvCxnSpPr>
              <a:stCxn id="86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13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2" name="Google Shape;92;p13"/>
          <p:cNvCxnSpPr/>
          <p:nvPr/>
        </p:nvCxnSpPr>
        <p:spPr>
          <a:xfrm rot="19860000" flipV="1">
            <a:off x="1482725" y="3999230"/>
            <a:ext cx="2412365" cy="28067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3" name="Google Shape;93;p13"/>
          <p:cNvSpPr txBox="1"/>
          <p:nvPr/>
        </p:nvSpPr>
        <p:spPr>
          <a:xfrm rot="19400443">
            <a:off x="1868057" y="4230386"/>
            <a:ext cx="1734028" cy="43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Help customer with service related issues</a:t>
            </a:r>
            <a:r>
              <a:rPr lang="en-US" altLang="en-GB" sz="900">
                <a:solidFill>
                  <a:schemeClr val="dk1"/>
                </a:solidFill>
              </a:rPr>
              <a:t>. </a:t>
            </a:r>
            <a:endParaRPr lang="en-US" altLang="en-GB" sz="900">
              <a:solidFill>
                <a:schemeClr val="dk1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08660" y="5113020"/>
            <a:ext cx="1710690" cy="48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Customer</a:t>
            </a:r>
            <a:br>
              <a:rPr lang="en-GB" sz="1000"/>
            </a:br>
            <a:r>
              <a:rPr lang="en-US" altLang="en-GB" sz="1000"/>
              <a:t>S</a:t>
            </a:r>
            <a:r>
              <a:rPr lang="en-US" sz="1000"/>
              <a:t>upport Group</a:t>
            </a:r>
            <a:endParaRPr lang="en-US" sz="1000"/>
          </a:p>
        </p:txBody>
      </p:sp>
      <p:grpSp>
        <p:nvGrpSpPr>
          <p:cNvPr id="1" name="Google Shape;56;p13"/>
          <p:cNvGrpSpPr/>
          <p:nvPr/>
        </p:nvGrpSpPr>
        <p:grpSpPr>
          <a:xfrm rot="0">
            <a:off x="1375156" y="1077950"/>
            <a:ext cx="312604" cy="556258"/>
            <a:chOff x="776275" y="736325"/>
            <a:chExt cx="416250" cy="886750"/>
          </a:xfrm>
        </p:grpSpPr>
        <p:sp>
          <p:nvSpPr>
            <p:cNvPr id="7" name="Google Shape;57;p13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8" name="Google Shape;58;p13"/>
            <p:cNvCxnSpPr>
              <a:stCxn id="7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59;p13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60;p13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61;p13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62;p13"/>
          <p:cNvSpPr txBox="1"/>
          <p:nvPr/>
        </p:nvSpPr>
        <p:spPr>
          <a:xfrm>
            <a:off x="843740" y="1580805"/>
            <a:ext cx="12204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Sales and Marketing Group</a:t>
            </a:r>
            <a:endParaRPr lang="en-US" sz="1000"/>
          </a:p>
        </p:txBody>
      </p:sp>
      <p:cxnSp>
        <p:nvCxnSpPr>
          <p:cNvPr id="13" name="Google Shape;92;p13"/>
          <p:cNvCxnSpPr/>
          <p:nvPr/>
        </p:nvCxnSpPr>
        <p:spPr>
          <a:xfrm>
            <a:off x="1783080" y="1438275"/>
            <a:ext cx="1859280" cy="132588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2" name="Google Shape;82;p13"/>
          <p:cNvSpPr txBox="1"/>
          <p:nvPr/>
        </p:nvSpPr>
        <p:spPr>
          <a:xfrm rot="2086430">
            <a:off x="2022713" y="1653455"/>
            <a:ext cx="1865208" cy="43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900">
                <a:solidFill>
                  <a:schemeClr val="dk1"/>
                </a:solidFill>
              </a:rPr>
              <a:t>Help restaurant partner with service related issues</a:t>
            </a:r>
            <a:endParaRPr sz="900"/>
          </a:p>
        </p:txBody>
      </p:sp>
      <p:sp>
        <p:nvSpPr>
          <p:cNvPr id="15" name="Google Shape;71;p13"/>
          <p:cNvSpPr/>
          <p:nvPr/>
        </p:nvSpPr>
        <p:spPr>
          <a:xfrm>
            <a:off x="3769775" y="4658995"/>
            <a:ext cx="1710600" cy="48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FFFFFF"/>
                </a:solidFill>
              </a:rPr>
              <a:t>Advertising System</a:t>
            </a:r>
            <a:endParaRPr lang="en-US" altLang="en-GB">
              <a:solidFill>
                <a:srgbClr val="FFFFFF"/>
              </a:solidFill>
            </a:endParaRPr>
          </a:p>
        </p:txBody>
      </p:sp>
      <p:cxnSp>
        <p:nvCxnSpPr>
          <p:cNvPr id="16" name="Google Shape;79;p13"/>
          <p:cNvCxnSpPr>
            <a:endCxn id="55" idx="2"/>
          </p:cNvCxnSpPr>
          <p:nvPr/>
        </p:nvCxnSpPr>
        <p:spPr>
          <a:xfrm flipH="1" flipV="1">
            <a:off x="4572000" y="3441065"/>
            <a:ext cx="7620" cy="117475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" name="Google Shape;105;p13"/>
          <p:cNvSpPr txBox="1"/>
          <p:nvPr/>
        </p:nvSpPr>
        <p:spPr>
          <a:xfrm rot="5402079">
            <a:off x="4482465" y="3804920"/>
            <a:ext cx="1168400" cy="41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- Post / remove advertisement</a:t>
            </a:r>
            <a:endParaRPr lang="en-US"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- tailor Ads as user’s order</a:t>
            </a:r>
            <a:endParaRPr lang="en-US" sz="900"/>
          </a:p>
        </p:txBody>
      </p:sp>
      <p:sp>
        <p:nvSpPr>
          <p:cNvPr id="37" name="Oval 36"/>
          <p:cNvSpPr/>
          <p:nvPr/>
        </p:nvSpPr>
        <p:spPr>
          <a:xfrm>
            <a:off x="5685142" y="1913456"/>
            <a:ext cx="383980" cy="3758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8" name="Oval 36"/>
          <p:cNvSpPr/>
          <p:nvPr/>
        </p:nvSpPr>
        <p:spPr>
          <a:xfrm>
            <a:off x="6069317" y="2958666"/>
            <a:ext cx="383980" cy="3758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19" name="Oval 36"/>
          <p:cNvSpPr/>
          <p:nvPr/>
        </p:nvSpPr>
        <p:spPr>
          <a:xfrm>
            <a:off x="4136377" y="3823536"/>
            <a:ext cx="383980" cy="3758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14"/>
          <p:cNvGraphicFramePr/>
          <p:nvPr>
            <p:custDataLst>
              <p:tags r:id="rId1"/>
            </p:custDataLst>
          </p:nvPr>
        </p:nvGraphicFramePr>
        <p:xfrm>
          <a:off x="538950" y="1052800"/>
          <a:ext cx="8065770" cy="2532380"/>
        </p:xfrm>
        <a:graphic>
          <a:graphicData uri="http://schemas.openxmlformats.org/drawingml/2006/table">
            <a:tbl>
              <a:tblPr>
                <a:noFill/>
                <a:tableStyleId>{6DE3EC32-5B91-48CC-B134-B2F33EB23614}</a:tableStyleId>
              </a:tblPr>
              <a:tblGrid>
                <a:gridCol w="624225"/>
                <a:gridCol w="1792575"/>
                <a:gridCol w="1001395"/>
                <a:gridCol w="1030205"/>
                <a:gridCol w="985875"/>
                <a:gridCol w="2631800"/>
              </a:tblGrid>
              <a:tr h="51244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No</a:t>
                      </a:r>
                      <a:endParaRPr b="1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Description</a:t>
                      </a:r>
                      <a:endParaRPr b="1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Source</a:t>
                      </a:r>
                      <a:endParaRPr b="1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Target</a:t>
                      </a:r>
                      <a:endParaRPr b="1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Frequency</a:t>
                      </a:r>
                      <a:endParaRPr b="1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Validation</a:t>
                      </a:r>
                      <a:endParaRPr b="1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</a:tr>
              <a:tr h="520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</a:t>
                      </a:r>
                      <a:endParaRPr sz="12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Locate user and restaurant location</a:t>
                      </a:r>
                      <a:endParaRPr sz="12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Map System</a:t>
                      </a:r>
                      <a:endParaRPr sz="12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NutraMeals</a:t>
                      </a:r>
                      <a:endParaRPr lang="en-US" altLang="en-GB" sz="12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Real-time</a:t>
                      </a:r>
                      <a:endParaRPr sz="12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User allows location access while using application.</a:t>
                      </a:r>
                      <a:endParaRPr sz="12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520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Process </a:t>
                      </a:r>
                      <a:r>
                        <a:rPr lang="en-US" altLang="en-GB" sz="12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all the payments generated by operating website</a:t>
                      </a:r>
                      <a:endParaRPr lang="en-US" altLang="en-GB" sz="12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Finace System</a:t>
                      </a:r>
                      <a:endParaRPr lang="en-US" altLang="en-GB" sz="12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NutraMeals</a:t>
                      </a:r>
                      <a:endParaRPr sz="12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Real-time</a:t>
                      </a:r>
                      <a:endParaRPr lang="en-US" altLang="en-GB" sz="12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Amount to be charged needs to match with amount NutraMeals issued.</a:t>
                      </a:r>
                      <a:endParaRPr lang="en-US" sz="12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520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3</a:t>
                      </a:r>
                      <a:endParaRPr sz="12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Post / Remove a</a:t>
                      </a:r>
                      <a:r>
                        <a:rPr lang="en-GB" sz="12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dvertis</a:t>
                      </a:r>
                      <a:r>
                        <a:rPr lang="en-US" altLang="en-GB" sz="12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ement</a:t>
                      </a:r>
                      <a:endParaRPr lang="en-US" altLang="en-GB" sz="12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NutraMeals</a:t>
                      </a:r>
                      <a:endParaRPr sz="12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Advertising System</a:t>
                      </a:r>
                      <a:endParaRPr lang="en-US" altLang="en-GB" sz="12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Real-time</a:t>
                      </a:r>
                      <a:endParaRPr sz="12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If customer allow cookies, tailored advertisements display when customer enter the website. </a:t>
                      </a:r>
                      <a:endParaRPr lang="en-US" sz="12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p14"/>
          <p:cNvSpPr txBox="1"/>
          <p:nvPr/>
        </p:nvSpPr>
        <p:spPr>
          <a:xfrm>
            <a:off x="540725" y="453125"/>
            <a:ext cx="31899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System Interface Table</a:t>
            </a:r>
            <a:endParaRPr sz="18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0121962a-ba3c-49a8-933a-691a2521c003}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WPS 演示</Application>
  <PresentationFormat/>
  <Paragraphs>100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Simple Light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王先生</cp:lastModifiedBy>
  <cp:revision>25</cp:revision>
  <dcterms:created xsi:type="dcterms:W3CDTF">2022-02-24T17:09:00Z</dcterms:created>
  <dcterms:modified xsi:type="dcterms:W3CDTF">2022-02-24T19:34:41Z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3F985DC347B2415CA7FDABB283431C59</vt:lpwstr>
  </property>
  <property fmtid="{D5CDD505-2E9C-101B-9397-08002B2CF9AE}" pid="3" name="KSOProductBuildVer">
    <vt:lpwstr>2052-11.1.0.11365</vt:lpwstr>
  </property>
</Properties>
</file>