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95859"/>
  </p:normalViewPr>
  <p:slideViewPr>
    <p:cSldViewPr snapToGrid="0" snapToObjects="1">
      <p:cViewPr varScale="1">
        <p:scale>
          <a:sx n="79" d="100"/>
          <a:sy n="79" d="100"/>
        </p:scale>
        <p:origin x="216"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CC7690-1D98-4414-A242-6D0F7C0966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924FE49-F816-4FB8-86DA-25E5010FD8AE}">
      <dgm:prSet/>
      <dgm:spPr/>
      <dgm:t>
        <a:bodyPr/>
        <a:lstStyle/>
        <a:p>
          <a:r>
            <a:rPr lang="en-US" b="1"/>
            <a:t>1.</a:t>
          </a:r>
          <a:r>
            <a:rPr lang="zh-CN" b="1"/>
            <a:t> </a:t>
          </a:r>
          <a:r>
            <a:rPr lang="en-US" b="1"/>
            <a:t>Is there a significant difference in the frequency of Tsunami among Countries?</a:t>
          </a:r>
          <a:endParaRPr lang="en-US"/>
        </a:p>
      </dgm:t>
    </dgm:pt>
    <dgm:pt modelId="{B5F26DAF-B69F-4EA5-91F5-AEDEBD19C52F}" type="parTrans" cxnId="{9D214699-2912-48B9-B77B-312CB687AA35}">
      <dgm:prSet/>
      <dgm:spPr/>
      <dgm:t>
        <a:bodyPr/>
        <a:lstStyle/>
        <a:p>
          <a:endParaRPr lang="en-US"/>
        </a:p>
      </dgm:t>
    </dgm:pt>
    <dgm:pt modelId="{EBADFBBC-75FF-4963-9A56-864154C3602E}" type="sibTrans" cxnId="{9D214699-2912-48B9-B77B-312CB687AA35}">
      <dgm:prSet/>
      <dgm:spPr/>
      <dgm:t>
        <a:bodyPr/>
        <a:lstStyle/>
        <a:p>
          <a:endParaRPr lang="en-US"/>
        </a:p>
      </dgm:t>
    </dgm:pt>
    <dgm:pt modelId="{56C403B6-6DDB-4532-AFB3-0CE27696595A}">
      <dgm:prSet/>
      <dgm:spPr/>
      <dgm:t>
        <a:bodyPr/>
        <a:lstStyle/>
        <a:p>
          <a:r>
            <a:rPr lang="en-US" dirty="0"/>
            <a:t>Yes, Japan and Indonesia got more Tsunami compared to other.</a:t>
          </a:r>
        </a:p>
      </dgm:t>
    </dgm:pt>
    <dgm:pt modelId="{24108242-C67E-413A-86C2-9FD3FB5EF3DE}" type="parTrans" cxnId="{FEC2281E-FDF5-4541-959F-1AA525A3D425}">
      <dgm:prSet/>
      <dgm:spPr/>
      <dgm:t>
        <a:bodyPr/>
        <a:lstStyle/>
        <a:p>
          <a:endParaRPr lang="en-US"/>
        </a:p>
      </dgm:t>
    </dgm:pt>
    <dgm:pt modelId="{C2ED2751-D979-4C17-89A7-A1C8A2289F5E}" type="sibTrans" cxnId="{FEC2281E-FDF5-4541-959F-1AA525A3D425}">
      <dgm:prSet/>
      <dgm:spPr/>
      <dgm:t>
        <a:bodyPr/>
        <a:lstStyle/>
        <a:p>
          <a:endParaRPr lang="en-US"/>
        </a:p>
      </dgm:t>
    </dgm:pt>
    <dgm:pt modelId="{2CC537E4-4DC9-40A0-BB35-491601F160A3}">
      <dgm:prSet/>
      <dgm:spPr/>
      <dgm:t>
        <a:bodyPr/>
        <a:lstStyle/>
        <a:p>
          <a:r>
            <a:rPr lang="en-US" b="1"/>
            <a:t>2.</a:t>
          </a:r>
          <a:r>
            <a:rPr lang="zh-CN" b="1"/>
            <a:t> </a:t>
          </a:r>
          <a:r>
            <a:rPr lang="en-US" b="1"/>
            <a:t>How serious is the damage caused by wildfire in</a:t>
          </a:r>
          <a:r>
            <a:rPr lang="zh-CN" b="1"/>
            <a:t> </a:t>
          </a:r>
          <a:r>
            <a:rPr lang="en-US" b="1"/>
            <a:t>counties? </a:t>
          </a:r>
          <a:endParaRPr lang="en-US"/>
        </a:p>
      </dgm:t>
    </dgm:pt>
    <dgm:pt modelId="{680E0E7D-F9C2-4A62-868E-A9A054C5E604}" type="parTrans" cxnId="{8B481481-4B5E-4720-AEA2-27FB73EE5C56}">
      <dgm:prSet/>
      <dgm:spPr/>
      <dgm:t>
        <a:bodyPr/>
        <a:lstStyle/>
        <a:p>
          <a:endParaRPr lang="en-US"/>
        </a:p>
      </dgm:t>
    </dgm:pt>
    <dgm:pt modelId="{48BE52DB-C5DB-4B5A-8B23-F1B773029345}" type="sibTrans" cxnId="{8B481481-4B5E-4720-AEA2-27FB73EE5C56}">
      <dgm:prSet/>
      <dgm:spPr/>
      <dgm:t>
        <a:bodyPr/>
        <a:lstStyle/>
        <a:p>
          <a:endParaRPr lang="en-US"/>
        </a:p>
      </dgm:t>
    </dgm:pt>
    <dgm:pt modelId="{9774B3EE-5B0F-4779-A439-989E93217E67}">
      <dgm:prSet/>
      <dgm:spPr/>
      <dgm:t>
        <a:bodyPr/>
        <a:lstStyle/>
        <a:p>
          <a:r>
            <a:rPr lang="en-US"/>
            <a:t>Thousands of people lost life and thousands of property got damage.</a:t>
          </a:r>
        </a:p>
      </dgm:t>
    </dgm:pt>
    <dgm:pt modelId="{83EEE791-76FC-4A92-B1F4-7C326AFB03B9}" type="parTrans" cxnId="{576802EE-ECD4-491A-B702-0BC6EAE93E8B}">
      <dgm:prSet/>
      <dgm:spPr/>
      <dgm:t>
        <a:bodyPr/>
        <a:lstStyle/>
        <a:p>
          <a:endParaRPr lang="en-US"/>
        </a:p>
      </dgm:t>
    </dgm:pt>
    <dgm:pt modelId="{6D8A69F7-CB83-4F7C-B439-9C70250CB692}" type="sibTrans" cxnId="{576802EE-ECD4-491A-B702-0BC6EAE93E8B}">
      <dgm:prSet/>
      <dgm:spPr/>
      <dgm:t>
        <a:bodyPr/>
        <a:lstStyle/>
        <a:p>
          <a:endParaRPr lang="en-US"/>
        </a:p>
      </dgm:t>
    </dgm:pt>
    <dgm:pt modelId="{1C09773C-4D57-42F3-BB96-48C3F379FDCD}">
      <dgm:prSet/>
      <dgm:spPr/>
      <dgm:t>
        <a:bodyPr/>
        <a:lstStyle/>
        <a:p>
          <a:r>
            <a:rPr lang="en-US" b="1"/>
            <a:t>3.</a:t>
          </a:r>
          <a:r>
            <a:rPr lang="zh-CN" b="1"/>
            <a:t> </a:t>
          </a:r>
          <a:r>
            <a:rPr lang="en-US" b="1"/>
            <a:t>What’s the relationship between other Natural Disaster? </a:t>
          </a:r>
          <a:endParaRPr lang="en-US"/>
        </a:p>
      </dgm:t>
    </dgm:pt>
    <dgm:pt modelId="{CB0D810B-A331-4E6F-9BA1-0CE1579E6D0E}" type="parTrans" cxnId="{0A526DD9-9CE4-45CF-837F-8D536CA0A12D}">
      <dgm:prSet/>
      <dgm:spPr/>
      <dgm:t>
        <a:bodyPr/>
        <a:lstStyle/>
        <a:p>
          <a:endParaRPr lang="en-US"/>
        </a:p>
      </dgm:t>
    </dgm:pt>
    <dgm:pt modelId="{21A67AB7-68EC-43FC-981D-EB338AD92D8D}" type="sibTrans" cxnId="{0A526DD9-9CE4-45CF-837F-8D536CA0A12D}">
      <dgm:prSet/>
      <dgm:spPr/>
      <dgm:t>
        <a:bodyPr/>
        <a:lstStyle/>
        <a:p>
          <a:endParaRPr lang="en-US"/>
        </a:p>
      </dgm:t>
    </dgm:pt>
    <dgm:pt modelId="{0B8C4626-0BBE-480E-A09B-944B3F839AED}">
      <dgm:prSet/>
      <dgm:spPr/>
      <dgm:t>
        <a:bodyPr/>
        <a:lstStyle/>
        <a:p>
          <a:r>
            <a:rPr lang="en-US"/>
            <a:t>Most of Tsunami Caused by Earthquake</a:t>
          </a:r>
        </a:p>
      </dgm:t>
    </dgm:pt>
    <dgm:pt modelId="{C57613EE-85DD-4D8D-8A7B-41F03BBDA063}" type="parTrans" cxnId="{AC7B5F66-09B9-4D2C-ACCE-913B0894DC6F}">
      <dgm:prSet/>
      <dgm:spPr/>
      <dgm:t>
        <a:bodyPr/>
        <a:lstStyle/>
        <a:p>
          <a:endParaRPr lang="en-US"/>
        </a:p>
      </dgm:t>
    </dgm:pt>
    <dgm:pt modelId="{663D508F-CF5E-4386-9979-F592401294CD}" type="sibTrans" cxnId="{AC7B5F66-09B9-4D2C-ACCE-913B0894DC6F}">
      <dgm:prSet/>
      <dgm:spPr/>
      <dgm:t>
        <a:bodyPr/>
        <a:lstStyle/>
        <a:p>
          <a:endParaRPr lang="en-US"/>
        </a:p>
      </dgm:t>
    </dgm:pt>
    <dgm:pt modelId="{E052077D-132D-D744-AE8E-78677F2FB3BF}" type="pres">
      <dgm:prSet presAssocID="{4BCC7690-1D98-4414-A242-6D0F7C096646}" presName="linear" presStyleCnt="0">
        <dgm:presLayoutVars>
          <dgm:animLvl val="lvl"/>
          <dgm:resizeHandles val="exact"/>
        </dgm:presLayoutVars>
      </dgm:prSet>
      <dgm:spPr/>
    </dgm:pt>
    <dgm:pt modelId="{CC0B77C5-9B5F-994A-8CBA-9979F5BC2F02}" type="pres">
      <dgm:prSet presAssocID="{1924FE49-F816-4FB8-86DA-25E5010FD8AE}" presName="parentText" presStyleLbl="node1" presStyleIdx="0" presStyleCnt="3">
        <dgm:presLayoutVars>
          <dgm:chMax val="0"/>
          <dgm:bulletEnabled val="1"/>
        </dgm:presLayoutVars>
      </dgm:prSet>
      <dgm:spPr/>
    </dgm:pt>
    <dgm:pt modelId="{9CC7B76C-949E-824F-BDFD-606AF5F5C532}" type="pres">
      <dgm:prSet presAssocID="{1924FE49-F816-4FB8-86DA-25E5010FD8AE}" presName="childText" presStyleLbl="revTx" presStyleIdx="0" presStyleCnt="3">
        <dgm:presLayoutVars>
          <dgm:bulletEnabled val="1"/>
        </dgm:presLayoutVars>
      </dgm:prSet>
      <dgm:spPr/>
    </dgm:pt>
    <dgm:pt modelId="{C0BD7CA0-EAA3-E947-A2C8-07CF9E39EEE6}" type="pres">
      <dgm:prSet presAssocID="{2CC537E4-4DC9-40A0-BB35-491601F160A3}" presName="parentText" presStyleLbl="node1" presStyleIdx="1" presStyleCnt="3">
        <dgm:presLayoutVars>
          <dgm:chMax val="0"/>
          <dgm:bulletEnabled val="1"/>
        </dgm:presLayoutVars>
      </dgm:prSet>
      <dgm:spPr/>
    </dgm:pt>
    <dgm:pt modelId="{460F9948-1E94-2C46-AB5E-3607722D4262}" type="pres">
      <dgm:prSet presAssocID="{2CC537E4-4DC9-40A0-BB35-491601F160A3}" presName="childText" presStyleLbl="revTx" presStyleIdx="1" presStyleCnt="3">
        <dgm:presLayoutVars>
          <dgm:bulletEnabled val="1"/>
        </dgm:presLayoutVars>
      </dgm:prSet>
      <dgm:spPr/>
    </dgm:pt>
    <dgm:pt modelId="{6B51CD78-8D4D-C74E-91A4-E70B7C3DDC0F}" type="pres">
      <dgm:prSet presAssocID="{1C09773C-4D57-42F3-BB96-48C3F379FDCD}" presName="parentText" presStyleLbl="node1" presStyleIdx="2" presStyleCnt="3">
        <dgm:presLayoutVars>
          <dgm:chMax val="0"/>
          <dgm:bulletEnabled val="1"/>
        </dgm:presLayoutVars>
      </dgm:prSet>
      <dgm:spPr/>
    </dgm:pt>
    <dgm:pt modelId="{C1739F1F-58FC-7949-B5AD-B648F3ED3F9A}" type="pres">
      <dgm:prSet presAssocID="{1C09773C-4D57-42F3-BB96-48C3F379FDCD}" presName="childText" presStyleLbl="revTx" presStyleIdx="2" presStyleCnt="3">
        <dgm:presLayoutVars>
          <dgm:bulletEnabled val="1"/>
        </dgm:presLayoutVars>
      </dgm:prSet>
      <dgm:spPr/>
    </dgm:pt>
  </dgm:ptLst>
  <dgm:cxnLst>
    <dgm:cxn modelId="{3EC1C001-060D-9741-9EC6-7C3D36345A0B}" type="presOf" srcId="{9774B3EE-5B0F-4779-A439-989E93217E67}" destId="{460F9948-1E94-2C46-AB5E-3607722D4262}" srcOrd="0" destOrd="0" presId="urn:microsoft.com/office/officeart/2005/8/layout/vList2"/>
    <dgm:cxn modelId="{861EA608-DD36-1948-9CC6-7EE4FDE6196B}" type="presOf" srcId="{0B8C4626-0BBE-480E-A09B-944B3F839AED}" destId="{C1739F1F-58FC-7949-B5AD-B648F3ED3F9A}" srcOrd="0" destOrd="0" presId="urn:microsoft.com/office/officeart/2005/8/layout/vList2"/>
    <dgm:cxn modelId="{4CE6F41B-5932-BD49-9488-B480E2EE9BF5}" type="presOf" srcId="{2CC537E4-4DC9-40A0-BB35-491601F160A3}" destId="{C0BD7CA0-EAA3-E947-A2C8-07CF9E39EEE6}" srcOrd="0" destOrd="0" presId="urn:microsoft.com/office/officeart/2005/8/layout/vList2"/>
    <dgm:cxn modelId="{FEC2281E-FDF5-4541-959F-1AA525A3D425}" srcId="{1924FE49-F816-4FB8-86DA-25E5010FD8AE}" destId="{56C403B6-6DDB-4532-AFB3-0CE27696595A}" srcOrd="0" destOrd="0" parTransId="{24108242-C67E-413A-86C2-9FD3FB5EF3DE}" sibTransId="{C2ED2751-D979-4C17-89A7-A1C8A2289F5E}"/>
    <dgm:cxn modelId="{AC7B5F66-09B9-4D2C-ACCE-913B0894DC6F}" srcId="{1C09773C-4D57-42F3-BB96-48C3F379FDCD}" destId="{0B8C4626-0BBE-480E-A09B-944B3F839AED}" srcOrd="0" destOrd="0" parTransId="{C57613EE-85DD-4D8D-8A7B-41F03BBDA063}" sibTransId="{663D508F-CF5E-4386-9979-F592401294CD}"/>
    <dgm:cxn modelId="{8B481481-4B5E-4720-AEA2-27FB73EE5C56}" srcId="{4BCC7690-1D98-4414-A242-6D0F7C096646}" destId="{2CC537E4-4DC9-40A0-BB35-491601F160A3}" srcOrd="1" destOrd="0" parTransId="{680E0E7D-F9C2-4A62-868E-A9A054C5E604}" sibTransId="{48BE52DB-C5DB-4B5A-8B23-F1B773029345}"/>
    <dgm:cxn modelId="{9D214699-2912-48B9-B77B-312CB687AA35}" srcId="{4BCC7690-1D98-4414-A242-6D0F7C096646}" destId="{1924FE49-F816-4FB8-86DA-25E5010FD8AE}" srcOrd="0" destOrd="0" parTransId="{B5F26DAF-B69F-4EA5-91F5-AEDEBD19C52F}" sibTransId="{EBADFBBC-75FF-4963-9A56-864154C3602E}"/>
    <dgm:cxn modelId="{9AFEA89A-E185-8D45-A0FF-2BA42E6E8B3A}" type="presOf" srcId="{56C403B6-6DDB-4532-AFB3-0CE27696595A}" destId="{9CC7B76C-949E-824F-BDFD-606AF5F5C532}" srcOrd="0" destOrd="0" presId="urn:microsoft.com/office/officeart/2005/8/layout/vList2"/>
    <dgm:cxn modelId="{535145B1-F8F8-BF48-AB8A-439A5D504179}" type="presOf" srcId="{1924FE49-F816-4FB8-86DA-25E5010FD8AE}" destId="{CC0B77C5-9B5F-994A-8CBA-9979F5BC2F02}" srcOrd="0" destOrd="0" presId="urn:microsoft.com/office/officeart/2005/8/layout/vList2"/>
    <dgm:cxn modelId="{533228BB-5893-3342-A2F8-F7871604A760}" type="presOf" srcId="{4BCC7690-1D98-4414-A242-6D0F7C096646}" destId="{E052077D-132D-D744-AE8E-78677F2FB3BF}" srcOrd="0" destOrd="0" presId="urn:microsoft.com/office/officeart/2005/8/layout/vList2"/>
    <dgm:cxn modelId="{11B834D1-0D1C-9E43-A757-DC1A04985933}" type="presOf" srcId="{1C09773C-4D57-42F3-BB96-48C3F379FDCD}" destId="{6B51CD78-8D4D-C74E-91A4-E70B7C3DDC0F}" srcOrd="0" destOrd="0" presId="urn:microsoft.com/office/officeart/2005/8/layout/vList2"/>
    <dgm:cxn modelId="{0A526DD9-9CE4-45CF-837F-8D536CA0A12D}" srcId="{4BCC7690-1D98-4414-A242-6D0F7C096646}" destId="{1C09773C-4D57-42F3-BB96-48C3F379FDCD}" srcOrd="2" destOrd="0" parTransId="{CB0D810B-A331-4E6F-9BA1-0CE1579E6D0E}" sibTransId="{21A67AB7-68EC-43FC-981D-EB338AD92D8D}"/>
    <dgm:cxn modelId="{576802EE-ECD4-491A-B702-0BC6EAE93E8B}" srcId="{2CC537E4-4DC9-40A0-BB35-491601F160A3}" destId="{9774B3EE-5B0F-4779-A439-989E93217E67}" srcOrd="0" destOrd="0" parTransId="{83EEE791-76FC-4A92-B1F4-7C326AFB03B9}" sibTransId="{6D8A69F7-CB83-4F7C-B439-9C70250CB692}"/>
    <dgm:cxn modelId="{D6CBDB32-E0CD-0C44-8718-FEB2485DF32F}" type="presParOf" srcId="{E052077D-132D-D744-AE8E-78677F2FB3BF}" destId="{CC0B77C5-9B5F-994A-8CBA-9979F5BC2F02}" srcOrd="0" destOrd="0" presId="urn:microsoft.com/office/officeart/2005/8/layout/vList2"/>
    <dgm:cxn modelId="{D9014830-EF63-EC45-98D9-074C240A8CA6}" type="presParOf" srcId="{E052077D-132D-D744-AE8E-78677F2FB3BF}" destId="{9CC7B76C-949E-824F-BDFD-606AF5F5C532}" srcOrd="1" destOrd="0" presId="urn:microsoft.com/office/officeart/2005/8/layout/vList2"/>
    <dgm:cxn modelId="{C4D41F15-D141-A54A-B5C1-09833AB256A9}" type="presParOf" srcId="{E052077D-132D-D744-AE8E-78677F2FB3BF}" destId="{C0BD7CA0-EAA3-E947-A2C8-07CF9E39EEE6}" srcOrd="2" destOrd="0" presId="urn:microsoft.com/office/officeart/2005/8/layout/vList2"/>
    <dgm:cxn modelId="{F955B0BD-0A58-BA41-8B5D-376322C94B6C}" type="presParOf" srcId="{E052077D-132D-D744-AE8E-78677F2FB3BF}" destId="{460F9948-1E94-2C46-AB5E-3607722D4262}" srcOrd="3" destOrd="0" presId="urn:microsoft.com/office/officeart/2005/8/layout/vList2"/>
    <dgm:cxn modelId="{D5EFDEF6-932D-3E42-89D9-37A1B44119AC}" type="presParOf" srcId="{E052077D-132D-D744-AE8E-78677F2FB3BF}" destId="{6B51CD78-8D4D-C74E-91A4-E70B7C3DDC0F}" srcOrd="4" destOrd="0" presId="urn:microsoft.com/office/officeart/2005/8/layout/vList2"/>
    <dgm:cxn modelId="{F7085903-071B-4B44-820A-3B688E51D82B}" type="presParOf" srcId="{E052077D-132D-D744-AE8E-78677F2FB3BF}" destId="{C1739F1F-58FC-7949-B5AD-B648F3ED3F9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B77C5-9B5F-994A-8CBA-9979F5BC2F02}">
      <dsp:nvSpPr>
        <dsp:cNvPr id="0" name=""/>
        <dsp:cNvSpPr/>
      </dsp:nvSpPr>
      <dsp:spPr>
        <a:xfrm>
          <a:off x="0" y="260986"/>
          <a:ext cx="6263640"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1.</a:t>
          </a:r>
          <a:r>
            <a:rPr lang="zh-CN" sz="2700" b="1" kern="1200"/>
            <a:t> </a:t>
          </a:r>
          <a:r>
            <a:rPr lang="en-US" sz="2700" b="1" kern="1200"/>
            <a:t>Is there a significant difference in the frequency of Tsunami among Countries?</a:t>
          </a:r>
          <a:endParaRPr lang="en-US" sz="2700" kern="1200"/>
        </a:p>
      </dsp:txBody>
      <dsp:txXfrm>
        <a:off x="52431" y="313417"/>
        <a:ext cx="6158778" cy="969198"/>
      </dsp:txXfrm>
    </dsp:sp>
    <dsp:sp modelId="{9CC7B76C-949E-824F-BDFD-606AF5F5C532}">
      <dsp:nvSpPr>
        <dsp:cNvPr id="0" name=""/>
        <dsp:cNvSpPr/>
      </dsp:nvSpPr>
      <dsp:spPr>
        <a:xfrm>
          <a:off x="0" y="1335046"/>
          <a:ext cx="626364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Yes, Japan and Indonesia got more Tsunami compared to other.</a:t>
          </a:r>
        </a:p>
      </dsp:txBody>
      <dsp:txXfrm>
        <a:off x="0" y="1335046"/>
        <a:ext cx="6263640" cy="656707"/>
      </dsp:txXfrm>
    </dsp:sp>
    <dsp:sp modelId="{C0BD7CA0-EAA3-E947-A2C8-07CF9E39EEE6}">
      <dsp:nvSpPr>
        <dsp:cNvPr id="0" name=""/>
        <dsp:cNvSpPr/>
      </dsp:nvSpPr>
      <dsp:spPr>
        <a:xfrm>
          <a:off x="0" y="1991754"/>
          <a:ext cx="6263640" cy="10740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2.</a:t>
          </a:r>
          <a:r>
            <a:rPr lang="zh-CN" sz="2700" b="1" kern="1200"/>
            <a:t> </a:t>
          </a:r>
          <a:r>
            <a:rPr lang="en-US" sz="2700" b="1" kern="1200"/>
            <a:t>How serious is the damage caused by wildfire in</a:t>
          </a:r>
          <a:r>
            <a:rPr lang="zh-CN" sz="2700" b="1" kern="1200"/>
            <a:t> </a:t>
          </a:r>
          <a:r>
            <a:rPr lang="en-US" sz="2700" b="1" kern="1200"/>
            <a:t>counties? </a:t>
          </a:r>
          <a:endParaRPr lang="en-US" sz="2700" kern="1200"/>
        </a:p>
      </dsp:txBody>
      <dsp:txXfrm>
        <a:off x="52431" y="2044185"/>
        <a:ext cx="6158778" cy="969198"/>
      </dsp:txXfrm>
    </dsp:sp>
    <dsp:sp modelId="{460F9948-1E94-2C46-AB5E-3607722D4262}">
      <dsp:nvSpPr>
        <dsp:cNvPr id="0" name=""/>
        <dsp:cNvSpPr/>
      </dsp:nvSpPr>
      <dsp:spPr>
        <a:xfrm>
          <a:off x="0" y="3065814"/>
          <a:ext cx="626364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Thousands of people lost life and thousands of property got damage.</a:t>
          </a:r>
        </a:p>
      </dsp:txBody>
      <dsp:txXfrm>
        <a:off x="0" y="3065814"/>
        <a:ext cx="6263640" cy="656707"/>
      </dsp:txXfrm>
    </dsp:sp>
    <dsp:sp modelId="{6B51CD78-8D4D-C74E-91A4-E70B7C3DDC0F}">
      <dsp:nvSpPr>
        <dsp:cNvPr id="0" name=""/>
        <dsp:cNvSpPr/>
      </dsp:nvSpPr>
      <dsp:spPr>
        <a:xfrm>
          <a:off x="0" y="3722521"/>
          <a:ext cx="6263640" cy="10740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3.</a:t>
          </a:r>
          <a:r>
            <a:rPr lang="zh-CN" sz="2700" b="1" kern="1200"/>
            <a:t> </a:t>
          </a:r>
          <a:r>
            <a:rPr lang="en-US" sz="2700" b="1" kern="1200"/>
            <a:t>What’s the relationship between other Natural Disaster? </a:t>
          </a:r>
          <a:endParaRPr lang="en-US" sz="2700" kern="1200"/>
        </a:p>
      </dsp:txBody>
      <dsp:txXfrm>
        <a:off x="52431" y="3774952"/>
        <a:ext cx="6158778" cy="969198"/>
      </dsp:txXfrm>
    </dsp:sp>
    <dsp:sp modelId="{C1739F1F-58FC-7949-B5AD-B648F3ED3F9A}">
      <dsp:nvSpPr>
        <dsp:cNvPr id="0" name=""/>
        <dsp:cNvSpPr/>
      </dsp:nvSpPr>
      <dsp:spPr>
        <a:xfrm>
          <a:off x="0" y="4796581"/>
          <a:ext cx="626364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Most of Tsunami Caused by Earthquake</a:t>
          </a:r>
        </a:p>
      </dsp:txBody>
      <dsp:txXfrm>
        <a:off x="0" y="4796581"/>
        <a:ext cx="626364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D9AB-6209-2249-ADD7-D3A3CF8DC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B938A2-D726-B74E-BAF8-599167C5A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D1E935-ABA7-8649-8459-D8CE73B5817D}"/>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22075BB7-97F3-254F-B470-A288E5E23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3214A-A9A2-4746-8B26-C03676C9884A}"/>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320697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4195-01D6-F24F-8C9D-89A6216875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A4BBF-37F0-A947-A084-8B62C0C2A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90C6F-E470-514C-BE7D-511C81E79023}"/>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89A459E6-DC9D-8D4E-A083-3CA485BE3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C75A6-EA47-DC40-A06D-CDC0C6593349}"/>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427027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D76B0-3D81-EF4D-9DBC-953D18ABE5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DEEFC6-0304-ED4C-B962-FB0B43832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AFF3D-0B19-1D43-B7D7-B38182BC4905}"/>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A369C99B-6D33-3940-8ACD-467965A51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557EF-E7B3-0647-9777-699CBE95978B}"/>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11545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682D-9D70-B949-8EF0-688D70D71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3C043-FB67-D048-AEFA-7D6A1FDB0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39555-288E-E54B-BDF2-AACF99A8E904}"/>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7FF35083-3EE8-0B42-B19B-DA0E01961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FB820-916F-D243-88C6-5EA8CF93679B}"/>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233086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FF1B-C933-7146-8403-C8311D991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89F72-A344-E940-8C8A-E4DF67EDB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D72D5-95FC-0B44-A2DD-2FDA629B4305}"/>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318726C1-2B82-684B-B8C2-76DFCC501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88462-F069-D943-91C8-9ABAB8639825}"/>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237837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A184-A2D1-114B-81F1-72DFA73E6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C8852B-9547-6A4C-9A71-92D658FFE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1A332-3D96-3B43-AA88-883014E71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40E51-77BE-D04F-B1E0-0C15131F24B8}"/>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6" name="Footer Placeholder 5">
            <a:extLst>
              <a:ext uri="{FF2B5EF4-FFF2-40B4-BE49-F238E27FC236}">
                <a16:creationId xmlns:a16="http://schemas.microsoft.com/office/drawing/2014/main" id="{8C8CBD7D-E062-4546-B69D-F4200606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D0634-ADFE-394B-A0FC-0DF13F29DB0E}"/>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52326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AD9E-845E-D94E-ACBE-64F45BFCD0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A97F3-6C4E-C246-AC23-C5E9FD12C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51394-A153-E24C-9400-9E9AB331E4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CCD3D2-893B-714C-A102-175EB5E57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43CF7-93AC-AA46-85B6-8FFD6F467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0FD802-3289-7044-A01C-1FC169D606CA}"/>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8" name="Footer Placeholder 7">
            <a:extLst>
              <a:ext uri="{FF2B5EF4-FFF2-40B4-BE49-F238E27FC236}">
                <a16:creationId xmlns:a16="http://schemas.microsoft.com/office/drawing/2014/main" id="{4AAC7A98-37AE-4F4B-BE8E-85ABDAAC72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4BDA9-3C4D-5B4A-85E3-C3D2A123EF47}"/>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127299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7F1C-8FA7-8445-A18D-43EA9446B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D9960-31DB-DC4C-8A2F-0D0AE041658E}"/>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4" name="Footer Placeholder 3">
            <a:extLst>
              <a:ext uri="{FF2B5EF4-FFF2-40B4-BE49-F238E27FC236}">
                <a16:creationId xmlns:a16="http://schemas.microsoft.com/office/drawing/2014/main" id="{DA0B7784-42EA-F144-B9FB-007BD9530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F10266-472A-9942-AF15-D94BE65A80E9}"/>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68045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23C43-718D-734E-A5AC-311E61F69C46}"/>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3" name="Footer Placeholder 2">
            <a:extLst>
              <a:ext uri="{FF2B5EF4-FFF2-40B4-BE49-F238E27FC236}">
                <a16:creationId xmlns:a16="http://schemas.microsoft.com/office/drawing/2014/main" id="{A61E5CFF-4440-9847-8A3C-C349308D2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44934-53F5-A440-B184-85784CB5EB74}"/>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191291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2D90-A077-414B-8E5D-DE76A6E5B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4A5A7-138A-094D-98FE-941882E26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E4E1E-043D-2340-9EC6-7CD36C3C5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8F49D-128F-834F-93A0-FCC40EC74537}"/>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6" name="Footer Placeholder 5">
            <a:extLst>
              <a:ext uri="{FF2B5EF4-FFF2-40B4-BE49-F238E27FC236}">
                <a16:creationId xmlns:a16="http://schemas.microsoft.com/office/drawing/2014/main" id="{E39C529F-74D4-3343-AED2-51DFBACAF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FB8C8-6D51-1D49-BB5F-3BE9D209C9D9}"/>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34262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54D0-8A90-2D43-BE27-3ACD6502C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DD59D-DC30-A440-AEB8-EC7AC88FA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94CD13-1953-EF45-9B93-3CBD86986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B2363-8384-0C45-992F-988EB47494FB}"/>
              </a:ext>
            </a:extLst>
          </p:cNvPr>
          <p:cNvSpPr>
            <a:spLocks noGrp="1"/>
          </p:cNvSpPr>
          <p:nvPr>
            <p:ph type="dt" sz="half" idx="10"/>
          </p:nvPr>
        </p:nvSpPr>
        <p:spPr/>
        <p:txBody>
          <a:bodyPr/>
          <a:lstStyle/>
          <a:p>
            <a:fld id="{BD82B22D-E8E4-F64C-A9CA-1D8326CD4C7C}" type="datetimeFigureOut">
              <a:rPr lang="en-US" smtClean="0"/>
              <a:t>3/23/22</a:t>
            </a:fld>
            <a:endParaRPr lang="en-US"/>
          </a:p>
        </p:txBody>
      </p:sp>
      <p:sp>
        <p:nvSpPr>
          <p:cNvPr id="6" name="Footer Placeholder 5">
            <a:extLst>
              <a:ext uri="{FF2B5EF4-FFF2-40B4-BE49-F238E27FC236}">
                <a16:creationId xmlns:a16="http://schemas.microsoft.com/office/drawing/2014/main" id="{DC2BB874-6BD4-C94F-9905-96BBB861D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90D9F-E78F-5844-9727-78E162D1948F}"/>
              </a:ext>
            </a:extLst>
          </p:cNvPr>
          <p:cNvSpPr>
            <a:spLocks noGrp="1"/>
          </p:cNvSpPr>
          <p:nvPr>
            <p:ph type="sldNum" sz="quarter" idx="12"/>
          </p:nvPr>
        </p:nvSpPr>
        <p:spPr/>
        <p:txBody>
          <a:bodyPr/>
          <a:lstStyle/>
          <a:p>
            <a:fld id="{B63E6A19-A4CA-DE42-973D-CC3B81B270F6}" type="slidenum">
              <a:rPr lang="en-US" smtClean="0"/>
              <a:t>‹#›</a:t>
            </a:fld>
            <a:endParaRPr lang="en-US"/>
          </a:p>
        </p:txBody>
      </p:sp>
    </p:spTree>
    <p:extLst>
      <p:ext uri="{BB962C8B-B14F-4D97-AF65-F5344CB8AC3E}">
        <p14:creationId xmlns:p14="http://schemas.microsoft.com/office/powerpoint/2010/main" val="218211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00FCA-58DD-2442-9F6B-48BDFD8E9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57A5E3-5755-184B-8573-B1D995C8E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D47F7-2552-3C47-AC61-B7F35E39E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2B22D-E8E4-F64C-A9CA-1D8326CD4C7C}" type="datetimeFigureOut">
              <a:rPr lang="en-US" smtClean="0"/>
              <a:t>3/23/22</a:t>
            </a:fld>
            <a:endParaRPr lang="en-US"/>
          </a:p>
        </p:txBody>
      </p:sp>
      <p:sp>
        <p:nvSpPr>
          <p:cNvPr id="5" name="Footer Placeholder 4">
            <a:extLst>
              <a:ext uri="{FF2B5EF4-FFF2-40B4-BE49-F238E27FC236}">
                <a16:creationId xmlns:a16="http://schemas.microsoft.com/office/drawing/2014/main" id="{8F2DEAA7-3AE8-A44D-A65C-5413B40AD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E16E2-F10E-BA4A-B6BB-797F449D1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E6A19-A4CA-DE42-973D-CC3B81B270F6}" type="slidenum">
              <a:rPr lang="en-US" smtClean="0"/>
              <a:t>‹#›</a:t>
            </a:fld>
            <a:endParaRPr lang="en-US"/>
          </a:p>
        </p:txBody>
      </p:sp>
    </p:spTree>
    <p:extLst>
      <p:ext uri="{BB962C8B-B14F-4D97-AF65-F5344CB8AC3E}">
        <p14:creationId xmlns:p14="http://schemas.microsoft.com/office/powerpoint/2010/main" val="28806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68313" TargetMode="External"/><Relationship Id="rId2" Type="http://schemas.openxmlformats.org/officeDocument/2006/relationships/hyperlink" Target="https://ieeexplore.ieee.org/document/6917785" TargetMode="External"/><Relationship Id="rId1" Type="http://schemas.openxmlformats.org/officeDocument/2006/relationships/slideLayout" Target="../slideLayouts/slideLayout2.xml"/><Relationship Id="rId4" Type="http://schemas.openxmlformats.org/officeDocument/2006/relationships/hyperlink" Target="https://ieeexplore.ieee.org/document/461745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7404636" TargetMode="External"/><Relationship Id="rId2" Type="http://schemas.openxmlformats.org/officeDocument/2006/relationships/hyperlink" Target="https://ieeexplore.ieee.org/document/9733726" TargetMode="External"/><Relationship Id="rId1" Type="http://schemas.openxmlformats.org/officeDocument/2006/relationships/slideLayout" Target="../slideLayouts/slideLayout2.xml"/><Relationship Id="rId4" Type="http://schemas.openxmlformats.org/officeDocument/2006/relationships/hyperlink" Target="https://ieeexplore.ieee.org/document/57277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andrewmvd/tsunami-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outdoor, water, day&#10;&#10;Description automatically generated">
            <a:extLst>
              <a:ext uri="{FF2B5EF4-FFF2-40B4-BE49-F238E27FC236}">
                <a16:creationId xmlns:a16="http://schemas.microsoft.com/office/drawing/2014/main" id="{53A9B209-0DF6-A344-9FCC-B625671AADE1}"/>
              </a:ext>
            </a:extLst>
          </p:cNvPr>
          <p:cNvPicPr>
            <a:picLocks noChangeAspect="1"/>
          </p:cNvPicPr>
          <p:nvPr/>
        </p:nvPicPr>
        <p:blipFill>
          <a:blip r:embed="rId2"/>
          <a:stretch>
            <a:fillRect/>
          </a:stretch>
        </p:blipFill>
        <p:spPr>
          <a:xfrm>
            <a:off x="3914774" y="-1"/>
            <a:ext cx="8270081" cy="6858001"/>
          </a:xfrm>
          <a:prstGeom prst="rect">
            <a:avLst/>
          </a:prstGeom>
          <a:effectLst>
            <a:glow rad="200993">
              <a:schemeClr val="accent1">
                <a:alpha val="40000"/>
              </a:schemeClr>
            </a:glow>
          </a:effectLst>
        </p:spPr>
      </p:pic>
      <p:sp>
        <p:nvSpPr>
          <p:cNvPr id="6" name="TextBox 5">
            <a:extLst>
              <a:ext uri="{FF2B5EF4-FFF2-40B4-BE49-F238E27FC236}">
                <a16:creationId xmlns:a16="http://schemas.microsoft.com/office/drawing/2014/main" id="{6066730A-24B9-844B-AD63-0F9CDD21F331}"/>
              </a:ext>
            </a:extLst>
          </p:cNvPr>
          <p:cNvSpPr txBox="1"/>
          <p:nvPr/>
        </p:nvSpPr>
        <p:spPr>
          <a:xfrm>
            <a:off x="328613" y="344164"/>
            <a:ext cx="4443413" cy="2585323"/>
          </a:xfrm>
          <a:prstGeom prst="rect">
            <a:avLst/>
          </a:prstGeom>
          <a:noFill/>
        </p:spPr>
        <p:txBody>
          <a:bodyPr wrap="square" rtlCol="0">
            <a:spAutoFit/>
          </a:bodyPr>
          <a:lstStyle/>
          <a:p>
            <a:r>
              <a:rPr lang="en-US" altLang="zh-CN" sz="5400" b="1" dirty="0">
                <a:latin typeface="Calibri" panose="020F0502020204030204" pitchFamily="34" charset="0"/>
                <a:cs typeface="Calibri" panose="020F0502020204030204" pitchFamily="34" charset="0"/>
              </a:rPr>
              <a:t>Tsunami</a:t>
            </a:r>
          </a:p>
          <a:p>
            <a:r>
              <a:rPr lang="en-US" altLang="zh-CN" sz="5400" b="1" dirty="0">
                <a:latin typeface="Calibri" panose="020F0502020204030204" pitchFamily="34" charset="0"/>
                <a:cs typeface="Calibri" panose="020F0502020204030204" pitchFamily="34" charset="0"/>
              </a:rPr>
              <a:t>Data</a:t>
            </a:r>
            <a:r>
              <a:rPr lang="zh-CN" altLang="en-US" sz="5400" b="1" dirty="0">
                <a:latin typeface="Calibri" panose="020F0502020204030204" pitchFamily="34" charset="0"/>
                <a:cs typeface="Calibri" panose="020F0502020204030204" pitchFamily="34" charset="0"/>
              </a:rPr>
              <a:t> </a:t>
            </a:r>
            <a:br>
              <a:rPr lang="en-US" altLang="zh-CN" sz="5400" b="1" dirty="0">
                <a:latin typeface="Calibri" panose="020F0502020204030204" pitchFamily="34" charset="0"/>
                <a:cs typeface="Calibri" panose="020F0502020204030204" pitchFamily="34" charset="0"/>
              </a:rPr>
            </a:br>
            <a:r>
              <a:rPr lang="en-US" altLang="zh-CN" sz="5400" b="1" dirty="0">
                <a:latin typeface="Calibri" panose="020F0502020204030204" pitchFamily="34" charset="0"/>
                <a:cs typeface="Calibri" panose="020F0502020204030204" pitchFamily="34" charset="0"/>
              </a:rPr>
              <a:t>Analysis</a:t>
            </a:r>
            <a:endParaRPr lang="en-US" sz="5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454C4D8-B7F5-C141-82F3-FC551960733C}"/>
              </a:ext>
            </a:extLst>
          </p:cNvPr>
          <p:cNvSpPr txBox="1"/>
          <p:nvPr/>
        </p:nvSpPr>
        <p:spPr>
          <a:xfrm>
            <a:off x="328613" y="3928514"/>
            <a:ext cx="6379368" cy="1477328"/>
          </a:xfrm>
          <a:prstGeom prst="rect">
            <a:avLst/>
          </a:prstGeom>
          <a:noFill/>
        </p:spPr>
        <p:txBody>
          <a:bodyPr wrap="square">
            <a:spAutoFit/>
          </a:bodyPr>
          <a:lstStyle/>
          <a:p>
            <a:r>
              <a:rPr lang="en-US" altLang="zh-CN" b="1" dirty="0"/>
              <a:t>By,</a:t>
            </a:r>
          </a:p>
          <a:p>
            <a:r>
              <a:rPr lang="en-US" altLang="zh-CN" b="1" dirty="0"/>
              <a:t>Manoj </a:t>
            </a:r>
            <a:r>
              <a:rPr lang="en-US" altLang="zh-CN" b="1" dirty="0" err="1"/>
              <a:t>Yathindra</a:t>
            </a:r>
            <a:r>
              <a:rPr lang="en-US" altLang="zh-CN" b="1" dirty="0"/>
              <a:t> </a:t>
            </a:r>
            <a:r>
              <a:rPr lang="en-US" altLang="zh-CN" b="1" dirty="0" err="1"/>
              <a:t>Thagadur</a:t>
            </a:r>
            <a:r>
              <a:rPr lang="en-US" altLang="zh-CN" b="1" dirty="0"/>
              <a:t> </a:t>
            </a:r>
            <a:r>
              <a:rPr lang="en-US" altLang="zh-CN" b="1" dirty="0" err="1"/>
              <a:t>Srinivasu</a:t>
            </a:r>
            <a:r>
              <a:rPr lang="en-US" altLang="zh-CN" b="1" dirty="0"/>
              <a:t>,</a:t>
            </a:r>
          </a:p>
          <a:p>
            <a:r>
              <a:rPr lang="en-US" b="1" dirty="0"/>
              <a:t>Xing Chen,</a:t>
            </a:r>
          </a:p>
          <a:p>
            <a:r>
              <a:rPr lang="en-US" b="1" dirty="0"/>
              <a:t>Zubair Ahmed </a:t>
            </a:r>
            <a:r>
              <a:rPr lang="en-US" b="1" dirty="0" err="1"/>
              <a:t>Baig</a:t>
            </a:r>
            <a:r>
              <a:rPr lang="en-US" b="1" dirty="0"/>
              <a:t> </a:t>
            </a:r>
            <a:r>
              <a:rPr lang="en-US" b="1" dirty="0" err="1"/>
              <a:t>Mogal</a:t>
            </a:r>
            <a:endParaRPr lang="en-US" b="1" dirty="0"/>
          </a:p>
          <a:p>
            <a:endParaRPr lang="en-US" sz="1800" dirty="0">
              <a:solidFill>
                <a:schemeClr val="bg1"/>
              </a:solidFill>
            </a:endParaRPr>
          </a:p>
        </p:txBody>
      </p:sp>
    </p:spTree>
    <p:extLst>
      <p:ext uri="{BB962C8B-B14F-4D97-AF65-F5344CB8AC3E}">
        <p14:creationId xmlns:p14="http://schemas.microsoft.com/office/powerpoint/2010/main" val="3897596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B5EC24-925E-BF48-9EAD-1A70F673EB27}"/>
              </a:ext>
            </a:extLst>
          </p:cNvPr>
          <p:cNvSpPr>
            <a:spLocks noGrp="1"/>
          </p:cNvSpPr>
          <p:nvPr>
            <p:ph type="title"/>
          </p:nvPr>
        </p:nvSpPr>
        <p:spPr>
          <a:xfrm>
            <a:off x="955547" y="586822"/>
            <a:ext cx="10148937" cy="621089"/>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zh-CN" sz="4000" b="1" dirty="0"/>
              <a:t>Tsunami</a:t>
            </a:r>
            <a:r>
              <a:rPr lang="en-US" altLang="zh-CN" sz="4000" b="1" dirty="0">
                <a:latin typeface="Calibri" panose="020F0502020204030204" pitchFamily="34" charset="0"/>
                <a:cs typeface="Calibri" panose="020F0502020204030204" pitchFamily="34" charset="0"/>
              </a:rPr>
              <a:t> </a:t>
            </a:r>
            <a:r>
              <a:rPr lang="en-US" altLang="zh-CN" sz="4000" b="1" dirty="0"/>
              <a:t>Data EDA</a:t>
            </a:r>
            <a:endParaRPr lang="en-US" sz="4000" b="1" dirty="0"/>
          </a:p>
        </p:txBody>
      </p:sp>
      <p:sp>
        <p:nvSpPr>
          <p:cNvPr id="7" name="Content Placeholder 2">
            <a:extLst>
              <a:ext uri="{FF2B5EF4-FFF2-40B4-BE49-F238E27FC236}">
                <a16:creationId xmlns:a16="http://schemas.microsoft.com/office/drawing/2014/main" id="{E72F69C6-6D26-0145-AD80-9DC1E845744A}"/>
              </a:ext>
            </a:extLst>
          </p:cNvPr>
          <p:cNvSpPr>
            <a:spLocks noGrp="1"/>
          </p:cNvSpPr>
          <p:nvPr>
            <p:ph idx="1"/>
          </p:nvPr>
        </p:nvSpPr>
        <p:spPr>
          <a:xfrm>
            <a:off x="955548" y="1159861"/>
            <a:ext cx="10148937" cy="621089"/>
          </a:xfr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r>
              <a:rPr lang="en-US" altLang="zh-CN" sz="2400" dirty="0"/>
              <a:t>3.</a:t>
            </a:r>
            <a:r>
              <a:rPr lang="zh-CN" altLang="en-US" sz="2400" dirty="0"/>
              <a:t> </a:t>
            </a:r>
            <a:r>
              <a:rPr lang="en-US" altLang="zh-CN" sz="2400" dirty="0"/>
              <a:t>What’s</a:t>
            </a:r>
            <a:r>
              <a:rPr lang="en-US" sz="2400" dirty="0"/>
              <a:t> the relationship between other Natural Disaster?</a:t>
            </a:r>
          </a:p>
        </p:txBody>
      </p:sp>
      <p:sp>
        <p:nvSpPr>
          <p:cNvPr id="9" name="TextBox 8">
            <a:extLst>
              <a:ext uri="{FF2B5EF4-FFF2-40B4-BE49-F238E27FC236}">
                <a16:creationId xmlns:a16="http://schemas.microsoft.com/office/drawing/2014/main" id="{BEA26B33-9602-1541-9CF3-54095DBB3865}"/>
              </a:ext>
            </a:extLst>
          </p:cNvPr>
          <p:cNvSpPr txBox="1"/>
          <p:nvPr/>
        </p:nvSpPr>
        <p:spPr>
          <a:xfrm>
            <a:off x="895349" y="5917642"/>
            <a:ext cx="11167447" cy="369332"/>
          </a:xfrm>
          <a:prstGeom prst="rect">
            <a:avLst/>
          </a:prstGeom>
          <a:noFill/>
        </p:spPr>
        <p:txBody>
          <a:bodyPr wrap="square" rtlCol="0">
            <a:spAutoFit/>
          </a:bodyPr>
          <a:lstStyle/>
          <a:p>
            <a:r>
              <a:rPr lang="en-US" dirty="0"/>
              <a:t>Graph Shows other natural disaster influencing Tsunami</a:t>
            </a:r>
          </a:p>
        </p:txBody>
      </p:sp>
      <p:pic>
        <p:nvPicPr>
          <p:cNvPr id="4" name="Picture 3" descr="Chart, waterfall chart&#10;&#10;Description automatically generated">
            <a:extLst>
              <a:ext uri="{FF2B5EF4-FFF2-40B4-BE49-F238E27FC236}">
                <a16:creationId xmlns:a16="http://schemas.microsoft.com/office/drawing/2014/main" id="{F3646D9A-29CB-3A47-A50D-DE0A499B4D4D}"/>
              </a:ext>
            </a:extLst>
          </p:cNvPr>
          <p:cNvPicPr>
            <a:picLocks noChangeAspect="1"/>
          </p:cNvPicPr>
          <p:nvPr/>
        </p:nvPicPr>
        <p:blipFill>
          <a:blip r:embed="rId2"/>
          <a:stretch>
            <a:fillRect/>
          </a:stretch>
        </p:blipFill>
        <p:spPr>
          <a:xfrm>
            <a:off x="895349" y="2155370"/>
            <a:ext cx="10401300" cy="3762271"/>
          </a:xfrm>
          <a:prstGeom prst="rect">
            <a:avLst/>
          </a:prstGeom>
        </p:spPr>
      </p:pic>
    </p:spTree>
    <p:extLst>
      <p:ext uri="{BB962C8B-B14F-4D97-AF65-F5344CB8AC3E}">
        <p14:creationId xmlns:p14="http://schemas.microsoft.com/office/powerpoint/2010/main" val="289151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D3B0053-ABC1-9742-A952-0FFAEB49487D}"/>
              </a:ext>
            </a:extLst>
          </p:cNvPr>
          <p:cNvSpPr>
            <a:spLocks noGrp="1"/>
          </p:cNvSpPr>
          <p:nvPr>
            <p:ph idx="1"/>
          </p:nvPr>
        </p:nvSpPr>
        <p:spPr>
          <a:xfrm>
            <a:off x="648931" y="2438400"/>
            <a:ext cx="3505494" cy="3785419"/>
          </a:xfrm>
        </p:spPr>
        <p:txBody>
          <a:bodyPr>
            <a:normAutofit/>
          </a:bodyPr>
          <a:lstStyle/>
          <a:p>
            <a:r>
              <a:rPr lang="en-US" altLang="zh-CN" sz="2000"/>
              <a:t>3.</a:t>
            </a:r>
            <a:r>
              <a:rPr lang="zh-CN" altLang="en-US" sz="2000"/>
              <a:t> </a:t>
            </a:r>
            <a:r>
              <a:rPr lang="en-US" altLang="zh-CN" sz="2000"/>
              <a:t>What’s</a:t>
            </a:r>
            <a:r>
              <a:rPr lang="en-US" sz="2000"/>
              <a:t> the relationship between other Natural Disaster?</a:t>
            </a:r>
          </a:p>
          <a:p>
            <a:pPr marL="0" indent="0">
              <a:buNone/>
            </a:pPr>
            <a:endParaRPr lang="en-US" altLang="zh-CN" sz="2000"/>
          </a:p>
          <a:p>
            <a:pPr marL="0" indent="0">
              <a:buNone/>
            </a:pPr>
            <a:r>
              <a:rPr lang="en-US" altLang="zh-CN" sz="2000"/>
              <a:t>This graph shows the magnitude of earthquake caused during Tsunami of each country.</a:t>
            </a:r>
            <a:endParaRPr lang="en-US" sz="20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AE8D6535-9FDF-8245-8869-71604AFC3CC0}"/>
              </a:ext>
            </a:extLst>
          </p:cNvPr>
          <p:cNvPicPr>
            <a:picLocks noChangeAspect="1"/>
          </p:cNvPicPr>
          <p:nvPr/>
        </p:nvPicPr>
        <p:blipFill>
          <a:blip r:embed="rId2"/>
          <a:stretch>
            <a:fillRect/>
          </a:stretch>
        </p:blipFill>
        <p:spPr>
          <a:xfrm>
            <a:off x="5123688" y="557784"/>
            <a:ext cx="6419381" cy="5739187"/>
          </a:xfrm>
          <a:prstGeom prst="rect">
            <a:avLst/>
          </a:prstGeom>
          <a:effectLst/>
        </p:spPr>
      </p:pic>
    </p:spTree>
    <p:extLst>
      <p:ext uri="{BB962C8B-B14F-4D97-AF65-F5344CB8AC3E}">
        <p14:creationId xmlns:p14="http://schemas.microsoft.com/office/powerpoint/2010/main" val="258454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5F35D1-45CB-BF49-A848-3E191E05B1BC}"/>
              </a:ext>
            </a:extLst>
          </p:cNvPr>
          <p:cNvSpPr>
            <a:spLocks noGrp="1"/>
          </p:cNvSpPr>
          <p:nvPr>
            <p:ph type="title"/>
          </p:nvPr>
        </p:nvSpPr>
        <p:spPr>
          <a:xfrm>
            <a:off x="524741" y="620392"/>
            <a:ext cx="3808268" cy="5504688"/>
          </a:xfrm>
        </p:spPr>
        <p:txBody>
          <a:bodyPr>
            <a:normAutofit/>
          </a:bodyPr>
          <a:lstStyle/>
          <a:p>
            <a:r>
              <a:rPr lang="en-US" sz="6000" b="1" u="sng" dirty="0">
                <a:solidFill>
                  <a:schemeClr val="bg1"/>
                </a:solidFill>
              </a:rPr>
              <a:t>Results and conclusion: </a:t>
            </a:r>
          </a:p>
        </p:txBody>
      </p:sp>
      <p:graphicFrame>
        <p:nvGraphicFramePr>
          <p:cNvPr id="5" name="Content Placeholder 2">
            <a:extLst>
              <a:ext uri="{FF2B5EF4-FFF2-40B4-BE49-F238E27FC236}">
                <a16:creationId xmlns:a16="http://schemas.microsoft.com/office/drawing/2014/main" id="{4F23A737-53EE-79CB-A328-DC8ADDC10998}"/>
              </a:ext>
            </a:extLst>
          </p:cNvPr>
          <p:cNvGraphicFramePr>
            <a:graphicFrameLocks noGrp="1"/>
          </p:cNvGraphicFramePr>
          <p:nvPr>
            <p:ph idx="1"/>
            <p:extLst>
              <p:ext uri="{D42A27DB-BD31-4B8C-83A1-F6EECF244321}">
                <p14:modId xmlns:p14="http://schemas.microsoft.com/office/powerpoint/2010/main" val="240847693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20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EE6AD85-7406-6F4F-B0B8-3A08980FF14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THANK YOU!</a:t>
            </a:r>
          </a:p>
        </p:txBody>
      </p:sp>
      <p:sp>
        <p:nvSpPr>
          <p:cNvPr id="5" name="Content Placeholder 2">
            <a:extLst>
              <a:ext uri="{FF2B5EF4-FFF2-40B4-BE49-F238E27FC236}">
                <a16:creationId xmlns:a16="http://schemas.microsoft.com/office/drawing/2014/main" id="{F4B24F8E-F8D0-3E4F-AE36-B19AA38A0DB1}"/>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b="1" kern="1200">
                <a:solidFill>
                  <a:schemeClr val="tx1"/>
                </a:solidFill>
                <a:latin typeface="+mn-lt"/>
                <a:ea typeface="+mn-ea"/>
                <a:cs typeface="+mn-cs"/>
              </a:rPr>
              <a:t>ANY QUESTIONS?</a:t>
            </a:r>
          </a:p>
        </p:txBody>
      </p:sp>
    </p:spTree>
    <p:extLst>
      <p:ext uri="{BB962C8B-B14F-4D97-AF65-F5344CB8AC3E}">
        <p14:creationId xmlns:p14="http://schemas.microsoft.com/office/powerpoint/2010/main" val="152110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F919C02-4B57-FC41-9FFE-3EBD7DC5B6ED}"/>
              </a:ext>
            </a:extLst>
          </p:cNvPr>
          <p:cNvSpPr>
            <a:spLocks noGrp="1"/>
          </p:cNvSpPr>
          <p:nvPr>
            <p:ph type="title"/>
          </p:nvPr>
        </p:nvSpPr>
        <p:spPr>
          <a:xfrm>
            <a:off x="958506" y="800392"/>
            <a:ext cx="10264697" cy="1212102"/>
          </a:xfrm>
        </p:spPr>
        <p:txBody>
          <a:bodyPr>
            <a:normAutofit/>
          </a:bodyPr>
          <a:lstStyle/>
          <a:p>
            <a:r>
              <a:rPr lang="en-US" altLang="zh-CN" sz="4000" b="1" u="sng" dirty="0">
                <a:solidFill>
                  <a:srgbClr val="FFFFFF"/>
                </a:solidFill>
              </a:rPr>
              <a:t>Introduction:</a:t>
            </a:r>
            <a:endParaRPr lang="en-US" sz="4000" b="1" u="sng" dirty="0">
              <a:solidFill>
                <a:srgbClr val="FFFFFF"/>
              </a:solidFill>
            </a:endParaRPr>
          </a:p>
        </p:txBody>
      </p:sp>
      <p:sp>
        <p:nvSpPr>
          <p:cNvPr id="3" name="Content Placeholder 2">
            <a:extLst>
              <a:ext uri="{FF2B5EF4-FFF2-40B4-BE49-F238E27FC236}">
                <a16:creationId xmlns:a16="http://schemas.microsoft.com/office/drawing/2014/main" id="{46330A69-47BF-774A-B689-FFE3E2EE74BC}"/>
              </a:ext>
            </a:extLst>
          </p:cNvPr>
          <p:cNvSpPr>
            <a:spLocks noGrp="1"/>
          </p:cNvSpPr>
          <p:nvPr>
            <p:ph idx="1"/>
          </p:nvPr>
        </p:nvSpPr>
        <p:spPr>
          <a:xfrm>
            <a:off x="1367624" y="2490436"/>
            <a:ext cx="9708995" cy="3567173"/>
          </a:xfrm>
        </p:spPr>
        <p:txBody>
          <a:bodyPr anchor="ctr">
            <a:normAutofit/>
          </a:bodyPr>
          <a:lstStyle/>
          <a:p>
            <a:pPr algn="just"/>
            <a:r>
              <a:rPr lang="en-US" sz="2400" dirty="0">
                <a:latin typeface="Calibri" panose="020F0502020204030204" pitchFamily="34" charset="0"/>
                <a:cs typeface="Calibri" panose="020F0502020204030204" pitchFamily="34" charset="0"/>
              </a:rPr>
              <a:t>An underwater earthquake, a volcano eruption or a landslide mostly causes a tsunami, Only on very few occasions a tsunami is caused by a giant meteor in the ocean. Tsunami waves can be as huge as 100 feet. About 80% of the tsunamis occur in the Pacific Ocean's Ring of Fire in the whole world</a:t>
            </a:r>
          </a:p>
          <a:p>
            <a:endParaRPr lang="en-US" sz="2400" dirty="0"/>
          </a:p>
        </p:txBody>
      </p:sp>
    </p:spTree>
    <p:extLst>
      <p:ext uri="{BB962C8B-B14F-4D97-AF65-F5344CB8AC3E}">
        <p14:creationId xmlns:p14="http://schemas.microsoft.com/office/powerpoint/2010/main" val="399679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8A1-A21F-2D46-B13D-D1C313A355C7}"/>
              </a:ext>
            </a:extLst>
          </p:cNvPr>
          <p:cNvSpPr>
            <a:spLocks noGrp="1"/>
          </p:cNvSpPr>
          <p:nvPr>
            <p:ph type="title"/>
          </p:nvPr>
        </p:nvSpPr>
        <p:spPr>
          <a:xfrm>
            <a:off x="438147" y="-110331"/>
            <a:ext cx="10515600" cy="1325563"/>
          </a:xfrm>
        </p:spPr>
        <p:txBody>
          <a:bodyPr/>
          <a:lstStyle/>
          <a:p>
            <a:r>
              <a:rPr lang="en-US" b="1" u="sng" dirty="0"/>
              <a:t>IEEE References:</a:t>
            </a:r>
          </a:p>
        </p:txBody>
      </p:sp>
      <p:sp>
        <p:nvSpPr>
          <p:cNvPr id="3" name="Content Placeholder 2">
            <a:extLst>
              <a:ext uri="{FF2B5EF4-FFF2-40B4-BE49-F238E27FC236}">
                <a16:creationId xmlns:a16="http://schemas.microsoft.com/office/drawing/2014/main" id="{AE48006B-4AB6-3B4E-A190-CADA8EEBE983}"/>
              </a:ext>
            </a:extLst>
          </p:cNvPr>
          <p:cNvSpPr>
            <a:spLocks noGrp="1"/>
          </p:cNvSpPr>
          <p:nvPr>
            <p:ph idx="1"/>
          </p:nvPr>
        </p:nvSpPr>
        <p:spPr>
          <a:xfrm>
            <a:off x="438149" y="1047750"/>
            <a:ext cx="10515599" cy="1660526"/>
          </a:xfrm>
        </p:spPr>
        <p:txBody>
          <a:bodyPr>
            <a:normAutofit fontScale="85000" lnSpcReduction="20000"/>
          </a:bodyPr>
          <a:lstStyle/>
          <a:p>
            <a:r>
              <a:rPr lang="en-US" b="1" dirty="0"/>
              <a:t>Tsunami early warning system architecture based on automation technologies</a:t>
            </a:r>
          </a:p>
          <a:p>
            <a:pPr marL="0" indent="0">
              <a:buNone/>
            </a:pPr>
            <a:r>
              <a:rPr lang="en-US" sz="1900" dirty="0">
                <a:hlinkClick r:id="rId2"/>
              </a:rPr>
              <a:t>https://ieeexplore.ieee.org/document/6917785</a:t>
            </a:r>
            <a:endParaRPr lang="en-US" sz="1900" dirty="0"/>
          </a:p>
          <a:p>
            <a:pPr marL="0" indent="0">
              <a:buNone/>
            </a:pPr>
            <a:r>
              <a:rPr lang="en-US" dirty="0"/>
              <a:t>The occurrence of a tsunami after an earthquake in a coastal zone is very probable but not certain. This situation leads to a difficult decision about the best action to take: to evacuate or not. </a:t>
            </a:r>
          </a:p>
        </p:txBody>
      </p:sp>
      <p:sp>
        <p:nvSpPr>
          <p:cNvPr id="4" name="Content Placeholder 2">
            <a:extLst>
              <a:ext uri="{FF2B5EF4-FFF2-40B4-BE49-F238E27FC236}">
                <a16:creationId xmlns:a16="http://schemas.microsoft.com/office/drawing/2014/main" id="{AD7E2242-6464-2047-9F35-593C229918E0}"/>
              </a:ext>
            </a:extLst>
          </p:cNvPr>
          <p:cNvSpPr txBox="1">
            <a:spLocks/>
          </p:cNvSpPr>
          <p:nvPr/>
        </p:nvSpPr>
        <p:spPr>
          <a:xfrm>
            <a:off x="438148" y="2708276"/>
            <a:ext cx="10515599" cy="166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Tsunami height forecast from water-level data</a:t>
            </a:r>
          </a:p>
          <a:p>
            <a:pPr marL="0" indent="0">
              <a:buNone/>
            </a:pPr>
            <a:r>
              <a:rPr lang="en-US" sz="1600" dirty="0">
                <a:hlinkClick r:id="rId3"/>
              </a:rPr>
              <a:t>https://ieeexplore.ieee.org/document/968313</a:t>
            </a:r>
            <a:endParaRPr lang="en-US" sz="1600" dirty="0"/>
          </a:p>
          <a:p>
            <a:pPr marL="0" indent="0">
              <a:buNone/>
            </a:pPr>
            <a:r>
              <a:rPr lang="en-US" sz="2400" dirty="0"/>
              <a:t>A methodology to forecast tsunami height based on real-time water-level data near the source is presented in this paper. </a:t>
            </a:r>
          </a:p>
        </p:txBody>
      </p:sp>
      <p:sp>
        <p:nvSpPr>
          <p:cNvPr id="6" name="Content Placeholder 2">
            <a:extLst>
              <a:ext uri="{FF2B5EF4-FFF2-40B4-BE49-F238E27FC236}">
                <a16:creationId xmlns:a16="http://schemas.microsoft.com/office/drawing/2014/main" id="{C7602585-A250-4A49-9891-0A163E194268}"/>
              </a:ext>
            </a:extLst>
          </p:cNvPr>
          <p:cNvSpPr txBox="1">
            <a:spLocks/>
          </p:cNvSpPr>
          <p:nvPr/>
        </p:nvSpPr>
        <p:spPr>
          <a:xfrm>
            <a:off x="438148" y="4368802"/>
            <a:ext cx="10515599" cy="2074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A Visualization Portal for a Tsunami Warning System on a Distributed Environment</a:t>
            </a:r>
          </a:p>
          <a:p>
            <a:pPr marL="0" indent="0">
              <a:buNone/>
            </a:pPr>
            <a:r>
              <a:rPr lang="en-US" sz="1600" dirty="0">
                <a:hlinkClick r:id="rId4"/>
              </a:rPr>
              <a:t>https://ieeexplore.ieee.org/document/4617453</a:t>
            </a:r>
            <a:endParaRPr lang="en-US" sz="1600" dirty="0"/>
          </a:p>
          <a:p>
            <a:pPr marL="0" indent="0">
              <a:buNone/>
            </a:pPr>
            <a:r>
              <a:rPr lang="en-US" sz="2400" dirty="0"/>
              <a:t>A web portal is used in a Tsunami warning system where a lot of tsunami cases are simulated in order to identify risk areas along the coast of Thailand.</a:t>
            </a:r>
          </a:p>
        </p:txBody>
      </p:sp>
    </p:spTree>
    <p:extLst>
      <p:ext uri="{BB962C8B-B14F-4D97-AF65-F5344CB8AC3E}">
        <p14:creationId xmlns:p14="http://schemas.microsoft.com/office/powerpoint/2010/main" val="265676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D9CD3E6-01EC-8A40-9D6C-DECA5278C14C}"/>
              </a:ext>
            </a:extLst>
          </p:cNvPr>
          <p:cNvSpPr txBox="1">
            <a:spLocks/>
          </p:cNvSpPr>
          <p:nvPr/>
        </p:nvSpPr>
        <p:spPr>
          <a:xfrm>
            <a:off x="590547" y="4130681"/>
            <a:ext cx="10515599" cy="20748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Preliminary Research in Tsunami Modelling-Leveraging Artificial Intelligence Technology</a:t>
            </a:r>
          </a:p>
          <a:p>
            <a:pPr marL="0" indent="0">
              <a:buNone/>
            </a:pPr>
            <a:r>
              <a:rPr lang="en-US" sz="1600" dirty="0">
                <a:hlinkClick r:id="rId2"/>
              </a:rPr>
              <a:t>https://ieeexplore.ieee.org/document/9733726</a:t>
            </a:r>
            <a:endParaRPr lang="en-US" sz="1600" dirty="0"/>
          </a:p>
          <a:p>
            <a:pPr marL="0" indent="0">
              <a:buNone/>
            </a:pPr>
            <a:r>
              <a:rPr lang="en-US" dirty="0"/>
              <a:t>The advent of modern supercomputers technology, in conjunction with larger, more comprehensive observation datasets, has led to a paradigm shift in early forecasting of Tsunami modeling.</a:t>
            </a:r>
          </a:p>
        </p:txBody>
      </p:sp>
      <p:sp>
        <p:nvSpPr>
          <p:cNvPr id="6" name="Content Placeholder 2">
            <a:extLst>
              <a:ext uri="{FF2B5EF4-FFF2-40B4-BE49-F238E27FC236}">
                <a16:creationId xmlns:a16="http://schemas.microsoft.com/office/drawing/2014/main" id="{C158B35F-C2F9-6C49-AC52-D101A3F0024A}"/>
              </a:ext>
            </a:extLst>
          </p:cNvPr>
          <p:cNvSpPr txBox="1">
            <a:spLocks/>
          </p:cNvSpPr>
          <p:nvPr/>
        </p:nvSpPr>
        <p:spPr>
          <a:xfrm>
            <a:off x="590548" y="2322514"/>
            <a:ext cx="10515599" cy="2074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U.S. tsunami warning system: Capabilities, gaps, and future vision</a:t>
            </a:r>
          </a:p>
          <a:p>
            <a:pPr marL="0" indent="0">
              <a:buNone/>
            </a:pPr>
            <a:r>
              <a:rPr lang="en-US" sz="1600" dirty="0">
                <a:hlinkClick r:id="rId3"/>
              </a:rPr>
              <a:t>https://ieeexplore.ieee.org/document/7404636</a:t>
            </a:r>
            <a:endParaRPr lang="en-US" sz="1600" dirty="0"/>
          </a:p>
          <a:p>
            <a:pPr marL="0" indent="0">
              <a:buNone/>
            </a:pPr>
            <a:r>
              <a:rPr lang="en-US" sz="2400" dirty="0"/>
              <a:t>This paper examines the current state of the U.S. tsunami warning system and previews the science, technology, research, and development.</a:t>
            </a:r>
          </a:p>
        </p:txBody>
      </p:sp>
      <p:sp>
        <p:nvSpPr>
          <p:cNvPr id="7" name="Content Placeholder 2">
            <a:extLst>
              <a:ext uri="{FF2B5EF4-FFF2-40B4-BE49-F238E27FC236}">
                <a16:creationId xmlns:a16="http://schemas.microsoft.com/office/drawing/2014/main" id="{BA8DE3DD-6555-9343-BC0D-9D487DC41A21}"/>
              </a:ext>
            </a:extLst>
          </p:cNvPr>
          <p:cNvSpPr txBox="1">
            <a:spLocks/>
          </p:cNvSpPr>
          <p:nvPr/>
        </p:nvSpPr>
        <p:spPr>
          <a:xfrm>
            <a:off x="590548" y="368299"/>
            <a:ext cx="10515599" cy="2074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Real-time tsunami reporting from the deep ocean</a:t>
            </a:r>
          </a:p>
          <a:p>
            <a:pPr marL="0" indent="0">
              <a:buNone/>
            </a:pPr>
            <a:r>
              <a:rPr lang="en-US" sz="1600" dirty="0">
                <a:hlinkClick r:id="rId4"/>
              </a:rPr>
              <a:t>https://ieeexplore.ieee.org/document/572778</a:t>
            </a:r>
            <a:endParaRPr lang="en-US" sz="1600" dirty="0"/>
          </a:p>
          <a:p>
            <a:pPr marL="0" indent="0">
              <a:buNone/>
            </a:pPr>
            <a:r>
              <a:rPr lang="en-US" sz="2600" dirty="0"/>
              <a:t>A 100-year historical database indicates that an average of five tsunamis per year occur in the Pacific and that during this period tsunamis have killed more than 50,000 people. </a:t>
            </a:r>
          </a:p>
        </p:txBody>
      </p:sp>
    </p:spTree>
    <p:extLst>
      <p:ext uri="{BB962C8B-B14F-4D97-AF65-F5344CB8AC3E}">
        <p14:creationId xmlns:p14="http://schemas.microsoft.com/office/powerpoint/2010/main" val="222598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F326F-70B5-7840-B53C-A47DF1281A29}"/>
              </a:ext>
            </a:extLst>
          </p:cNvPr>
          <p:cNvSpPr>
            <a:spLocks noGrp="1"/>
          </p:cNvSpPr>
          <p:nvPr>
            <p:ph type="title"/>
          </p:nvPr>
        </p:nvSpPr>
        <p:spPr>
          <a:xfrm>
            <a:off x="686834" y="1153572"/>
            <a:ext cx="3200400" cy="4461163"/>
          </a:xfrm>
        </p:spPr>
        <p:txBody>
          <a:bodyPr>
            <a:normAutofit/>
          </a:bodyPr>
          <a:lstStyle/>
          <a:p>
            <a:r>
              <a:rPr lang="en-US" b="1" u="sng">
                <a:solidFill>
                  <a:srgbClr val="FFFFFF"/>
                </a:solidFill>
              </a:rPr>
              <a:t>Problem definition or hypothesis: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B02DD2-6D3D-9341-9750-C94FA5096AB8}"/>
              </a:ext>
            </a:extLst>
          </p:cNvPr>
          <p:cNvSpPr>
            <a:spLocks noGrp="1"/>
          </p:cNvSpPr>
          <p:nvPr>
            <p:ph idx="1"/>
          </p:nvPr>
        </p:nvSpPr>
        <p:spPr>
          <a:xfrm>
            <a:off x="4447308" y="591344"/>
            <a:ext cx="6906491" cy="5585619"/>
          </a:xfrm>
        </p:spPr>
        <p:txBody>
          <a:bodyPr anchor="ctr">
            <a:normAutofit/>
          </a:bodyPr>
          <a:lstStyle/>
          <a:p>
            <a:r>
              <a:rPr lang="en-US" dirty="0">
                <a:latin typeface="Calibri" panose="020F0502020204030204" pitchFamily="34" charset="0"/>
                <a:cs typeface="Calibri" panose="020F0502020204030204" pitchFamily="34" charset="0"/>
              </a:rPr>
              <a:t>In this project, we are going to analyze the data of tsunami occurrences and impacts.</a:t>
            </a:r>
          </a:p>
          <a:p>
            <a:r>
              <a:rPr lang="en-US" altLang="en-US" dirty="0">
                <a:latin typeface="Calibri" panose="020F0502020204030204" pitchFamily="34" charset="0"/>
                <a:cs typeface="Calibri" panose="020F0502020204030204" pitchFamily="34" charset="0"/>
              </a:rPr>
              <a:t>This dataset is also known as The Global Historical Tsunami Database, represents historical tsunamis and related information and provides information on over 2,400 tsunamis in the Atlantic, Indian, and Pacific Oceans; and the Mediterranean and Caribbean Seas.</a:t>
            </a:r>
          </a:p>
        </p:txBody>
      </p:sp>
    </p:spTree>
    <p:extLst>
      <p:ext uri="{BB962C8B-B14F-4D97-AF65-F5344CB8AC3E}">
        <p14:creationId xmlns:p14="http://schemas.microsoft.com/office/powerpoint/2010/main" val="135207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85A89C2-9EDA-EB45-AB33-D9924407DB1A}"/>
              </a:ext>
            </a:extLst>
          </p:cNvPr>
          <p:cNvSpPr>
            <a:spLocks noGrp="1"/>
          </p:cNvSpPr>
          <p:nvPr>
            <p:ph type="title"/>
          </p:nvPr>
        </p:nvSpPr>
        <p:spPr>
          <a:xfrm>
            <a:off x="643467" y="321734"/>
            <a:ext cx="10905066" cy="1135737"/>
          </a:xfrm>
        </p:spPr>
        <p:txBody>
          <a:bodyPr>
            <a:normAutofit/>
          </a:bodyPr>
          <a:lstStyle/>
          <a:p>
            <a:r>
              <a:rPr lang="en-US" altLang="zh-CN" sz="3600" b="1" u="sng"/>
              <a:t>D</a:t>
            </a:r>
            <a:r>
              <a:rPr lang="en-US" sz="3600" b="1" u="sng"/>
              <a:t>ataset </a:t>
            </a:r>
            <a:r>
              <a:rPr lang="en-US" altLang="zh-CN" sz="3600" b="1" u="sng"/>
              <a:t>U</a:t>
            </a:r>
            <a:r>
              <a:rPr lang="en-US" sz="3600" b="1" u="sng"/>
              <a:t>sed:</a:t>
            </a:r>
          </a:p>
        </p:txBody>
      </p:sp>
      <p:sp>
        <p:nvSpPr>
          <p:cNvPr id="6" name="Content Placeholder 2">
            <a:extLst>
              <a:ext uri="{FF2B5EF4-FFF2-40B4-BE49-F238E27FC236}">
                <a16:creationId xmlns:a16="http://schemas.microsoft.com/office/drawing/2014/main" id="{FBD11D9E-CEA3-7C4E-BC60-14FCEFD28B85}"/>
              </a:ext>
            </a:extLst>
          </p:cNvPr>
          <p:cNvSpPr>
            <a:spLocks noGrp="1"/>
          </p:cNvSpPr>
          <p:nvPr>
            <p:ph idx="1"/>
          </p:nvPr>
        </p:nvSpPr>
        <p:spPr>
          <a:xfrm>
            <a:off x="643469" y="1782981"/>
            <a:ext cx="4008384" cy="4393982"/>
          </a:xfrm>
        </p:spPr>
        <p:txBody>
          <a:bodyPr>
            <a:normAutofit/>
          </a:bodyPr>
          <a:lstStyle/>
          <a:p>
            <a:r>
              <a:rPr lang="en-US" sz="2000"/>
              <a:t>Tsunami Dataset</a:t>
            </a:r>
          </a:p>
          <a:p>
            <a:endParaRPr lang="en-US" sz="2000"/>
          </a:p>
          <a:p>
            <a:r>
              <a:rPr lang="en-US" sz="2000">
                <a:hlinkClick r:id="rId2"/>
              </a:rPr>
              <a:t>https://www.kaggle.com/andrewmvd/tsunami-dataset</a:t>
            </a:r>
            <a:br>
              <a:rPr lang="en-US" sz="2000"/>
            </a:br>
            <a:endParaRPr lang="en-US" sz="200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Graphical user interface, application, website&#10;&#10;Description automatically generated">
            <a:extLst>
              <a:ext uri="{FF2B5EF4-FFF2-40B4-BE49-F238E27FC236}">
                <a16:creationId xmlns:a16="http://schemas.microsoft.com/office/drawing/2014/main" id="{8703103F-0264-1040-A40A-A5536BA09BDA}"/>
              </a:ext>
            </a:extLst>
          </p:cNvPr>
          <p:cNvPicPr>
            <a:picLocks noChangeAspect="1"/>
          </p:cNvPicPr>
          <p:nvPr/>
        </p:nvPicPr>
        <p:blipFill>
          <a:blip r:embed="rId3"/>
          <a:stretch>
            <a:fillRect/>
          </a:stretch>
        </p:blipFill>
        <p:spPr>
          <a:xfrm>
            <a:off x="5295320" y="571499"/>
            <a:ext cx="6253212" cy="5605463"/>
          </a:xfrm>
          <a:prstGeom prst="rect">
            <a:avLst/>
          </a:prstGeom>
        </p:spPr>
      </p:pic>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5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44F744-89F3-9E4A-873A-38EB95E84EE2}"/>
              </a:ext>
            </a:extLst>
          </p:cNvPr>
          <p:cNvSpPr>
            <a:spLocks noGrp="1"/>
          </p:cNvSpPr>
          <p:nvPr>
            <p:ph type="title"/>
          </p:nvPr>
        </p:nvSpPr>
        <p:spPr>
          <a:xfrm>
            <a:off x="255477" y="239237"/>
            <a:ext cx="10168128" cy="1179576"/>
          </a:xfrm>
        </p:spPr>
        <p:txBody>
          <a:bodyPr/>
          <a:lstStyle/>
          <a:p>
            <a:r>
              <a:rPr lang="en-US" altLang="zh-CN" b="1" u="sng" dirty="0"/>
              <a:t>Libraries</a:t>
            </a:r>
            <a:r>
              <a:rPr lang="zh-CN" altLang="en-US" b="1" u="sng" dirty="0"/>
              <a:t> </a:t>
            </a:r>
            <a:r>
              <a:rPr lang="en-US" altLang="zh-CN" b="1" u="sng" dirty="0"/>
              <a:t>and</a:t>
            </a:r>
            <a:r>
              <a:rPr lang="zh-CN" altLang="en-US" b="1" u="sng" dirty="0"/>
              <a:t> </a:t>
            </a:r>
            <a:r>
              <a:rPr lang="en-US" altLang="zh-CN" b="1" u="sng" dirty="0"/>
              <a:t>functions</a:t>
            </a:r>
            <a:r>
              <a:rPr lang="zh-CN" altLang="en-US" b="1" u="sng" dirty="0"/>
              <a:t> </a:t>
            </a:r>
            <a:r>
              <a:rPr lang="en-US" altLang="zh-CN" b="1" u="sng" dirty="0"/>
              <a:t>used:</a:t>
            </a:r>
            <a:endParaRPr lang="en-US" b="1" u="sng" dirty="0"/>
          </a:p>
        </p:txBody>
      </p:sp>
      <p:sp>
        <p:nvSpPr>
          <p:cNvPr id="6" name="TextBox 5">
            <a:extLst>
              <a:ext uri="{FF2B5EF4-FFF2-40B4-BE49-F238E27FC236}">
                <a16:creationId xmlns:a16="http://schemas.microsoft.com/office/drawing/2014/main" id="{D18BF0B7-02B9-7848-A26C-31DF8F2D4BB4}"/>
              </a:ext>
            </a:extLst>
          </p:cNvPr>
          <p:cNvSpPr txBox="1"/>
          <p:nvPr/>
        </p:nvSpPr>
        <p:spPr>
          <a:xfrm>
            <a:off x="7806284" y="1818156"/>
            <a:ext cx="1849678" cy="461665"/>
          </a:xfrm>
          <a:prstGeom prst="rect">
            <a:avLst/>
          </a:prstGeom>
          <a:noFill/>
        </p:spPr>
        <p:txBody>
          <a:bodyPr wrap="square" rtlCol="0">
            <a:spAutoFit/>
          </a:bodyPr>
          <a:lstStyle/>
          <a:p>
            <a:r>
              <a:rPr lang="en-US" altLang="zh-CN" sz="2400" b="1" dirty="0"/>
              <a:t>Libraries</a:t>
            </a:r>
            <a:endParaRPr lang="en-US" sz="2400" b="1" dirty="0"/>
          </a:p>
        </p:txBody>
      </p:sp>
      <p:sp>
        <p:nvSpPr>
          <p:cNvPr id="7" name="Content Placeholder 2">
            <a:extLst>
              <a:ext uri="{FF2B5EF4-FFF2-40B4-BE49-F238E27FC236}">
                <a16:creationId xmlns:a16="http://schemas.microsoft.com/office/drawing/2014/main" id="{1A85584F-B8AB-A041-A798-794E804D9A33}"/>
              </a:ext>
            </a:extLst>
          </p:cNvPr>
          <p:cNvSpPr>
            <a:spLocks noGrp="1"/>
          </p:cNvSpPr>
          <p:nvPr>
            <p:ph idx="1"/>
          </p:nvPr>
        </p:nvSpPr>
        <p:spPr>
          <a:xfrm>
            <a:off x="8071354" y="2438867"/>
            <a:ext cx="2352251" cy="508473"/>
          </a:xfrm>
        </p:spPr>
        <p:txBody>
          <a:bodyPr>
            <a:normAutofit/>
          </a:bodyPr>
          <a:lstStyle/>
          <a:p>
            <a:r>
              <a:rPr lang="en-US" altLang="zh-CN" sz="1800" b="1" dirty="0"/>
              <a:t>Data</a:t>
            </a:r>
            <a:r>
              <a:rPr lang="zh-CN" altLang="en-US" sz="1800" b="1" dirty="0"/>
              <a:t> </a:t>
            </a:r>
            <a:r>
              <a:rPr lang="en-US" altLang="zh-CN" sz="1800" b="1" dirty="0"/>
              <a:t>Analysis</a:t>
            </a:r>
            <a:endParaRPr lang="en-US" sz="1800" b="1" dirty="0"/>
          </a:p>
        </p:txBody>
      </p:sp>
      <p:pic>
        <p:nvPicPr>
          <p:cNvPr id="8" name="Picture 7" descr="Logo, company name&#10;&#10;Description automatically generated">
            <a:extLst>
              <a:ext uri="{FF2B5EF4-FFF2-40B4-BE49-F238E27FC236}">
                <a16:creationId xmlns:a16="http://schemas.microsoft.com/office/drawing/2014/main" id="{B6D648DF-57CB-B74C-8A0D-1D33A6485B69}"/>
              </a:ext>
            </a:extLst>
          </p:cNvPr>
          <p:cNvPicPr>
            <a:picLocks noChangeAspect="1"/>
          </p:cNvPicPr>
          <p:nvPr/>
        </p:nvPicPr>
        <p:blipFill>
          <a:blip r:embed="rId2"/>
          <a:stretch>
            <a:fillRect/>
          </a:stretch>
        </p:blipFill>
        <p:spPr>
          <a:xfrm>
            <a:off x="8657932" y="2735518"/>
            <a:ext cx="1849678" cy="749808"/>
          </a:xfrm>
          <a:prstGeom prst="rect">
            <a:avLst/>
          </a:prstGeom>
        </p:spPr>
      </p:pic>
      <p:pic>
        <p:nvPicPr>
          <p:cNvPr id="9" name="Picture 8" descr="Logo&#10;&#10;Description automatically generated">
            <a:extLst>
              <a:ext uri="{FF2B5EF4-FFF2-40B4-BE49-F238E27FC236}">
                <a16:creationId xmlns:a16="http://schemas.microsoft.com/office/drawing/2014/main" id="{08F0BB1E-7AE7-AF45-A086-588CDABBDA86}"/>
              </a:ext>
            </a:extLst>
          </p:cNvPr>
          <p:cNvPicPr>
            <a:picLocks noChangeAspect="1"/>
          </p:cNvPicPr>
          <p:nvPr/>
        </p:nvPicPr>
        <p:blipFill>
          <a:blip r:embed="rId3"/>
          <a:stretch>
            <a:fillRect/>
          </a:stretch>
        </p:blipFill>
        <p:spPr>
          <a:xfrm>
            <a:off x="8523694" y="3346683"/>
            <a:ext cx="1849678" cy="832612"/>
          </a:xfrm>
          <a:prstGeom prst="rect">
            <a:avLst/>
          </a:prstGeom>
        </p:spPr>
      </p:pic>
      <p:sp>
        <p:nvSpPr>
          <p:cNvPr id="10" name="Content Placeholder 2">
            <a:extLst>
              <a:ext uri="{FF2B5EF4-FFF2-40B4-BE49-F238E27FC236}">
                <a16:creationId xmlns:a16="http://schemas.microsoft.com/office/drawing/2014/main" id="{7DB1C4D2-2171-1340-AE8B-1302F8C6F4EF}"/>
              </a:ext>
            </a:extLst>
          </p:cNvPr>
          <p:cNvSpPr txBox="1">
            <a:spLocks/>
          </p:cNvSpPr>
          <p:nvPr/>
        </p:nvSpPr>
        <p:spPr>
          <a:xfrm>
            <a:off x="7940773" y="3970757"/>
            <a:ext cx="2352251" cy="43301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t>Visualization</a:t>
            </a:r>
            <a:endParaRPr lang="en-US" sz="1800" b="1" dirty="0"/>
          </a:p>
        </p:txBody>
      </p:sp>
      <p:pic>
        <p:nvPicPr>
          <p:cNvPr id="11" name="Picture 10" descr="Logo, icon&#10;&#10;Description automatically generated">
            <a:extLst>
              <a:ext uri="{FF2B5EF4-FFF2-40B4-BE49-F238E27FC236}">
                <a16:creationId xmlns:a16="http://schemas.microsoft.com/office/drawing/2014/main" id="{D3B57F1F-5FB4-3C41-AC1B-B11CA35807D9}"/>
              </a:ext>
            </a:extLst>
          </p:cNvPr>
          <p:cNvPicPr>
            <a:picLocks noChangeAspect="1"/>
          </p:cNvPicPr>
          <p:nvPr/>
        </p:nvPicPr>
        <p:blipFill>
          <a:blip r:embed="rId4"/>
          <a:stretch>
            <a:fillRect/>
          </a:stretch>
        </p:blipFill>
        <p:spPr>
          <a:xfrm>
            <a:off x="8731123" y="4453447"/>
            <a:ext cx="1849678" cy="560782"/>
          </a:xfrm>
          <a:prstGeom prst="rect">
            <a:avLst/>
          </a:prstGeom>
        </p:spPr>
      </p:pic>
      <p:pic>
        <p:nvPicPr>
          <p:cNvPr id="12" name="Picture 11" descr="Logo&#10;&#10;Description automatically generated">
            <a:extLst>
              <a:ext uri="{FF2B5EF4-FFF2-40B4-BE49-F238E27FC236}">
                <a16:creationId xmlns:a16="http://schemas.microsoft.com/office/drawing/2014/main" id="{81F81649-1A5D-764A-B488-EC3F9F466BF8}"/>
              </a:ext>
            </a:extLst>
          </p:cNvPr>
          <p:cNvPicPr>
            <a:picLocks noChangeAspect="1"/>
          </p:cNvPicPr>
          <p:nvPr/>
        </p:nvPicPr>
        <p:blipFill>
          <a:blip r:embed="rId5"/>
          <a:stretch>
            <a:fillRect/>
          </a:stretch>
        </p:blipFill>
        <p:spPr>
          <a:xfrm>
            <a:off x="8683295" y="5054879"/>
            <a:ext cx="1849678" cy="369002"/>
          </a:xfrm>
          <a:prstGeom prst="rect">
            <a:avLst/>
          </a:prstGeom>
        </p:spPr>
      </p:pic>
      <p:sp>
        <p:nvSpPr>
          <p:cNvPr id="13" name="TextBox 12">
            <a:extLst>
              <a:ext uri="{FF2B5EF4-FFF2-40B4-BE49-F238E27FC236}">
                <a16:creationId xmlns:a16="http://schemas.microsoft.com/office/drawing/2014/main" id="{6F3B7F7F-96DE-2843-9B08-EA5951B130CF}"/>
              </a:ext>
            </a:extLst>
          </p:cNvPr>
          <p:cNvSpPr txBox="1"/>
          <p:nvPr/>
        </p:nvSpPr>
        <p:spPr>
          <a:xfrm>
            <a:off x="408133" y="2040091"/>
            <a:ext cx="1849678" cy="461665"/>
          </a:xfrm>
          <a:prstGeom prst="rect">
            <a:avLst/>
          </a:prstGeom>
          <a:noFill/>
        </p:spPr>
        <p:txBody>
          <a:bodyPr wrap="square" rtlCol="0">
            <a:spAutoFit/>
          </a:bodyPr>
          <a:lstStyle/>
          <a:p>
            <a:r>
              <a:rPr lang="en-US" altLang="zh-CN" sz="2400" b="1" dirty="0"/>
              <a:t>Functions</a:t>
            </a:r>
            <a:endParaRPr lang="en-US" sz="2400" b="1" dirty="0"/>
          </a:p>
        </p:txBody>
      </p:sp>
      <p:sp>
        <p:nvSpPr>
          <p:cNvPr id="14" name="TextBox 13">
            <a:extLst>
              <a:ext uri="{FF2B5EF4-FFF2-40B4-BE49-F238E27FC236}">
                <a16:creationId xmlns:a16="http://schemas.microsoft.com/office/drawing/2014/main" id="{473CB343-133A-2B41-A18B-926D5EE4BCF9}"/>
              </a:ext>
            </a:extLst>
          </p:cNvPr>
          <p:cNvSpPr txBox="1"/>
          <p:nvPr/>
        </p:nvSpPr>
        <p:spPr>
          <a:xfrm>
            <a:off x="644594" y="2693103"/>
            <a:ext cx="2352251" cy="2385268"/>
          </a:xfrm>
          <a:prstGeom prst="rect">
            <a:avLst/>
          </a:prstGeom>
          <a:noFill/>
        </p:spPr>
        <p:txBody>
          <a:bodyPr wrap="square" rtlCol="0">
            <a:spAutoFit/>
          </a:bodyPr>
          <a:lstStyle/>
          <a:p>
            <a:pPr>
              <a:lnSpc>
                <a:spcPct val="150000"/>
              </a:lnSpc>
            </a:pPr>
            <a:r>
              <a:rPr lang="en-US" b="1" dirty="0" err="1"/>
              <a:t>Dataframes</a:t>
            </a:r>
            <a:r>
              <a:rPr lang="en-US" b="1" dirty="0"/>
              <a:t>:</a:t>
            </a:r>
          </a:p>
          <a:p>
            <a:pPr>
              <a:lnSpc>
                <a:spcPct val="150000"/>
              </a:lnSpc>
            </a:pPr>
            <a:r>
              <a:rPr lang="en-US" dirty="0" err="1"/>
              <a:t>TsunamiDF</a:t>
            </a:r>
            <a:endParaRPr lang="en-US" dirty="0"/>
          </a:p>
          <a:p>
            <a:pPr>
              <a:lnSpc>
                <a:spcPct val="150000"/>
              </a:lnSpc>
            </a:pPr>
            <a:endParaRPr lang="en-US" dirty="0"/>
          </a:p>
          <a:p>
            <a:pPr>
              <a:lnSpc>
                <a:spcPct val="150000"/>
              </a:lnSpc>
            </a:pPr>
            <a:r>
              <a:rPr lang="en-US" dirty="0"/>
              <a:t>Classes:</a:t>
            </a:r>
          </a:p>
          <a:p>
            <a:pPr>
              <a:lnSpc>
                <a:spcPct val="150000"/>
              </a:lnSpc>
            </a:pPr>
            <a:r>
              <a:rPr lang="en-US" dirty="0"/>
              <a:t>Tsunami</a:t>
            </a:r>
          </a:p>
          <a:p>
            <a:endParaRPr lang="en-US" sz="1400" dirty="0"/>
          </a:p>
        </p:txBody>
      </p:sp>
      <p:sp>
        <p:nvSpPr>
          <p:cNvPr id="15" name="TextBox 14">
            <a:extLst>
              <a:ext uri="{FF2B5EF4-FFF2-40B4-BE49-F238E27FC236}">
                <a16:creationId xmlns:a16="http://schemas.microsoft.com/office/drawing/2014/main" id="{87090D5D-2804-3143-BA4C-F416F75D5815}"/>
              </a:ext>
            </a:extLst>
          </p:cNvPr>
          <p:cNvSpPr txBox="1"/>
          <p:nvPr/>
        </p:nvSpPr>
        <p:spPr>
          <a:xfrm>
            <a:off x="2471860" y="1540450"/>
            <a:ext cx="2813982" cy="5078313"/>
          </a:xfrm>
          <a:prstGeom prst="rect">
            <a:avLst/>
          </a:prstGeom>
          <a:noFill/>
        </p:spPr>
        <p:txBody>
          <a:bodyPr wrap="square" rtlCol="0">
            <a:spAutoFit/>
          </a:bodyPr>
          <a:lstStyle/>
          <a:p>
            <a:pPr>
              <a:lnSpc>
                <a:spcPct val="150000"/>
              </a:lnSpc>
            </a:pPr>
            <a:r>
              <a:rPr lang="en-US" b="1" dirty="0"/>
              <a:t>Functions</a:t>
            </a:r>
            <a:r>
              <a:rPr lang="en-US" sz="1600" b="1" dirty="0"/>
              <a:t>:</a:t>
            </a:r>
          </a:p>
          <a:p>
            <a:pPr>
              <a:lnSpc>
                <a:spcPct val="150000"/>
              </a:lnSpc>
            </a:pPr>
            <a:r>
              <a:rPr lang="en-US" dirty="0" err="1"/>
              <a:t>show_data</a:t>
            </a:r>
            <a:r>
              <a:rPr lang="en-US" dirty="0"/>
              <a:t>()</a:t>
            </a:r>
          </a:p>
          <a:p>
            <a:r>
              <a:rPr lang="en-US" dirty="0" err="1"/>
              <a:t>drop_null_values</a:t>
            </a:r>
            <a:r>
              <a:rPr lang="en-US" dirty="0"/>
              <a:t>()</a:t>
            </a:r>
          </a:p>
          <a:p>
            <a:r>
              <a:rPr lang="en-US" dirty="0" err="1"/>
              <a:t>plot_tsunami_country</a:t>
            </a:r>
            <a:r>
              <a:rPr lang="en-US" dirty="0"/>
              <a:t>()</a:t>
            </a:r>
          </a:p>
          <a:p>
            <a:r>
              <a:rPr lang="en-US" dirty="0" err="1"/>
              <a:t>check_tsunami_country</a:t>
            </a:r>
            <a:r>
              <a:rPr lang="en-US" dirty="0"/>
              <a:t>()   </a:t>
            </a:r>
          </a:p>
          <a:p>
            <a:r>
              <a:rPr lang="en-US" dirty="0" err="1"/>
              <a:t>check_tsunami_year</a:t>
            </a:r>
            <a:r>
              <a:rPr lang="en-US" dirty="0"/>
              <a:t>()</a:t>
            </a:r>
          </a:p>
          <a:p>
            <a:r>
              <a:rPr lang="en-US" dirty="0" err="1"/>
              <a:t>filter_df_by_year</a:t>
            </a:r>
            <a:r>
              <a:rPr lang="en-US" dirty="0"/>
              <a:t>()</a:t>
            </a:r>
          </a:p>
          <a:p>
            <a:r>
              <a:rPr lang="en-US" dirty="0" err="1"/>
              <a:t>plot_tasunami_cause</a:t>
            </a:r>
            <a:r>
              <a:rPr lang="en-US" dirty="0"/>
              <a:t>()</a:t>
            </a:r>
          </a:p>
          <a:p>
            <a:r>
              <a:rPr lang="en-US" dirty="0" err="1"/>
              <a:t>filter_tsunami_country</a:t>
            </a:r>
            <a:r>
              <a:rPr lang="en-US" dirty="0"/>
              <a:t>()</a:t>
            </a:r>
          </a:p>
          <a:p>
            <a:r>
              <a:rPr lang="en-US" dirty="0" err="1"/>
              <a:t>show_scatter_plot</a:t>
            </a:r>
            <a:r>
              <a:rPr lang="en-US" dirty="0"/>
              <a:t>()</a:t>
            </a:r>
          </a:p>
          <a:p>
            <a:r>
              <a:rPr lang="en-US" dirty="0" err="1"/>
              <a:t>show_correlation</a:t>
            </a:r>
            <a:r>
              <a:rPr lang="en-US" dirty="0"/>
              <a:t>()</a:t>
            </a:r>
          </a:p>
          <a:p>
            <a:r>
              <a:rPr lang="en-US" dirty="0" err="1"/>
              <a:t>filter_correlation</a:t>
            </a:r>
            <a:r>
              <a:rPr lang="en-US" dirty="0"/>
              <a:t>()</a:t>
            </a:r>
          </a:p>
          <a:p>
            <a:r>
              <a:rPr lang="en-US" dirty="0" err="1"/>
              <a:t>plot_country_damage</a:t>
            </a:r>
            <a:r>
              <a:rPr lang="en-US" dirty="0"/>
              <a:t>()</a:t>
            </a:r>
          </a:p>
          <a:p>
            <a:r>
              <a:rPr lang="en-US" dirty="0" err="1"/>
              <a:t>show_pair_plot</a:t>
            </a:r>
            <a:r>
              <a:rPr lang="en-US" dirty="0"/>
              <a:t>()</a:t>
            </a:r>
          </a:p>
          <a:p>
            <a:r>
              <a:rPr lang="en-US" dirty="0" err="1"/>
              <a:t>show_correlation</a:t>
            </a:r>
            <a:r>
              <a:rPr lang="en-US" dirty="0"/>
              <a:t>()</a:t>
            </a:r>
          </a:p>
          <a:p>
            <a:r>
              <a:rPr lang="en-US" dirty="0" err="1"/>
              <a:t>show_heat_map</a:t>
            </a:r>
            <a:r>
              <a:rPr lang="en-US" dirty="0"/>
              <a:t>()</a:t>
            </a:r>
          </a:p>
          <a:p>
            <a:r>
              <a:rPr lang="en-US" dirty="0" err="1"/>
              <a:t>filter_heat_map</a:t>
            </a:r>
            <a:r>
              <a:rPr lang="en-US" dirty="0"/>
              <a:t>()</a:t>
            </a:r>
          </a:p>
        </p:txBody>
      </p:sp>
      <p:sp>
        <p:nvSpPr>
          <p:cNvPr id="16" name="TextBox 15">
            <a:extLst>
              <a:ext uri="{FF2B5EF4-FFF2-40B4-BE49-F238E27FC236}">
                <a16:creationId xmlns:a16="http://schemas.microsoft.com/office/drawing/2014/main" id="{01B9F806-F672-8C4B-9F18-D90E9729D730}"/>
              </a:ext>
            </a:extLst>
          </p:cNvPr>
          <p:cNvSpPr txBox="1"/>
          <p:nvPr/>
        </p:nvSpPr>
        <p:spPr>
          <a:xfrm>
            <a:off x="5236157" y="2040091"/>
            <a:ext cx="2813982" cy="1754326"/>
          </a:xfrm>
          <a:prstGeom prst="rect">
            <a:avLst/>
          </a:prstGeom>
          <a:noFill/>
        </p:spPr>
        <p:txBody>
          <a:bodyPr wrap="square" rtlCol="0">
            <a:spAutoFit/>
          </a:bodyPr>
          <a:lstStyle/>
          <a:p>
            <a:r>
              <a:rPr lang="en-US" dirty="0" err="1"/>
              <a:t>show_column_names</a:t>
            </a:r>
            <a:r>
              <a:rPr lang="en-US" dirty="0"/>
              <a:t>()</a:t>
            </a:r>
          </a:p>
          <a:p>
            <a:r>
              <a:rPr lang="en-US" dirty="0" err="1"/>
              <a:t>check_null_values</a:t>
            </a:r>
            <a:r>
              <a:rPr lang="en-US" dirty="0"/>
              <a:t>()</a:t>
            </a:r>
          </a:p>
          <a:p>
            <a:r>
              <a:rPr lang="en-US" dirty="0" err="1"/>
              <a:t>check_duplicates</a:t>
            </a:r>
            <a:r>
              <a:rPr lang="en-US" dirty="0"/>
              <a:t>()</a:t>
            </a:r>
          </a:p>
          <a:p>
            <a:r>
              <a:rPr lang="en-US" dirty="0" err="1"/>
              <a:t>plot_total_death</a:t>
            </a:r>
            <a:r>
              <a:rPr lang="en-US" dirty="0"/>
              <a:t>()</a:t>
            </a:r>
          </a:p>
          <a:p>
            <a:r>
              <a:rPr lang="en-US" dirty="0" err="1"/>
              <a:t>check_outlier_intensity</a:t>
            </a:r>
            <a:r>
              <a:rPr lang="en-US" dirty="0"/>
              <a:t>()</a:t>
            </a:r>
          </a:p>
          <a:p>
            <a:r>
              <a:rPr lang="en-US" dirty="0" err="1"/>
              <a:t>check_outlier_hist</a:t>
            </a:r>
            <a:r>
              <a:rPr lang="en-US" dirty="0"/>
              <a:t>()</a:t>
            </a:r>
          </a:p>
        </p:txBody>
      </p:sp>
    </p:spTree>
    <p:extLst>
      <p:ext uri="{BB962C8B-B14F-4D97-AF65-F5344CB8AC3E}">
        <p14:creationId xmlns:p14="http://schemas.microsoft.com/office/powerpoint/2010/main" val="196020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B5EC24-925E-BF48-9EAD-1A70F673EB27}"/>
              </a:ext>
            </a:extLst>
          </p:cNvPr>
          <p:cNvSpPr>
            <a:spLocks noGrp="1"/>
          </p:cNvSpPr>
          <p:nvPr>
            <p:ph type="title"/>
          </p:nvPr>
        </p:nvSpPr>
        <p:spPr>
          <a:xfrm>
            <a:off x="936978" y="586823"/>
            <a:ext cx="10182578" cy="612832"/>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zh-CN" sz="4000" b="1" dirty="0"/>
              <a:t>Tsunami</a:t>
            </a:r>
            <a:r>
              <a:rPr lang="en-US" altLang="zh-CN" sz="4000" b="1" dirty="0">
                <a:latin typeface="Calibri" panose="020F0502020204030204" pitchFamily="34" charset="0"/>
                <a:cs typeface="Calibri" panose="020F0502020204030204" pitchFamily="34" charset="0"/>
              </a:rPr>
              <a:t> </a:t>
            </a:r>
            <a:r>
              <a:rPr lang="en-US" altLang="zh-CN" sz="4000" b="1" dirty="0"/>
              <a:t>Data EDA</a:t>
            </a:r>
            <a:endParaRPr lang="en-US" sz="4000" b="1" dirty="0"/>
          </a:p>
        </p:txBody>
      </p:sp>
      <p:sp>
        <p:nvSpPr>
          <p:cNvPr id="7" name="Content Placeholder 2">
            <a:extLst>
              <a:ext uri="{FF2B5EF4-FFF2-40B4-BE49-F238E27FC236}">
                <a16:creationId xmlns:a16="http://schemas.microsoft.com/office/drawing/2014/main" id="{E72F69C6-6D26-0145-AD80-9DC1E845744A}"/>
              </a:ext>
            </a:extLst>
          </p:cNvPr>
          <p:cNvSpPr>
            <a:spLocks noGrp="1"/>
          </p:cNvSpPr>
          <p:nvPr>
            <p:ph idx="1"/>
          </p:nvPr>
        </p:nvSpPr>
        <p:spPr>
          <a:xfrm>
            <a:off x="936978" y="1199655"/>
            <a:ext cx="10182578" cy="791507"/>
          </a:xfrm>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endParaRPr lang="en-US" altLang="zh-CN" sz="2200" dirty="0"/>
          </a:p>
          <a:p>
            <a:r>
              <a:rPr lang="en-US" altLang="zh-CN" sz="2200" dirty="0"/>
              <a:t>1.</a:t>
            </a:r>
            <a:r>
              <a:rPr lang="zh-CN" altLang="en-US" sz="2200" dirty="0"/>
              <a:t> </a:t>
            </a:r>
            <a:r>
              <a:rPr lang="en-US" sz="2200" dirty="0"/>
              <a:t>Is there a significant difference in the frequency of Tsunami among Countries?</a:t>
            </a:r>
          </a:p>
          <a:p>
            <a:endParaRPr lang="en-US" sz="1800" dirty="0"/>
          </a:p>
        </p:txBody>
      </p:sp>
      <p:sp>
        <p:nvSpPr>
          <p:cNvPr id="8" name="TextBox 7">
            <a:extLst>
              <a:ext uri="{FF2B5EF4-FFF2-40B4-BE49-F238E27FC236}">
                <a16:creationId xmlns:a16="http://schemas.microsoft.com/office/drawing/2014/main" id="{B12AAE31-7F24-9441-911A-D676BD38ECDA}"/>
              </a:ext>
            </a:extLst>
          </p:cNvPr>
          <p:cNvSpPr txBox="1"/>
          <p:nvPr/>
        </p:nvSpPr>
        <p:spPr>
          <a:xfrm>
            <a:off x="554416" y="2166561"/>
            <a:ext cx="5477010" cy="369332"/>
          </a:xfrm>
          <a:prstGeom prst="rect">
            <a:avLst/>
          </a:prstGeom>
          <a:noFill/>
        </p:spPr>
        <p:txBody>
          <a:bodyPr wrap="square" rtlCol="0">
            <a:spAutoFit/>
          </a:bodyPr>
          <a:lstStyle/>
          <a:p>
            <a:r>
              <a:rPr lang="en-US" altLang="zh-CN" dirty="0"/>
              <a:t>Top</a:t>
            </a:r>
            <a:r>
              <a:rPr lang="zh-CN" altLang="en-US" dirty="0"/>
              <a:t> </a:t>
            </a:r>
            <a:r>
              <a:rPr lang="en-US" altLang="zh-CN" dirty="0"/>
              <a:t>10</a:t>
            </a:r>
            <a:r>
              <a:rPr lang="zh-CN" altLang="en-US" dirty="0"/>
              <a:t> </a:t>
            </a:r>
            <a:r>
              <a:rPr lang="en-US" altLang="zh-CN" dirty="0"/>
              <a:t>Countries</a:t>
            </a:r>
            <a:r>
              <a:rPr lang="zh-CN" altLang="en-US" dirty="0"/>
              <a:t> </a:t>
            </a:r>
            <a:r>
              <a:rPr lang="en-US" altLang="zh-CN" dirty="0"/>
              <a:t>with</a:t>
            </a:r>
            <a:r>
              <a:rPr lang="zh-CN" altLang="en-US" dirty="0"/>
              <a:t> </a:t>
            </a:r>
            <a:r>
              <a:rPr lang="en-US" altLang="zh-CN" dirty="0"/>
              <a:t>most</a:t>
            </a:r>
            <a:r>
              <a:rPr lang="zh-CN" altLang="en-US" dirty="0"/>
              <a:t> </a:t>
            </a:r>
            <a:r>
              <a:rPr lang="en-US" altLang="zh-CN" dirty="0"/>
              <a:t>Tsunami</a:t>
            </a:r>
            <a:r>
              <a:rPr lang="zh-CN" altLang="en-US" dirty="0"/>
              <a:t> </a:t>
            </a:r>
            <a:r>
              <a:rPr lang="en-US" altLang="zh-CN" dirty="0"/>
              <a:t>in</a:t>
            </a:r>
            <a:r>
              <a:rPr lang="zh-CN" altLang="en-US" dirty="0"/>
              <a:t> </a:t>
            </a:r>
            <a:r>
              <a:rPr lang="en-US" altLang="zh-CN" dirty="0"/>
              <a:t>World</a:t>
            </a:r>
            <a:endParaRPr lang="en-US" dirty="0"/>
          </a:p>
        </p:txBody>
      </p:sp>
      <p:sp>
        <p:nvSpPr>
          <p:cNvPr id="9" name="TextBox 8">
            <a:extLst>
              <a:ext uri="{FF2B5EF4-FFF2-40B4-BE49-F238E27FC236}">
                <a16:creationId xmlns:a16="http://schemas.microsoft.com/office/drawing/2014/main" id="{BEA26B33-9602-1541-9CF3-54095DBB3865}"/>
              </a:ext>
            </a:extLst>
          </p:cNvPr>
          <p:cNvSpPr txBox="1"/>
          <p:nvPr/>
        </p:nvSpPr>
        <p:spPr>
          <a:xfrm>
            <a:off x="554416" y="5497286"/>
            <a:ext cx="11167447" cy="646331"/>
          </a:xfrm>
          <a:prstGeom prst="rect">
            <a:avLst/>
          </a:prstGeom>
          <a:noFill/>
        </p:spPr>
        <p:txBody>
          <a:bodyPr wrap="square" rtlCol="0">
            <a:spAutoFit/>
          </a:bodyPr>
          <a:lstStyle/>
          <a:p>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having more number of Tsunami,</a:t>
            </a:r>
            <a:r>
              <a:rPr lang="zh-CN" altLang="en-US" dirty="0"/>
              <a:t> </a:t>
            </a:r>
            <a:r>
              <a:rPr lang="en-US" altLang="zh-CN" dirty="0"/>
              <a:t>Japan</a:t>
            </a:r>
            <a:r>
              <a:rPr lang="zh-CN" altLang="en-US" dirty="0"/>
              <a:t> </a:t>
            </a:r>
            <a:r>
              <a:rPr lang="en-US" altLang="zh-CN" dirty="0"/>
              <a:t>and</a:t>
            </a:r>
            <a:r>
              <a:rPr lang="zh-CN" altLang="en-US" dirty="0"/>
              <a:t> </a:t>
            </a:r>
            <a:r>
              <a:rPr lang="en-US" altLang="zh-CN" dirty="0"/>
              <a:t>Indonesia have</a:t>
            </a:r>
            <a:r>
              <a:rPr lang="zh-CN" altLang="en-US" dirty="0"/>
              <a:t> </a:t>
            </a:r>
            <a:r>
              <a:rPr lang="en-US" altLang="zh-CN" dirty="0"/>
              <a:t>significantly</a:t>
            </a:r>
            <a:r>
              <a:rPr lang="zh-CN" altLang="en-US" dirty="0"/>
              <a:t> </a:t>
            </a:r>
            <a:r>
              <a:rPr lang="en-US" altLang="zh-CN" dirty="0"/>
              <a:t>more</a:t>
            </a:r>
            <a:r>
              <a:rPr lang="zh-CN" altLang="en-US" dirty="0"/>
              <a:t> </a:t>
            </a:r>
            <a:r>
              <a:rPr lang="en-US" altLang="zh-CN" dirty="0"/>
              <a:t>Tsunami</a:t>
            </a:r>
            <a:r>
              <a:rPr lang="zh-CN" altLang="en-US" dirty="0"/>
              <a:t> </a:t>
            </a:r>
            <a:r>
              <a:rPr lang="en-US" altLang="zh-CN" dirty="0"/>
              <a:t>happened.</a:t>
            </a:r>
            <a:r>
              <a:rPr lang="zh-CN" altLang="en-US" dirty="0"/>
              <a:t> </a:t>
            </a:r>
            <a:endParaRPr lang="en-US" dirty="0"/>
          </a:p>
        </p:txBody>
      </p:sp>
      <p:pic>
        <p:nvPicPr>
          <p:cNvPr id="11" name="Picture 10" descr="Chart&#10;&#10;Description automatically generated">
            <a:extLst>
              <a:ext uri="{FF2B5EF4-FFF2-40B4-BE49-F238E27FC236}">
                <a16:creationId xmlns:a16="http://schemas.microsoft.com/office/drawing/2014/main" id="{56093A25-F650-3C4A-A201-5029ED6C1646}"/>
              </a:ext>
            </a:extLst>
          </p:cNvPr>
          <p:cNvPicPr>
            <a:picLocks noChangeAspect="1"/>
          </p:cNvPicPr>
          <p:nvPr/>
        </p:nvPicPr>
        <p:blipFill>
          <a:blip r:embed="rId2"/>
          <a:stretch>
            <a:fillRect/>
          </a:stretch>
        </p:blipFill>
        <p:spPr>
          <a:xfrm>
            <a:off x="754441" y="2637493"/>
            <a:ext cx="9732584" cy="2859794"/>
          </a:xfrm>
          <a:prstGeom prst="rect">
            <a:avLst/>
          </a:prstGeom>
        </p:spPr>
      </p:pic>
    </p:spTree>
    <p:extLst>
      <p:ext uri="{BB962C8B-B14F-4D97-AF65-F5344CB8AC3E}">
        <p14:creationId xmlns:p14="http://schemas.microsoft.com/office/powerpoint/2010/main" val="372680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B5EC24-925E-BF48-9EAD-1A70F673EB27}"/>
              </a:ext>
            </a:extLst>
          </p:cNvPr>
          <p:cNvSpPr>
            <a:spLocks noGrp="1"/>
          </p:cNvSpPr>
          <p:nvPr>
            <p:ph type="title"/>
          </p:nvPr>
        </p:nvSpPr>
        <p:spPr>
          <a:xfrm>
            <a:off x="915264" y="304878"/>
            <a:ext cx="10305892" cy="59609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zh-CN" sz="4000" b="1" dirty="0"/>
              <a:t>Tsunami</a:t>
            </a:r>
            <a:r>
              <a:rPr lang="en-US" altLang="zh-CN" sz="4000" b="1" dirty="0">
                <a:latin typeface="Calibri" panose="020F0502020204030204" pitchFamily="34" charset="0"/>
                <a:cs typeface="Calibri" panose="020F0502020204030204" pitchFamily="34" charset="0"/>
              </a:rPr>
              <a:t> </a:t>
            </a:r>
            <a:r>
              <a:rPr lang="en-US" altLang="zh-CN" sz="4000" b="1" dirty="0"/>
              <a:t>Data EDA</a:t>
            </a:r>
            <a:endParaRPr lang="en-US" sz="4000" b="1" dirty="0"/>
          </a:p>
        </p:txBody>
      </p:sp>
      <p:sp>
        <p:nvSpPr>
          <p:cNvPr id="7" name="Content Placeholder 2">
            <a:extLst>
              <a:ext uri="{FF2B5EF4-FFF2-40B4-BE49-F238E27FC236}">
                <a16:creationId xmlns:a16="http://schemas.microsoft.com/office/drawing/2014/main" id="{E72F69C6-6D26-0145-AD80-9DC1E845744A}"/>
              </a:ext>
            </a:extLst>
          </p:cNvPr>
          <p:cNvSpPr>
            <a:spLocks noGrp="1"/>
          </p:cNvSpPr>
          <p:nvPr>
            <p:ph idx="1"/>
          </p:nvPr>
        </p:nvSpPr>
        <p:spPr>
          <a:xfrm>
            <a:off x="915264" y="900972"/>
            <a:ext cx="10305892" cy="596093"/>
          </a:xfr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r>
              <a:rPr lang="en-US" altLang="zh-CN" sz="2400" dirty="0"/>
              <a:t>2.</a:t>
            </a:r>
            <a:r>
              <a:rPr lang="zh-CN" altLang="en-US" sz="2400" dirty="0"/>
              <a:t> </a:t>
            </a:r>
            <a:r>
              <a:rPr lang="en-US" sz="2400" dirty="0"/>
              <a:t>How serious is the damage caused by Tsunami in</a:t>
            </a:r>
            <a:r>
              <a:rPr lang="zh-CN" altLang="en-US" sz="2400" dirty="0"/>
              <a:t> </a:t>
            </a:r>
            <a:r>
              <a:rPr lang="en-US" altLang="zh-CN" sz="2400" dirty="0"/>
              <a:t>Countries</a:t>
            </a:r>
            <a:r>
              <a:rPr lang="en-US" sz="2400" dirty="0"/>
              <a:t>?</a:t>
            </a:r>
          </a:p>
        </p:txBody>
      </p:sp>
      <p:sp>
        <p:nvSpPr>
          <p:cNvPr id="9" name="TextBox 8">
            <a:extLst>
              <a:ext uri="{FF2B5EF4-FFF2-40B4-BE49-F238E27FC236}">
                <a16:creationId xmlns:a16="http://schemas.microsoft.com/office/drawing/2014/main" id="{BEA26B33-9602-1541-9CF3-54095DBB3865}"/>
              </a:ext>
            </a:extLst>
          </p:cNvPr>
          <p:cNvSpPr txBox="1"/>
          <p:nvPr/>
        </p:nvSpPr>
        <p:spPr>
          <a:xfrm>
            <a:off x="554416" y="6215742"/>
            <a:ext cx="11167447" cy="369332"/>
          </a:xfrm>
          <a:prstGeom prst="rect">
            <a:avLst/>
          </a:prstGeom>
          <a:noFill/>
        </p:spPr>
        <p:txBody>
          <a:bodyPr wrap="square" rtlCol="0">
            <a:spAutoFit/>
          </a:bodyPr>
          <a:lstStyle/>
          <a:p>
            <a:r>
              <a:rPr lang="en-US" dirty="0"/>
              <a:t>Image 1 Shows the number life lost in Tsunami and Image 2 shows the property damage in each country </a:t>
            </a:r>
          </a:p>
        </p:txBody>
      </p:sp>
      <p:pic>
        <p:nvPicPr>
          <p:cNvPr id="3" name="Picture 2" descr="Chart, box and whisker chart&#10;&#10;Description automatically generated">
            <a:extLst>
              <a:ext uri="{FF2B5EF4-FFF2-40B4-BE49-F238E27FC236}">
                <a16:creationId xmlns:a16="http://schemas.microsoft.com/office/drawing/2014/main" id="{9B843043-7C8F-BE44-88DA-441041A17D6F}"/>
              </a:ext>
            </a:extLst>
          </p:cNvPr>
          <p:cNvPicPr>
            <a:picLocks noChangeAspect="1"/>
          </p:cNvPicPr>
          <p:nvPr/>
        </p:nvPicPr>
        <p:blipFill>
          <a:blip r:embed="rId2"/>
          <a:stretch>
            <a:fillRect/>
          </a:stretch>
        </p:blipFill>
        <p:spPr>
          <a:xfrm>
            <a:off x="324232" y="1899836"/>
            <a:ext cx="6005995" cy="3719812"/>
          </a:xfrm>
          <a:prstGeom prst="rect">
            <a:avLst/>
          </a:prstGeom>
        </p:spPr>
      </p:pic>
      <p:pic>
        <p:nvPicPr>
          <p:cNvPr id="5" name="Picture 4" descr="Chart, line chart, scatter chart&#10;&#10;Description automatically generated">
            <a:extLst>
              <a:ext uri="{FF2B5EF4-FFF2-40B4-BE49-F238E27FC236}">
                <a16:creationId xmlns:a16="http://schemas.microsoft.com/office/drawing/2014/main" id="{C6010689-FBCC-9247-BE35-11D2A11DE9C0}"/>
              </a:ext>
            </a:extLst>
          </p:cNvPr>
          <p:cNvPicPr>
            <a:picLocks noChangeAspect="1"/>
          </p:cNvPicPr>
          <p:nvPr/>
        </p:nvPicPr>
        <p:blipFill>
          <a:blip r:embed="rId3"/>
          <a:stretch>
            <a:fillRect/>
          </a:stretch>
        </p:blipFill>
        <p:spPr>
          <a:xfrm>
            <a:off x="6330227" y="1828801"/>
            <a:ext cx="5855604" cy="3984170"/>
          </a:xfrm>
          <a:prstGeom prst="rect">
            <a:avLst/>
          </a:prstGeom>
        </p:spPr>
      </p:pic>
    </p:spTree>
    <p:extLst>
      <p:ext uri="{BB962C8B-B14F-4D97-AF65-F5344CB8AC3E}">
        <p14:creationId xmlns:p14="http://schemas.microsoft.com/office/powerpoint/2010/main" val="183304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738</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Introduction:</vt:lpstr>
      <vt:lpstr>IEEE References:</vt:lpstr>
      <vt:lpstr>PowerPoint Presentation</vt:lpstr>
      <vt:lpstr>Problem definition or hypothesis:</vt:lpstr>
      <vt:lpstr>Dataset Used:</vt:lpstr>
      <vt:lpstr>Libraries and functions used:</vt:lpstr>
      <vt:lpstr>Tsunami Data EDA</vt:lpstr>
      <vt:lpstr>Tsunami Data EDA</vt:lpstr>
      <vt:lpstr>Tsunami Data EDA</vt:lpstr>
      <vt:lpstr>PowerPoint Presentation</vt:lpstr>
      <vt:lpstr>Results and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Thagadur Srinivasu, Mr. Manoj Yathindra</dc:creator>
  <cp:lastModifiedBy>Chen, Ms. Xing</cp:lastModifiedBy>
  <cp:revision>11</cp:revision>
  <dcterms:created xsi:type="dcterms:W3CDTF">2022-03-23T18:54:16Z</dcterms:created>
  <dcterms:modified xsi:type="dcterms:W3CDTF">2022-03-23T23:29:52Z</dcterms:modified>
</cp:coreProperties>
</file>