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2" d="100"/>
          <a:sy n="82" d="100"/>
        </p:scale>
        <p:origin x="5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1F717-C9FE-4A42-AAFA-A9D2D7BCD736}"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177435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1F717-C9FE-4A42-AAFA-A9D2D7BCD736}"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90475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1F717-C9FE-4A42-AAFA-A9D2D7BCD736}"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105556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1F717-C9FE-4A42-AAFA-A9D2D7BCD736}"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160AB0D-4182-4803-A55A-4FBB5EAFA9C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8376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1F717-C9FE-4A42-AAFA-A9D2D7BCD736}"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33237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611F717-C9FE-4A42-AAFA-A9D2D7BCD736}"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2867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611F717-C9FE-4A42-AAFA-A9D2D7BCD736}"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1568041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F717-C9FE-4A42-AAFA-A9D2D7BCD736}"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905856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611F717-C9FE-4A42-AAFA-A9D2D7BCD736}" type="datetimeFigureOut">
              <a:rPr lang="en-US" smtClean="0"/>
              <a:t>8/3/2024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160AB0D-4182-4803-A55A-4FBB5EAFA9C0}" type="slidenum">
              <a:rPr lang="en-US" smtClean="0"/>
              <a:t>‹#›</a:t>
            </a:fld>
            <a:endParaRPr lang="en-US"/>
          </a:p>
        </p:txBody>
      </p:sp>
    </p:spTree>
    <p:extLst>
      <p:ext uri="{BB962C8B-B14F-4D97-AF65-F5344CB8AC3E}">
        <p14:creationId xmlns:p14="http://schemas.microsoft.com/office/powerpoint/2010/main" val="59474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1F717-C9FE-4A42-AAFA-A9D2D7BCD736}"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22936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1F717-C9FE-4A42-AAFA-A9D2D7BCD736}"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423153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1F717-C9FE-4A42-AAFA-A9D2D7BCD736}"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143984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1F717-C9FE-4A42-AAFA-A9D2D7BCD736}"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276042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1F717-C9FE-4A42-AAFA-A9D2D7BCD736}"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42106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611F717-C9FE-4A42-AAFA-A9D2D7BCD736}"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423296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1F717-C9FE-4A42-AAFA-A9D2D7BCD736}"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277804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1F717-C9FE-4A42-AAFA-A9D2D7BCD736}"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0AB0D-4182-4803-A55A-4FBB5EAFA9C0}" type="slidenum">
              <a:rPr lang="en-US" smtClean="0"/>
              <a:t>‹#›</a:t>
            </a:fld>
            <a:endParaRPr lang="en-US"/>
          </a:p>
        </p:txBody>
      </p:sp>
    </p:spTree>
    <p:extLst>
      <p:ext uri="{BB962C8B-B14F-4D97-AF65-F5344CB8AC3E}">
        <p14:creationId xmlns:p14="http://schemas.microsoft.com/office/powerpoint/2010/main" val="134032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11F717-C9FE-4A42-AAFA-A9D2D7BCD736}" type="datetimeFigureOut">
              <a:rPr lang="en-US" smtClean="0"/>
              <a:t>8/3/2024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160AB0D-4182-4803-A55A-4FBB5EAFA9C0}" type="slidenum">
              <a:rPr lang="en-US" smtClean="0"/>
              <a:t>‹#›</a:t>
            </a:fld>
            <a:endParaRPr lang="en-US"/>
          </a:p>
        </p:txBody>
      </p:sp>
    </p:spTree>
    <p:extLst>
      <p:ext uri="{BB962C8B-B14F-4D97-AF65-F5344CB8AC3E}">
        <p14:creationId xmlns:p14="http://schemas.microsoft.com/office/powerpoint/2010/main" val="2837212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ws.amazon.com/blogs/aws/archive-s3-to-glaci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latin typeface="Arial Black" panose="020B0A04020102020204" pitchFamily="34" charset="0"/>
              </a:rPr>
              <a:t>Day-4</a:t>
            </a:r>
          </a:p>
        </p:txBody>
      </p:sp>
      <p:sp>
        <p:nvSpPr>
          <p:cNvPr id="3" name="Subtitle 2"/>
          <p:cNvSpPr>
            <a:spLocks noGrp="1"/>
          </p:cNvSpPr>
          <p:nvPr>
            <p:ph type="subTitle" idx="1"/>
          </p:nvPr>
        </p:nvSpPr>
        <p:spPr/>
        <p:txBody>
          <a:bodyPr>
            <a:normAutofit/>
          </a:bodyPr>
          <a:lstStyle/>
          <a:p>
            <a:r>
              <a:rPr lang="en-US" sz="3000" b="1" dirty="0">
                <a:latin typeface="Century Schoolbook" panose="02040604050505020304" pitchFamily="18" charset="0"/>
              </a:rPr>
              <a:t>Prepared By</a:t>
            </a:r>
          </a:p>
          <a:p>
            <a:r>
              <a:rPr lang="en-US" sz="3000" b="1" dirty="0" err="1">
                <a:latin typeface="Century Schoolbook" panose="02040604050505020304" pitchFamily="18" charset="0"/>
              </a:rPr>
              <a:t>Isysway</a:t>
            </a:r>
            <a:r>
              <a:rPr lang="en-US" sz="3000" b="1" dirty="0">
                <a:latin typeface="Century Schoolbook" panose="02040604050505020304" pitchFamily="18" charset="0"/>
              </a:rPr>
              <a:t> Technologies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680" y="5841538"/>
            <a:ext cx="2032923" cy="2032923"/>
          </a:xfrm>
          <a:prstGeom prst="rect">
            <a:avLst/>
          </a:prstGeom>
        </p:spPr>
      </p:pic>
    </p:spTree>
    <p:extLst>
      <p:ext uri="{BB962C8B-B14F-4D97-AF65-F5344CB8AC3E}">
        <p14:creationId xmlns:p14="http://schemas.microsoft.com/office/powerpoint/2010/main" val="327075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6068" t="19973" r="27762" b="32328"/>
          <a:stretch/>
        </p:blipFill>
        <p:spPr>
          <a:xfrm>
            <a:off x="0" y="41565"/>
            <a:ext cx="12192000" cy="6841511"/>
          </a:xfrm>
          <a:prstGeom prst="rect">
            <a:avLst/>
          </a:prstGeom>
        </p:spPr>
      </p:pic>
    </p:spTree>
    <p:extLst>
      <p:ext uri="{BB962C8B-B14F-4D97-AF65-F5344CB8AC3E}">
        <p14:creationId xmlns:p14="http://schemas.microsoft.com/office/powerpoint/2010/main" val="27123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1187" t="19889" r="30712" b="33412"/>
          <a:stretch/>
        </p:blipFill>
        <p:spPr>
          <a:xfrm>
            <a:off x="0" y="0"/>
            <a:ext cx="12192000" cy="6876397"/>
          </a:xfrm>
          <a:prstGeom prst="rect">
            <a:avLst/>
          </a:prstGeom>
        </p:spPr>
      </p:pic>
      <p:sp>
        <p:nvSpPr>
          <p:cNvPr id="5" name="Rectangle 4">
            <a:extLst>
              <a:ext uri="{FF2B5EF4-FFF2-40B4-BE49-F238E27FC236}">
                <a16:creationId xmlns:a16="http://schemas.microsoft.com/office/drawing/2014/main" id="{7665FD05-D3AD-40B0-833F-19C8A3D3401F}"/>
              </a:ext>
            </a:extLst>
          </p:cNvPr>
          <p:cNvSpPr/>
          <p:nvPr/>
        </p:nvSpPr>
        <p:spPr>
          <a:xfrm>
            <a:off x="148856" y="0"/>
            <a:ext cx="1031358" cy="230188"/>
          </a:xfrm>
          <a:prstGeom prst="rect">
            <a:avLst/>
          </a:prstGeom>
          <a:solidFill>
            <a:srgbClr val="212D3E"/>
          </a:solidFill>
          <a:ln>
            <a:solidFill>
              <a:srgbClr val="212D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4331" y="5936189"/>
            <a:ext cx="1938272" cy="1938272"/>
          </a:xfrm>
          <a:prstGeom prst="rect">
            <a:avLst/>
          </a:prstGeom>
        </p:spPr>
      </p:pic>
    </p:spTree>
    <p:extLst>
      <p:ext uri="{BB962C8B-B14F-4D97-AF65-F5344CB8AC3E}">
        <p14:creationId xmlns:p14="http://schemas.microsoft.com/office/powerpoint/2010/main" val="10241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1491" t="18875" r="24813" b="33415"/>
          <a:stretch/>
        </p:blipFill>
        <p:spPr>
          <a:xfrm>
            <a:off x="-83223" y="0"/>
            <a:ext cx="12358446" cy="6857999"/>
          </a:xfrm>
          <a:prstGeom prst="rect">
            <a:avLst/>
          </a:prstGeom>
        </p:spPr>
      </p:pic>
      <p:sp>
        <p:nvSpPr>
          <p:cNvPr id="5" name="Rectangle 4">
            <a:extLst>
              <a:ext uri="{FF2B5EF4-FFF2-40B4-BE49-F238E27FC236}">
                <a16:creationId xmlns:a16="http://schemas.microsoft.com/office/drawing/2014/main" id="{F9DB667C-A271-437C-82C9-98FA8E21C46E}"/>
              </a:ext>
            </a:extLst>
          </p:cNvPr>
          <p:cNvSpPr/>
          <p:nvPr/>
        </p:nvSpPr>
        <p:spPr>
          <a:xfrm>
            <a:off x="10825183" y="6176963"/>
            <a:ext cx="1450040" cy="681037"/>
          </a:xfrm>
          <a:prstGeom prst="rect">
            <a:avLst/>
          </a:prstGeom>
          <a:solidFill>
            <a:srgbClr val="212D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FB7766-28F2-4C57-B46B-2D5D05160DD4}"/>
              </a:ext>
            </a:extLst>
          </p:cNvPr>
          <p:cNvSpPr/>
          <p:nvPr/>
        </p:nvSpPr>
        <p:spPr>
          <a:xfrm>
            <a:off x="157716" y="0"/>
            <a:ext cx="914400" cy="914400"/>
          </a:xfrm>
          <a:prstGeom prst="rect">
            <a:avLst/>
          </a:prstGeom>
          <a:solidFill>
            <a:srgbClr val="212D3E"/>
          </a:solidFill>
          <a:ln>
            <a:solidFill>
              <a:srgbClr val="212D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7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5DC6-07E4-9898-244C-ED2A853DA342}"/>
              </a:ext>
            </a:extLst>
          </p:cNvPr>
          <p:cNvSpPr>
            <a:spLocks noGrp="1"/>
          </p:cNvSpPr>
          <p:nvPr>
            <p:ph type="title"/>
          </p:nvPr>
        </p:nvSpPr>
        <p:spPr/>
        <p:txBody>
          <a:bodyPr>
            <a:normAutofit/>
          </a:bodyPr>
          <a:lstStyle/>
          <a:p>
            <a:pPr algn="ctr"/>
            <a:r>
              <a:rPr lang="en-IN" b="1" dirty="0">
                <a:effectLst/>
                <a:latin typeface="Times New Roman" panose="02020603050405020304" pitchFamily="18" charset="0"/>
                <a:ea typeface="Calibri" panose="020F0502020204030204" pitchFamily="34" charset="0"/>
              </a:rPr>
              <a:t>Version Control and Lifecycle Management</a:t>
            </a:r>
            <a:endParaRPr lang="en-IN" sz="6000" b="1" dirty="0"/>
          </a:p>
        </p:txBody>
      </p:sp>
      <p:sp>
        <p:nvSpPr>
          <p:cNvPr id="3" name="Content Placeholder 2">
            <a:extLst>
              <a:ext uri="{FF2B5EF4-FFF2-40B4-BE49-F238E27FC236}">
                <a16:creationId xmlns:a16="http://schemas.microsoft.com/office/drawing/2014/main" id="{296E9942-D7C9-5066-5E3D-DF001EF63CF6}"/>
              </a:ext>
            </a:extLst>
          </p:cNvPr>
          <p:cNvSpPr>
            <a:spLocks noGrp="1"/>
          </p:cNvSpPr>
          <p:nvPr>
            <p:ph idx="1"/>
          </p:nvPr>
        </p:nvSpPr>
        <p:spPr>
          <a:xfrm>
            <a:off x="0" y="2336873"/>
            <a:ext cx="12073811" cy="4446482"/>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s3’s </a:t>
            </a:r>
            <a:r>
              <a:rPr lang="en-US" sz="20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Lifecycle Management</a:t>
            </a:r>
            <a:r>
              <a:rPr lang="en-US" sz="2000" b="0" i="0" dirty="0">
                <a:effectLst/>
                <a:latin typeface="Times New Roman" panose="02020603050405020304" pitchFamily="18" charset="0"/>
                <a:cs typeface="Times New Roman" panose="02020603050405020304" pitchFamily="18" charset="0"/>
              </a:rPr>
              <a:t> integrates S3 and Glacier and makes the details visible via the </a:t>
            </a:r>
            <a:r>
              <a:rPr lang="en-US" sz="2000" b="0" i="1" dirty="0">
                <a:effectLst/>
                <a:latin typeface="Times New Roman" panose="02020603050405020304" pitchFamily="18" charset="0"/>
                <a:cs typeface="Times New Roman" panose="02020603050405020304" pitchFamily="18" charset="0"/>
              </a:rPr>
              <a:t>Storage Class</a:t>
            </a:r>
            <a:r>
              <a:rPr lang="en-US" sz="2000" b="0" i="0" dirty="0">
                <a:effectLst/>
                <a:latin typeface="Times New Roman" panose="02020603050405020304" pitchFamily="18" charset="0"/>
                <a:cs typeface="Times New Roman" panose="02020603050405020304" pitchFamily="18" charset="0"/>
              </a:rPr>
              <a:t> of each object. </a:t>
            </a:r>
          </a:p>
          <a:p>
            <a:pPr algn="just"/>
            <a:r>
              <a:rPr lang="en-US" sz="2000" b="0" i="0" dirty="0">
                <a:effectLst/>
                <a:latin typeface="Times New Roman" panose="02020603050405020304" pitchFamily="18" charset="0"/>
                <a:cs typeface="Times New Roman" panose="02020603050405020304" pitchFamily="18" charset="0"/>
              </a:rPr>
              <a:t>The data for objects with a Storage Class of Standard or RRS (Reduced Redundancy Storage) is stored in S3. If the Storage Class is Glacier, then the data is stored in Glacier. Regardless of the Storage Class, the objects are accessible through the S3 API and other S3 tools. </a:t>
            </a:r>
          </a:p>
          <a:p>
            <a:pPr algn="just"/>
            <a:r>
              <a:rPr lang="en-US" sz="2000" b="0" i="0" dirty="0">
                <a:effectLst/>
                <a:latin typeface="Times New Roman" panose="02020603050405020304" pitchFamily="18" charset="0"/>
                <a:cs typeface="Times New Roman" panose="02020603050405020304" pitchFamily="18" charset="0"/>
              </a:rPr>
              <a:t>Lifecycle Management allows you to define time-based rules that can trigger </a:t>
            </a:r>
            <a:r>
              <a:rPr lang="en-US" sz="2000" b="0" i="1" dirty="0">
                <a:effectLst/>
                <a:latin typeface="Times New Roman" panose="02020603050405020304" pitchFamily="18" charset="0"/>
                <a:cs typeface="Times New Roman" panose="02020603050405020304" pitchFamily="18" charset="0"/>
              </a:rPr>
              <a:t>Transition</a:t>
            </a:r>
            <a:r>
              <a:rPr lang="en-US" sz="2000" b="0" i="0" dirty="0">
                <a:effectLst/>
                <a:latin typeface="Times New Roman" panose="02020603050405020304" pitchFamily="18" charset="0"/>
                <a:cs typeface="Times New Roman" panose="02020603050405020304" pitchFamily="18" charset="0"/>
              </a:rPr>
              <a:t> (changing the Storage Class to Glacier) and </a:t>
            </a:r>
            <a:r>
              <a:rPr lang="en-US" sz="2000" b="0" i="1" dirty="0">
                <a:effectLst/>
                <a:latin typeface="Times New Roman" panose="02020603050405020304" pitchFamily="18" charset="0"/>
                <a:cs typeface="Times New Roman" panose="02020603050405020304" pitchFamily="18" charset="0"/>
              </a:rPr>
              <a:t>Expiration</a:t>
            </a:r>
            <a:r>
              <a:rPr lang="en-US" sz="2000" b="0" i="0" dirty="0">
                <a:effectLst/>
                <a:latin typeface="Times New Roman" panose="02020603050405020304" pitchFamily="18" charset="0"/>
                <a:cs typeface="Times New Roman" panose="02020603050405020304" pitchFamily="18" charset="0"/>
              </a:rPr>
              <a:t> (deletion of objects). The Expiration rules give you the ability to delete objects (or versions of objects) that are older than a particular age. </a:t>
            </a:r>
          </a:p>
          <a:p>
            <a:pPr algn="just"/>
            <a:r>
              <a:rPr lang="en-US" sz="2000" b="0" i="0" dirty="0">
                <a:effectLst/>
                <a:latin typeface="Times New Roman" panose="02020603050405020304" pitchFamily="18" charset="0"/>
                <a:cs typeface="Times New Roman" panose="02020603050405020304" pitchFamily="18" charset="0"/>
              </a:rPr>
              <a:t>You can use these rules to ensure that the objects remain available in case of an accidental or planned delete while limiting your storage costs by deleting them after they are older than your preferred rollback window.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Black" panose="020B0A04020102020204" pitchFamily="34" charset="0"/>
              </a:rPr>
              <a:t>Topics Covered</a:t>
            </a:r>
          </a:p>
        </p:txBody>
      </p:sp>
      <p:sp>
        <p:nvSpPr>
          <p:cNvPr id="3" name="Content Placeholder 2"/>
          <p:cNvSpPr>
            <a:spLocks noGrp="1"/>
          </p:cNvSpPr>
          <p:nvPr>
            <p:ph idx="1"/>
          </p:nvPr>
        </p:nvSpPr>
        <p:spPr/>
        <p:txBody>
          <a:bodyPr>
            <a:normAutofit/>
          </a:bodyPr>
          <a:lstStyle/>
          <a:p>
            <a:r>
              <a:rPr lang="en-US" sz="3000" b="1" dirty="0">
                <a:latin typeface="Century Schoolbook" panose="02040604050505020304" pitchFamily="18" charset="0"/>
              </a:rPr>
              <a:t>Route 53</a:t>
            </a:r>
          </a:p>
          <a:p>
            <a:r>
              <a:rPr lang="en-US" sz="3000" b="1" dirty="0">
                <a:latin typeface="Century Schoolbook" panose="02040604050505020304" pitchFamily="18" charset="0"/>
              </a:rPr>
              <a:t>Amazon Simple Storage Services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680" y="5841538"/>
            <a:ext cx="2032923" cy="2032923"/>
          </a:xfrm>
          <a:prstGeom prst="rect">
            <a:avLst/>
          </a:prstGeom>
        </p:spPr>
      </p:pic>
    </p:spTree>
    <p:extLst>
      <p:ext uri="{BB962C8B-B14F-4D97-AF65-F5344CB8AC3E}">
        <p14:creationId xmlns:p14="http://schemas.microsoft.com/office/powerpoint/2010/main" val="226532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93" y="763738"/>
            <a:ext cx="9613861" cy="1080938"/>
          </a:xfrm>
        </p:spPr>
        <p:txBody>
          <a:bodyPr/>
          <a:lstStyle/>
          <a:p>
            <a:pPr algn="ctr"/>
            <a:r>
              <a:rPr lang="en-US" b="1" dirty="0">
                <a:latin typeface="Arial Black" panose="020B0A04020102020204" pitchFamily="34" charset="0"/>
              </a:rPr>
              <a:t>What is Route 53?</a:t>
            </a:r>
          </a:p>
        </p:txBody>
      </p:sp>
      <p:sp>
        <p:nvSpPr>
          <p:cNvPr id="3" name="Content Placeholder 2"/>
          <p:cNvSpPr>
            <a:spLocks noGrp="1"/>
          </p:cNvSpPr>
          <p:nvPr>
            <p:ph idx="1"/>
          </p:nvPr>
        </p:nvSpPr>
        <p:spPr>
          <a:xfrm>
            <a:off x="0" y="2369126"/>
            <a:ext cx="12191999" cy="4488873"/>
          </a:xfrm>
        </p:spPr>
        <p:txBody>
          <a:bodyPr/>
          <a:lstStyle/>
          <a:p>
            <a:pPr algn="just"/>
            <a:r>
              <a:rPr lang="en-US" b="1" dirty="0">
                <a:latin typeface="Century Schoolbook" panose="02040604050505020304" pitchFamily="18" charset="0"/>
              </a:rPr>
              <a:t>Amazon Route 53 is a highly available and scalable Domain Name System (DNS) web service. </a:t>
            </a:r>
          </a:p>
          <a:p>
            <a:pPr algn="just"/>
            <a:r>
              <a:rPr lang="en-US" b="1" dirty="0">
                <a:latin typeface="Century Schoolbook" panose="02040604050505020304" pitchFamily="18" charset="0"/>
              </a:rPr>
              <a:t>It is designed for developers and corporates to route the end users to Internet applications by translating human readable names like www.mydomain.com, into the numeric IP addresses like 192.0.2.1 that computers use to connect to each other.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680" y="5841538"/>
            <a:ext cx="2032923" cy="2032923"/>
          </a:xfrm>
          <a:prstGeom prst="rect">
            <a:avLst/>
          </a:prstGeom>
        </p:spPr>
      </p:pic>
    </p:spTree>
    <p:extLst>
      <p:ext uri="{BB962C8B-B14F-4D97-AF65-F5344CB8AC3E}">
        <p14:creationId xmlns:p14="http://schemas.microsoft.com/office/powerpoint/2010/main" val="412363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Split-view DNS using Amazon Rout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9046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2687" y="6043146"/>
            <a:ext cx="1723043" cy="1723043"/>
          </a:xfrm>
          <a:prstGeom prst="rect">
            <a:avLst/>
          </a:prstGeom>
        </p:spPr>
      </p:pic>
    </p:spTree>
    <p:extLst>
      <p:ext uri="{BB962C8B-B14F-4D97-AF65-F5344CB8AC3E}">
        <p14:creationId xmlns:p14="http://schemas.microsoft.com/office/powerpoint/2010/main" val="407295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Amazon S3 (Simple Storage Service)</a:t>
            </a:r>
          </a:p>
        </p:txBody>
      </p:sp>
      <p:sp>
        <p:nvSpPr>
          <p:cNvPr id="3" name="Content Placeholder 2"/>
          <p:cNvSpPr>
            <a:spLocks noGrp="1"/>
          </p:cNvSpPr>
          <p:nvPr>
            <p:ph idx="1"/>
          </p:nvPr>
        </p:nvSpPr>
        <p:spPr/>
        <p:txBody>
          <a:bodyPr>
            <a:normAutofit/>
          </a:bodyPr>
          <a:lstStyle/>
          <a:p>
            <a:r>
              <a:rPr lang="en-US" sz="3000" b="1" dirty="0">
                <a:latin typeface="Century Schoolbook" panose="02040604050505020304" pitchFamily="18" charset="0"/>
              </a:rPr>
              <a:t>S3 Overview and Buckets</a:t>
            </a:r>
          </a:p>
          <a:p>
            <a:r>
              <a:rPr lang="en-US" sz="3000" b="1" dirty="0">
                <a:latin typeface="Century Schoolbook" panose="02040604050505020304" pitchFamily="18" charset="0"/>
              </a:rPr>
              <a:t>Buckets Creation</a:t>
            </a:r>
          </a:p>
          <a:p>
            <a:r>
              <a:rPr lang="en-US" sz="3000" b="1" dirty="0">
                <a:latin typeface="Century Schoolbook" panose="02040604050505020304" pitchFamily="18" charset="0"/>
              </a:rPr>
              <a:t>Static webpage creation</a:t>
            </a:r>
          </a:p>
          <a:p>
            <a:r>
              <a:rPr lang="en-US" sz="3000" b="1" dirty="0">
                <a:latin typeface="Century Schoolbook" panose="02040604050505020304" pitchFamily="18" charset="0"/>
              </a:rPr>
              <a:t>Version control and Lifecycle Management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9680" y="5841538"/>
            <a:ext cx="2032923" cy="2032923"/>
          </a:xfrm>
          <a:prstGeom prst="rect">
            <a:avLst/>
          </a:prstGeom>
        </p:spPr>
      </p:pic>
    </p:spTree>
    <p:extLst>
      <p:ext uri="{BB962C8B-B14F-4D97-AF65-F5344CB8AC3E}">
        <p14:creationId xmlns:p14="http://schemas.microsoft.com/office/powerpoint/2010/main" val="393577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2813" t="25186" r="24407" b="43356"/>
          <a:stretch/>
        </p:blipFill>
        <p:spPr>
          <a:xfrm>
            <a:off x="11222" y="0"/>
            <a:ext cx="12111659" cy="6858000"/>
          </a:xfrm>
          <a:prstGeom prst="rect">
            <a:avLst/>
          </a:prstGeom>
        </p:spPr>
      </p:pic>
    </p:spTree>
    <p:extLst>
      <p:ext uri="{BB962C8B-B14F-4D97-AF65-F5344CB8AC3E}">
        <p14:creationId xmlns:p14="http://schemas.microsoft.com/office/powerpoint/2010/main" val="2039302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1593" t="19582" r="24305" b="36666"/>
          <a:stretch/>
        </p:blipFill>
        <p:spPr>
          <a:xfrm>
            <a:off x="-1" y="0"/>
            <a:ext cx="12265437" cy="6858000"/>
          </a:xfrm>
          <a:prstGeom prst="rect">
            <a:avLst/>
          </a:prstGeom>
        </p:spPr>
      </p:pic>
      <p:sp>
        <p:nvSpPr>
          <p:cNvPr id="5" name="Rectangle 4">
            <a:extLst>
              <a:ext uri="{FF2B5EF4-FFF2-40B4-BE49-F238E27FC236}">
                <a16:creationId xmlns:a16="http://schemas.microsoft.com/office/drawing/2014/main" id="{39BACD83-168D-4970-859A-66C190CF2CE0}"/>
              </a:ext>
            </a:extLst>
          </p:cNvPr>
          <p:cNvSpPr/>
          <p:nvPr/>
        </p:nvSpPr>
        <p:spPr>
          <a:xfrm>
            <a:off x="-1" y="0"/>
            <a:ext cx="1244009" cy="457200"/>
          </a:xfrm>
          <a:prstGeom prst="rect">
            <a:avLst/>
          </a:prstGeom>
          <a:solidFill>
            <a:srgbClr val="14164B"/>
          </a:solidFill>
          <a:ln>
            <a:solidFill>
              <a:srgbClr val="161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60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2712" t="19966" r="40983" b="38475"/>
          <a:stretch/>
        </p:blipFill>
        <p:spPr>
          <a:xfrm>
            <a:off x="-1" y="0"/>
            <a:ext cx="12192001" cy="6868744"/>
          </a:xfrm>
          <a:prstGeom prst="rect">
            <a:avLst/>
          </a:prstGeom>
        </p:spPr>
      </p:pic>
      <p:sp>
        <p:nvSpPr>
          <p:cNvPr id="5" name="Rectangle 4">
            <a:extLst>
              <a:ext uri="{FF2B5EF4-FFF2-40B4-BE49-F238E27FC236}">
                <a16:creationId xmlns:a16="http://schemas.microsoft.com/office/drawing/2014/main" id="{C898D796-0D75-4FB8-8EDD-861EE418E56F}"/>
              </a:ext>
            </a:extLst>
          </p:cNvPr>
          <p:cNvSpPr/>
          <p:nvPr/>
        </p:nvSpPr>
        <p:spPr>
          <a:xfrm>
            <a:off x="0" y="0"/>
            <a:ext cx="838200" cy="95693"/>
          </a:xfrm>
          <a:prstGeom prst="rect">
            <a:avLst/>
          </a:prstGeom>
          <a:solidFill>
            <a:srgbClr val="001F61"/>
          </a:solidFill>
          <a:ln>
            <a:solidFill>
              <a:srgbClr val="001F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9680" y="5841538"/>
            <a:ext cx="2032923" cy="2032923"/>
          </a:xfrm>
          <a:prstGeom prst="rect">
            <a:avLst/>
          </a:prstGeom>
        </p:spPr>
      </p:pic>
    </p:spTree>
    <p:extLst>
      <p:ext uri="{BB962C8B-B14F-4D97-AF65-F5344CB8AC3E}">
        <p14:creationId xmlns:p14="http://schemas.microsoft.com/office/powerpoint/2010/main" val="200433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38068" t="25186" r="28373" b="39379"/>
          <a:stretch/>
        </p:blipFill>
        <p:spPr>
          <a:xfrm>
            <a:off x="0" y="0"/>
            <a:ext cx="12192000" cy="689458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9680" y="5841538"/>
            <a:ext cx="2032923" cy="2032923"/>
          </a:xfrm>
          <a:prstGeom prst="rect">
            <a:avLst/>
          </a:prstGeom>
        </p:spPr>
      </p:pic>
    </p:spTree>
    <p:extLst>
      <p:ext uri="{BB962C8B-B14F-4D97-AF65-F5344CB8AC3E}">
        <p14:creationId xmlns:p14="http://schemas.microsoft.com/office/powerpoint/2010/main" val="138338515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49</TotalTime>
  <Words>270</Words>
  <Application>Microsoft Office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Century Schoolbook</vt:lpstr>
      <vt:lpstr>Times New Roman</vt:lpstr>
      <vt:lpstr>Trebuchet MS</vt:lpstr>
      <vt:lpstr>Berlin</vt:lpstr>
      <vt:lpstr>Day-4</vt:lpstr>
      <vt:lpstr>Topics Covered</vt:lpstr>
      <vt:lpstr>What is Route 53?</vt:lpstr>
      <vt:lpstr>PowerPoint Presentation</vt:lpstr>
      <vt:lpstr>Amazon S3 (Simple Storage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Version Control and Lifecycle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53</dc:title>
  <dc:creator>isysway-pc</dc:creator>
  <cp:lastModifiedBy>rubini sekar</cp:lastModifiedBy>
  <cp:revision>17</cp:revision>
  <dcterms:created xsi:type="dcterms:W3CDTF">2023-12-23T06:33:10Z</dcterms:created>
  <dcterms:modified xsi:type="dcterms:W3CDTF">2024-08-03T16:59:15Z</dcterms:modified>
</cp:coreProperties>
</file>