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8" r:id="rId6"/>
    <p:sldId id="269" r:id="rId7"/>
    <p:sldId id="270" r:id="rId8"/>
    <p:sldId id="271" r:id="rId9"/>
    <p:sldId id="272" r:id="rId10"/>
    <p:sldId id="258"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2" d="100"/>
          <a:sy n="82" d="100"/>
        </p:scale>
        <p:origin x="5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9F37AB-9B59-4104-85A1-5CF47E596A2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110598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9F37AB-9B59-4104-85A1-5CF47E596A2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395796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9F37AB-9B59-4104-85A1-5CF47E596A2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400065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9F37AB-9B59-4104-85A1-5CF47E596A2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A0ECE09-FF17-4171-AA34-8B3D024F0D5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8942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9F37AB-9B59-4104-85A1-5CF47E596A2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1464937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59F37AB-9B59-4104-85A1-5CF47E596A24}"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979368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59F37AB-9B59-4104-85A1-5CF47E596A24}"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2565708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F37AB-9B59-4104-85A1-5CF47E596A2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2692822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59F37AB-9B59-4104-85A1-5CF47E596A24}" type="datetimeFigureOut">
              <a:rPr lang="en-US" smtClean="0"/>
              <a:t>8/3/2024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A0ECE09-FF17-4171-AA34-8B3D024F0D5D}" type="slidenum">
              <a:rPr lang="en-US" smtClean="0"/>
              <a:t>‹#›</a:t>
            </a:fld>
            <a:endParaRPr lang="en-US"/>
          </a:p>
        </p:txBody>
      </p:sp>
    </p:spTree>
    <p:extLst>
      <p:ext uri="{BB962C8B-B14F-4D97-AF65-F5344CB8AC3E}">
        <p14:creationId xmlns:p14="http://schemas.microsoft.com/office/powerpoint/2010/main" val="298844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F37AB-9B59-4104-85A1-5CF47E596A2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71244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9F37AB-9B59-4104-85A1-5CF47E596A2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272839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F37AB-9B59-4104-85A1-5CF47E596A2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343467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F37AB-9B59-4104-85A1-5CF47E596A24}"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150540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F37AB-9B59-4104-85A1-5CF47E596A24}"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1443305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59F37AB-9B59-4104-85A1-5CF47E596A24}"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262302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9F37AB-9B59-4104-85A1-5CF47E596A2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267641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9F37AB-9B59-4104-85A1-5CF47E596A2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ECE09-FF17-4171-AA34-8B3D024F0D5D}" type="slidenum">
              <a:rPr lang="en-US" smtClean="0"/>
              <a:t>‹#›</a:t>
            </a:fld>
            <a:endParaRPr lang="en-US"/>
          </a:p>
        </p:txBody>
      </p:sp>
    </p:spTree>
    <p:extLst>
      <p:ext uri="{BB962C8B-B14F-4D97-AF65-F5344CB8AC3E}">
        <p14:creationId xmlns:p14="http://schemas.microsoft.com/office/powerpoint/2010/main" val="379443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9F37AB-9B59-4104-85A1-5CF47E596A24}" type="datetimeFigureOut">
              <a:rPr lang="en-US" smtClean="0"/>
              <a:t>8/3/2024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A0ECE09-FF17-4171-AA34-8B3D024F0D5D}" type="slidenum">
              <a:rPr lang="en-US" smtClean="0"/>
              <a:t>‹#›</a:t>
            </a:fld>
            <a:endParaRPr lang="en-US"/>
          </a:p>
        </p:txBody>
      </p:sp>
    </p:spTree>
    <p:extLst>
      <p:ext uri="{BB962C8B-B14F-4D97-AF65-F5344CB8AC3E}">
        <p14:creationId xmlns:p14="http://schemas.microsoft.com/office/powerpoint/2010/main" val="12059099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introduction-of-dbms-database-management-system-set-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Arial Black" panose="020B0A04020102020204" pitchFamily="34" charset="0"/>
              </a:rPr>
              <a:t>Day-5</a:t>
            </a:r>
          </a:p>
        </p:txBody>
      </p:sp>
      <p:sp>
        <p:nvSpPr>
          <p:cNvPr id="3" name="Subtitle 2"/>
          <p:cNvSpPr>
            <a:spLocks noGrp="1"/>
          </p:cNvSpPr>
          <p:nvPr>
            <p:ph type="subTitle" idx="1"/>
          </p:nvPr>
        </p:nvSpPr>
        <p:spPr/>
        <p:txBody>
          <a:bodyPr>
            <a:normAutofit/>
          </a:bodyPr>
          <a:lstStyle/>
          <a:p>
            <a:r>
              <a:rPr lang="en-US" sz="3000" b="1" dirty="0">
                <a:latin typeface="Century Schoolbook" panose="02040604050505020304" pitchFamily="18" charset="0"/>
              </a:rPr>
              <a:t>Prepared By</a:t>
            </a:r>
          </a:p>
          <a:p>
            <a:r>
              <a:rPr lang="en-US" sz="3000" b="1" dirty="0" err="1">
                <a:latin typeface="Century Schoolbook" panose="02040604050505020304" pitchFamily="18" charset="0"/>
              </a:rPr>
              <a:t>Isysway</a:t>
            </a:r>
            <a:r>
              <a:rPr lang="en-US" sz="3000" b="1" dirty="0">
                <a:latin typeface="Century Schoolbook" panose="02040604050505020304" pitchFamily="18" charset="0"/>
              </a:rPr>
              <a:t> Technologies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1462" y="5843251"/>
            <a:ext cx="2058083" cy="1014749"/>
          </a:xfrm>
          <a:prstGeom prst="rect">
            <a:avLst/>
          </a:prstGeom>
        </p:spPr>
      </p:pic>
    </p:spTree>
    <p:extLst>
      <p:ext uri="{BB962C8B-B14F-4D97-AF65-F5344CB8AC3E}">
        <p14:creationId xmlns:p14="http://schemas.microsoft.com/office/powerpoint/2010/main" val="3780537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0087-7A95-4424-B57D-813F97BE21B0}"/>
              </a:ext>
            </a:extLst>
          </p:cNvPr>
          <p:cNvSpPr>
            <a:spLocks noGrp="1"/>
          </p:cNvSpPr>
          <p:nvPr>
            <p:ph type="title"/>
          </p:nvPr>
        </p:nvSpPr>
        <p:spPr>
          <a:xfrm>
            <a:off x="260548" y="585978"/>
            <a:ext cx="10515600" cy="1325563"/>
          </a:xfrm>
        </p:spPr>
        <p:txBody>
          <a:bodyPr/>
          <a:lstStyle/>
          <a:p>
            <a:pPr algn="ctr"/>
            <a:r>
              <a:rPr lang="en-US" b="1" dirty="0">
                <a:latin typeface="Times New Roman" panose="02020603050405020304" pitchFamily="18" charset="0"/>
                <a:cs typeface="Times New Roman" panose="02020603050405020304" pitchFamily="18" charset="0"/>
              </a:rPr>
              <a:t>What is Amazon SNS?</a:t>
            </a:r>
          </a:p>
        </p:txBody>
      </p:sp>
      <p:sp>
        <p:nvSpPr>
          <p:cNvPr id="3" name="Content Placeholder 2">
            <a:extLst>
              <a:ext uri="{FF2B5EF4-FFF2-40B4-BE49-F238E27FC236}">
                <a16:creationId xmlns:a16="http://schemas.microsoft.com/office/drawing/2014/main" id="{A79172F0-D3D8-48E5-B5CC-E394BADEC6FF}"/>
              </a:ext>
            </a:extLst>
          </p:cNvPr>
          <p:cNvSpPr>
            <a:spLocks noGrp="1"/>
          </p:cNvSpPr>
          <p:nvPr>
            <p:ph idx="1"/>
          </p:nvPr>
        </p:nvSpPr>
        <p:spPr>
          <a:xfrm>
            <a:off x="-1" y="1911541"/>
            <a:ext cx="12179546" cy="5092884"/>
          </a:xfrm>
        </p:spPr>
        <p:txBody>
          <a:bodyPr>
            <a:normAutofit fontScale="92500"/>
          </a:bodyPr>
          <a:lstStyle/>
          <a:p>
            <a:pPr algn="just"/>
            <a:endParaRPr lang="en-US" dirty="0">
              <a:latin typeface="Times New Roman" panose="02020603050405020304" pitchFamily="18" charset="0"/>
              <a:cs typeface="Times New Roman" panose="02020603050405020304" pitchFamily="18" charset="0"/>
            </a:endParaRPr>
          </a:p>
          <a:p>
            <a:pPr algn="just"/>
            <a:r>
              <a:rPr lang="en-US" b="1" dirty="0">
                <a:latin typeface="Century Schoolbook" panose="02040604050505020304" pitchFamily="18" charset="0"/>
                <a:cs typeface="Times New Roman" panose="02020603050405020304" pitchFamily="18" charset="0"/>
              </a:rPr>
              <a:t>Amazon Simple Notification Service (Amazon SNS) is a managed service that provides message delivery from publishers to subscribers (also known as </a:t>
            </a:r>
            <a:r>
              <a:rPr lang="en-US" b="1" i="1" dirty="0">
                <a:latin typeface="Century Schoolbook" panose="02040604050505020304" pitchFamily="18" charset="0"/>
                <a:cs typeface="Times New Roman" panose="02020603050405020304" pitchFamily="18" charset="0"/>
              </a:rPr>
              <a:t>producers</a:t>
            </a:r>
            <a:r>
              <a:rPr lang="en-US" b="1" dirty="0">
                <a:latin typeface="Century Schoolbook" panose="02040604050505020304" pitchFamily="18" charset="0"/>
                <a:cs typeface="Times New Roman" panose="02020603050405020304" pitchFamily="18" charset="0"/>
              </a:rPr>
              <a:t> and </a:t>
            </a:r>
            <a:r>
              <a:rPr lang="en-US" b="1" i="1" dirty="0">
                <a:latin typeface="Century Schoolbook" panose="02040604050505020304" pitchFamily="18" charset="0"/>
                <a:cs typeface="Times New Roman" panose="02020603050405020304" pitchFamily="18" charset="0"/>
              </a:rPr>
              <a:t>consumers</a:t>
            </a:r>
            <a:r>
              <a:rPr lang="en-US" b="1" dirty="0">
                <a:latin typeface="Century Schoolbook" panose="02040604050505020304" pitchFamily="18" charset="0"/>
                <a:cs typeface="Times New Roman" panose="02020603050405020304" pitchFamily="18" charset="0"/>
              </a:rPr>
              <a:t>).</a:t>
            </a:r>
          </a:p>
          <a:p>
            <a:pPr marL="0" indent="0" algn="just">
              <a:buNone/>
            </a:pPr>
            <a:r>
              <a:rPr lang="en-US" b="1" dirty="0">
                <a:latin typeface="Century Schoolbook" panose="02040604050505020304" pitchFamily="18" charset="0"/>
                <a:cs typeface="Times New Roman" panose="02020603050405020304" pitchFamily="18" charset="0"/>
              </a:rPr>
              <a:t> </a:t>
            </a:r>
          </a:p>
          <a:p>
            <a:pPr algn="just"/>
            <a:r>
              <a:rPr lang="en-US" b="1" dirty="0">
                <a:latin typeface="Century Schoolbook" panose="02040604050505020304" pitchFamily="18" charset="0"/>
                <a:cs typeface="Times New Roman" panose="02020603050405020304" pitchFamily="18" charset="0"/>
              </a:rPr>
              <a:t>Publishers communicate asynchronously with subscribers by sending messages to a </a:t>
            </a:r>
            <a:r>
              <a:rPr lang="en-US" b="1" i="1" dirty="0">
                <a:latin typeface="Century Schoolbook" panose="02040604050505020304" pitchFamily="18" charset="0"/>
                <a:cs typeface="Times New Roman" panose="02020603050405020304" pitchFamily="18" charset="0"/>
              </a:rPr>
              <a:t>topic</a:t>
            </a:r>
            <a:r>
              <a:rPr lang="en-US" b="1" dirty="0">
                <a:latin typeface="Century Schoolbook" panose="02040604050505020304" pitchFamily="18" charset="0"/>
                <a:cs typeface="Times New Roman" panose="02020603050405020304" pitchFamily="18" charset="0"/>
              </a:rPr>
              <a:t>, which is a logical access point and communication channel. </a:t>
            </a:r>
          </a:p>
          <a:p>
            <a:pPr marL="0" indent="0" algn="just">
              <a:buNone/>
            </a:pPr>
            <a:endParaRPr lang="en-US" b="1" dirty="0">
              <a:latin typeface="Century Schoolbook" panose="02040604050505020304" pitchFamily="18" charset="0"/>
              <a:cs typeface="Times New Roman" panose="02020603050405020304" pitchFamily="18" charset="0"/>
            </a:endParaRPr>
          </a:p>
          <a:p>
            <a:pPr algn="just"/>
            <a:r>
              <a:rPr lang="en-US" b="1" dirty="0">
                <a:latin typeface="Century Schoolbook" panose="02040604050505020304" pitchFamily="18" charset="0"/>
                <a:cs typeface="Times New Roman" panose="02020603050405020304" pitchFamily="18" charset="0"/>
              </a:rPr>
              <a:t>Clients can subscribe to the SNS topic and receive published messages using a supported endpoint type, such as Amazon Kinesis Data Firehose, Amazon SQS, AWS Lambda, HTTP, email, mobile push notifications, and mobile text messages (SMS).</a:t>
            </a:r>
          </a:p>
          <a:p>
            <a:pPr marL="0" indent="0" algn="just">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2806" y="6208775"/>
            <a:ext cx="1316739" cy="649225"/>
          </a:xfrm>
          <a:prstGeom prst="rect">
            <a:avLst/>
          </a:prstGeom>
        </p:spPr>
      </p:pic>
    </p:spTree>
    <p:extLst>
      <p:ext uri="{BB962C8B-B14F-4D97-AF65-F5344CB8AC3E}">
        <p14:creationId xmlns:p14="http://schemas.microsoft.com/office/powerpoint/2010/main" val="295352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AWS SNS | Simple Notification Service - Javatpoint">
            <a:extLst>
              <a:ext uri="{FF2B5EF4-FFF2-40B4-BE49-F238E27FC236}">
                <a16:creationId xmlns:a16="http://schemas.microsoft.com/office/drawing/2014/main" id="{9B77DA09-5C76-4AE5-B72A-5EBAC5DED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5" y="-117835"/>
            <a:ext cx="12192000" cy="69758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2806" y="6208775"/>
            <a:ext cx="1316739" cy="649225"/>
          </a:xfrm>
          <a:prstGeom prst="rect">
            <a:avLst/>
          </a:prstGeom>
        </p:spPr>
      </p:pic>
    </p:spTree>
    <p:extLst>
      <p:ext uri="{BB962C8B-B14F-4D97-AF65-F5344CB8AC3E}">
        <p14:creationId xmlns:p14="http://schemas.microsoft.com/office/powerpoint/2010/main" val="371635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Amazon SNS provides the following features and capabilities: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2280745"/>
            <a:ext cx="10294182" cy="3655444"/>
          </a:xfrm>
        </p:spPr>
        <p:txBody>
          <a:bodyPr>
            <a:normAutofit/>
          </a:bodyPr>
          <a:lstStyle/>
          <a:p>
            <a:r>
              <a:rPr lang="en-IN" b="1" dirty="0">
                <a:latin typeface="Century Schoolbook" panose="02040604050505020304" pitchFamily="18" charset="0"/>
                <a:cs typeface="Times New Roman" panose="02020603050405020304" pitchFamily="18" charset="0"/>
              </a:rPr>
              <a:t>Application –to-application messaging</a:t>
            </a:r>
          </a:p>
          <a:p>
            <a:r>
              <a:rPr lang="en-US" b="1" dirty="0">
                <a:latin typeface="Century Schoolbook" panose="02040604050505020304" pitchFamily="18" charset="0"/>
                <a:cs typeface="Times New Roman" panose="02020603050405020304" pitchFamily="18" charset="0"/>
              </a:rPr>
              <a:t>Application-to-person notifications</a:t>
            </a:r>
          </a:p>
          <a:p>
            <a:r>
              <a:rPr lang="en-US" b="1" dirty="0">
                <a:latin typeface="Century Schoolbook" panose="02040604050505020304" pitchFamily="18" charset="0"/>
                <a:cs typeface="Times New Roman" panose="02020603050405020304" pitchFamily="18" charset="0"/>
              </a:rPr>
              <a:t>Standard and FIFO topics</a:t>
            </a:r>
          </a:p>
          <a:p>
            <a:r>
              <a:rPr lang="en-US" b="1" dirty="0">
                <a:latin typeface="Century Schoolbook" panose="02040604050505020304" pitchFamily="18" charset="0"/>
                <a:cs typeface="Times New Roman" panose="02020603050405020304" pitchFamily="18" charset="0"/>
              </a:rPr>
              <a:t>Message durability</a:t>
            </a:r>
          </a:p>
          <a:p>
            <a:r>
              <a:rPr lang="en-US" b="1" dirty="0">
                <a:latin typeface="Century Schoolbook" panose="02040604050505020304" pitchFamily="18" charset="0"/>
                <a:cs typeface="Times New Roman" panose="02020603050405020304" pitchFamily="18" charset="0"/>
              </a:rPr>
              <a:t>Message archiving and analytics</a:t>
            </a:r>
          </a:p>
          <a:p>
            <a:r>
              <a:rPr lang="en-US" b="1" dirty="0">
                <a:latin typeface="Century Schoolbook" panose="02040604050505020304" pitchFamily="18" charset="0"/>
                <a:cs typeface="Times New Roman" panose="02020603050405020304" pitchFamily="18" charset="0"/>
              </a:rPr>
              <a:t>Message attributes</a:t>
            </a:r>
          </a:p>
          <a:p>
            <a:r>
              <a:rPr lang="en-US" b="1" dirty="0">
                <a:latin typeface="Century Schoolbook" panose="02040604050505020304" pitchFamily="18" charset="0"/>
                <a:cs typeface="Times New Roman" panose="02020603050405020304" pitchFamily="18" charset="0"/>
              </a:rPr>
              <a:t>Message filtering</a:t>
            </a:r>
          </a:p>
          <a:p>
            <a:r>
              <a:rPr lang="en-US" b="1" dirty="0">
                <a:latin typeface="Century Schoolbook" panose="02040604050505020304" pitchFamily="18" charset="0"/>
                <a:cs typeface="Times New Roman" panose="02020603050405020304" pitchFamily="18" charset="0"/>
              </a:rPr>
              <a:t>Message security</a:t>
            </a:r>
            <a:endParaRPr lang="en-IN" b="1" dirty="0">
              <a:latin typeface="Century Schoolbook" panose="020406040505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2806" y="6208775"/>
            <a:ext cx="1316739" cy="649225"/>
          </a:xfrm>
          <a:prstGeom prst="rect">
            <a:avLst/>
          </a:prstGeom>
        </p:spPr>
      </p:pic>
    </p:spTree>
    <p:extLst>
      <p:ext uri="{BB962C8B-B14F-4D97-AF65-F5344CB8AC3E}">
        <p14:creationId xmlns:p14="http://schemas.microsoft.com/office/powerpoint/2010/main" val="341930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rPr>
              <a:t>Topics</a:t>
            </a:r>
            <a:r>
              <a:rPr lang="en-US" dirty="0">
                <a:latin typeface="Arial Black" panose="020B0A04020102020204" pitchFamily="34" charset="0"/>
              </a:rPr>
              <a:t> Covered</a:t>
            </a:r>
          </a:p>
        </p:txBody>
      </p:sp>
      <p:sp>
        <p:nvSpPr>
          <p:cNvPr id="3" name="Content Placeholder 2"/>
          <p:cNvSpPr>
            <a:spLocks noGrp="1"/>
          </p:cNvSpPr>
          <p:nvPr>
            <p:ph idx="1"/>
          </p:nvPr>
        </p:nvSpPr>
        <p:spPr/>
        <p:txBody>
          <a:bodyPr>
            <a:normAutofit/>
          </a:bodyPr>
          <a:lstStyle/>
          <a:p>
            <a:r>
              <a:rPr lang="en-US" sz="3000" b="1" dirty="0">
                <a:latin typeface="Century Schoolbook" panose="02040604050505020304" pitchFamily="18" charset="0"/>
              </a:rPr>
              <a:t>Database</a:t>
            </a:r>
          </a:p>
          <a:p>
            <a:r>
              <a:rPr lang="en-US" sz="3000" b="1" dirty="0">
                <a:latin typeface="Century Schoolbook" panose="02040604050505020304" pitchFamily="18" charset="0"/>
              </a:rPr>
              <a:t>Simple Notification Services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2806" y="6208775"/>
            <a:ext cx="1316739" cy="649225"/>
          </a:xfrm>
          <a:prstGeom prst="rect">
            <a:avLst/>
          </a:prstGeom>
        </p:spPr>
      </p:pic>
    </p:spTree>
    <p:extLst>
      <p:ext uri="{BB962C8B-B14F-4D97-AF65-F5344CB8AC3E}">
        <p14:creationId xmlns:p14="http://schemas.microsoft.com/office/powerpoint/2010/main" val="214585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rPr>
              <a:t>Database</a:t>
            </a:r>
          </a:p>
        </p:txBody>
      </p:sp>
      <p:sp>
        <p:nvSpPr>
          <p:cNvPr id="3" name="Content Placeholder 2"/>
          <p:cNvSpPr>
            <a:spLocks noGrp="1"/>
          </p:cNvSpPr>
          <p:nvPr>
            <p:ph idx="1"/>
          </p:nvPr>
        </p:nvSpPr>
        <p:spPr>
          <a:xfrm>
            <a:off x="680321" y="2336872"/>
            <a:ext cx="10527610" cy="4037801"/>
          </a:xfrm>
        </p:spPr>
        <p:txBody>
          <a:bodyPr>
            <a:normAutofit/>
          </a:bodyPr>
          <a:lstStyle/>
          <a:p>
            <a:r>
              <a:rPr lang="en-US" sz="3000" b="1" dirty="0">
                <a:latin typeface="Century Schoolbook" panose="02040604050505020304" pitchFamily="18" charset="0"/>
              </a:rPr>
              <a:t>Database Overview</a:t>
            </a:r>
          </a:p>
          <a:p>
            <a:r>
              <a:rPr lang="en-US" sz="3000" b="1" dirty="0">
                <a:latin typeface="Century Schoolbook" panose="02040604050505020304" pitchFamily="18" charset="0"/>
              </a:rPr>
              <a:t>Database Creation</a:t>
            </a:r>
          </a:p>
          <a:p>
            <a:r>
              <a:rPr lang="en-US" sz="3000" b="1" dirty="0">
                <a:latin typeface="Century Schoolbook" panose="02040604050505020304" pitchFamily="18" charset="0"/>
              </a:rPr>
              <a:t>Amazon Relational Database Service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2806" y="6208775"/>
            <a:ext cx="1316739" cy="649225"/>
          </a:xfrm>
          <a:prstGeom prst="rect">
            <a:avLst/>
          </a:prstGeom>
        </p:spPr>
      </p:pic>
    </p:spTree>
    <p:extLst>
      <p:ext uri="{BB962C8B-B14F-4D97-AF65-F5344CB8AC3E}">
        <p14:creationId xmlns:p14="http://schemas.microsoft.com/office/powerpoint/2010/main" val="3262376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rPr>
              <a:t>What is Database?</a:t>
            </a:r>
          </a:p>
        </p:txBody>
      </p:sp>
      <p:sp>
        <p:nvSpPr>
          <p:cNvPr id="3" name="Content Placeholder 2"/>
          <p:cNvSpPr>
            <a:spLocks noGrp="1"/>
          </p:cNvSpPr>
          <p:nvPr>
            <p:ph idx="1"/>
          </p:nvPr>
        </p:nvSpPr>
        <p:spPr>
          <a:xfrm>
            <a:off x="-94593" y="2112579"/>
            <a:ext cx="12286593" cy="4382814"/>
          </a:xfrm>
        </p:spPr>
        <p:txBody>
          <a:bodyPr>
            <a:normAutofit/>
          </a:bodyPr>
          <a:lstStyle/>
          <a:p>
            <a:pPr algn="just"/>
            <a:r>
              <a:rPr lang="en-US" b="1" dirty="0">
                <a:latin typeface="Century Schoolbook" panose="02040604050505020304" pitchFamily="18" charset="0"/>
              </a:rPr>
              <a:t>A database is a collection of data that is organized, which is also called structured data. It can be accessed or stored in a computer system. It can be managed through a </a:t>
            </a:r>
            <a:r>
              <a:rPr lang="en-US" b="1" u="sng" dirty="0">
                <a:latin typeface="Century Schoolbook" panose="02040604050505020304" pitchFamily="18" charset="0"/>
              </a:rPr>
              <a:t>Database </a:t>
            </a:r>
            <a:r>
              <a:rPr lang="en-US" b="1" u="sng">
                <a:latin typeface="Century Schoolbook" panose="02040604050505020304" pitchFamily="18" charset="0"/>
              </a:rPr>
              <a:t>Management System</a:t>
            </a:r>
            <a:r>
              <a:rPr lang="en-US" b="1" u="sng" dirty="0">
                <a:latin typeface="Century Schoolbook" panose="02040604050505020304" pitchFamily="18" charset="0"/>
                <a:hlinkClick r:id="rId2"/>
              </a:rPr>
              <a:t> </a:t>
            </a:r>
            <a:r>
              <a:rPr lang="en-US" b="1" dirty="0">
                <a:latin typeface="Century Schoolbook" panose="02040604050505020304" pitchFamily="18" charset="0"/>
              </a:rPr>
              <a:t>(DBMS), a software used to manage data. Database refers to related data in a structured form.</a:t>
            </a:r>
          </a:p>
          <a:p>
            <a:pPr algn="just"/>
            <a:endParaRPr lang="en-US" b="1" dirty="0">
              <a:latin typeface="Century Schoolbook" panose="02040604050505020304" pitchFamily="18" charset="0"/>
            </a:endParaRPr>
          </a:p>
          <a:p>
            <a:pPr algn="just"/>
            <a:r>
              <a:rPr lang="en-US" b="1" dirty="0">
                <a:latin typeface="Century Schoolbook" panose="02040604050505020304" pitchFamily="18" charset="0"/>
              </a:rPr>
              <a:t>Relational Databases: A relational database’s contents are arranged as a collection of tables with rows and columns. Accessing structured data is made most flexible and efficient by relational database technology.</a:t>
            </a:r>
          </a:p>
          <a:p>
            <a:pPr marL="0" indent="0" algn="just">
              <a:buNone/>
            </a:pPr>
            <a:r>
              <a:rPr lang="en-US" b="1" dirty="0">
                <a:latin typeface="Century Schoolbook" panose="02040604050505020304" pitchFamily="18" charset="0"/>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2806" y="6208775"/>
            <a:ext cx="1316739" cy="649225"/>
          </a:xfrm>
          <a:prstGeom prst="rect">
            <a:avLst/>
          </a:prstGeom>
        </p:spPr>
      </p:pic>
    </p:spTree>
    <p:extLst>
      <p:ext uri="{BB962C8B-B14F-4D97-AF65-F5344CB8AC3E}">
        <p14:creationId xmlns:p14="http://schemas.microsoft.com/office/powerpoint/2010/main" val="142022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8C2D-4A91-4967-9294-9A3ECBB485D5}"/>
              </a:ext>
            </a:extLst>
          </p:cNvPr>
          <p:cNvSpPr>
            <a:spLocks noGrp="1"/>
          </p:cNvSpPr>
          <p:nvPr>
            <p:ph type="title"/>
          </p:nvPr>
        </p:nvSpPr>
        <p:spPr/>
        <p:txBody>
          <a:bodyPr>
            <a:noAutofit/>
          </a:bodyPr>
          <a:lstStyle/>
          <a:p>
            <a:pPr algn="ctr"/>
            <a:r>
              <a:rPr lang="en-US" sz="4000" b="1" dirty="0">
                <a:latin typeface="Arial Black" panose="020B0A04020102020204" pitchFamily="34" charset="0"/>
                <a:cs typeface="Times New Roman" panose="02020603050405020304" pitchFamily="18" charset="0"/>
              </a:rPr>
              <a:t>RDS (Managed Relational Database Service)</a:t>
            </a:r>
          </a:p>
        </p:txBody>
      </p:sp>
      <p:sp>
        <p:nvSpPr>
          <p:cNvPr id="3" name="Content Placeholder 2">
            <a:extLst>
              <a:ext uri="{FF2B5EF4-FFF2-40B4-BE49-F238E27FC236}">
                <a16:creationId xmlns:a16="http://schemas.microsoft.com/office/drawing/2014/main" id="{4EAC74A8-0508-4FC1-A6E1-9136BE49164C}"/>
              </a:ext>
            </a:extLst>
          </p:cNvPr>
          <p:cNvSpPr>
            <a:spLocks noGrp="1"/>
          </p:cNvSpPr>
          <p:nvPr>
            <p:ph idx="1"/>
          </p:nvPr>
        </p:nvSpPr>
        <p:spPr>
          <a:xfrm>
            <a:off x="0" y="2196662"/>
            <a:ext cx="12191999" cy="4336725"/>
          </a:xfrm>
        </p:spPr>
        <p:txBody>
          <a:bodyPr>
            <a:normAutofit/>
          </a:bodyPr>
          <a:lstStyle/>
          <a:p>
            <a:pPr algn="just"/>
            <a:r>
              <a:rPr lang="en-US" sz="2800" b="1" dirty="0">
                <a:latin typeface="Century Schoolbook" panose="02040604050505020304" pitchFamily="18" charset="0"/>
                <a:cs typeface="Times New Roman" panose="02020603050405020304" pitchFamily="18" charset="0"/>
              </a:rPr>
              <a:t>Amazon Relational Database Service (Amazon RDS) is a web service that makes it easier to set up, operate, and scale a relational database in the AWS Cloud. </a:t>
            </a:r>
          </a:p>
          <a:p>
            <a:pPr marL="0" indent="0" algn="just">
              <a:buNone/>
            </a:pPr>
            <a:endParaRPr lang="en-US" sz="2800" b="1" dirty="0">
              <a:latin typeface="Century Schoolbook" panose="02040604050505020304" pitchFamily="18" charset="0"/>
              <a:cs typeface="Times New Roman" panose="02020603050405020304" pitchFamily="18" charset="0"/>
            </a:endParaRPr>
          </a:p>
          <a:p>
            <a:pPr algn="just"/>
            <a:r>
              <a:rPr lang="en-US" sz="2800" b="1" dirty="0">
                <a:latin typeface="Century Schoolbook" panose="02040604050505020304" pitchFamily="18" charset="0"/>
                <a:cs typeface="Times New Roman" panose="02020603050405020304" pitchFamily="18" charset="0"/>
              </a:rPr>
              <a:t>It provides cost-efficient, resizable capacity for an industry-standard relational database and manages common database administration tasks.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5261" y="6208775"/>
            <a:ext cx="1316739" cy="649225"/>
          </a:xfrm>
          <a:prstGeom prst="rect">
            <a:avLst/>
          </a:prstGeom>
        </p:spPr>
      </p:pic>
    </p:spTree>
    <p:extLst>
      <p:ext uri="{BB962C8B-B14F-4D97-AF65-F5344CB8AC3E}">
        <p14:creationId xmlns:p14="http://schemas.microsoft.com/office/powerpoint/2010/main" val="175973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0CE8-0C2B-4C52-A91A-EA22B9789337}"/>
              </a:ext>
            </a:extLst>
          </p:cNvPr>
          <p:cNvSpPr>
            <a:spLocks noGrp="1"/>
          </p:cNvSpPr>
          <p:nvPr>
            <p:ph type="title"/>
          </p:nvPr>
        </p:nvSpPr>
        <p:spPr>
          <a:xfrm>
            <a:off x="0" y="826238"/>
            <a:ext cx="10457792" cy="1080938"/>
          </a:xfrm>
        </p:spPr>
        <p:txBody>
          <a:bodyPr>
            <a:noAutofit/>
          </a:bodyPr>
          <a:lstStyle/>
          <a:p>
            <a:pPr algn="ctr"/>
            <a:r>
              <a:rPr lang="en-US" sz="2800" dirty="0">
                <a:latin typeface="Arial Black" panose="020B0A04020102020204" pitchFamily="34" charset="0"/>
                <a:cs typeface="Times New Roman" panose="02020603050405020304" pitchFamily="18" charset="0"/>
              </a:rPr>
              <a:t>Amazon RDS provides the following specific advantages over database deployments that aren't fully managed:</a:t>
            </a:r>
            <a:br>
              <a:rPr lang="en-US" sz="2800" dirty="0">
                <a:latin typeface="Arial Black" panose="020B0A04020102020204" pitchFamily="34" charset="0"/>
                <a:cs typeface="Times New Roman" panose="02020603050405020304" pitchFamily="18" charset="0"/>
              </a:rPr>
            </a:br>
            <a:endParaRPr lang="en-US" sz="2800" dirty="0">
              <a:latin typeface="Arial Black" panose="020B0A040201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337133-C7F4-4329-90C6-1C55BA2E04BC}"/>
              </a:ext>
            </a:extLst>
          </p:cNvPr>
          <p:cNvSpPr>
            <a:spLocks noGrp="1"/>
          </p:cNvSpPr>
          <p:nvPr>
            <p:ph idx="1"/>
          </p:nvPr>
        </p:nvSpPr>
        <p:spPr>
          <a:xfrm>
            <a:off x="-73572" y="1907176"/>
            <a:ext cx="12265572" cy="4950823"/>
          </a:xfrm>
        </p:spPr>
        <p:txBody>
          <a:bodyPr>
            <a:normAutofit/>
          </a:bodyPr>
          <a:lstStyle/>
          <a:p>
            <a:pPr algn="just"/>
            <a:r>
              <a:rPr lang="en-US" sz="2400" dirty="0">
                <a:latin typeface="Times New Roman" panose="02020603050405020304" pitchFamily="18" charset="0"/>
                <a:cs typeface="Times New Roman" panose="02020603050405020304" pitchFamily="18" charset="0"/>
              </a:rPr>
              <a:t>You can use the database products you are already familiar with: MariaDB, Microsoft SQL Server, MySQL, Oracle, and PostgreSQL.</a:t>
            </a:r>
          </a:p>
          <a:p>
            <a:pPr algn="just"/>
            <a:r>
              <a:rPr lang="en-US" sz="2400" dirty="0">
                <a:latin typeface="Times New Roman" panose="02020603050405020304" pitchFamily="18" charset="0"/>
                <a:cs typeface="Times New Roman" panose="02020603050405020304" pitchFamily="18" charset="0"/>
              </a:rPr>
              <a:t>Amazon RDS manages backups, software patching, automatic failure detection, and recovery.</a:t>
            </a:r>
          </a:p>
          <a:p>
            <a:pPr algn="just"/>
            <a:r>
              <a:rPr lang="en-US" sz="2400" dirty="0">
                <a:latin typeface="Times New Roman" panose="02020603050405020304" pitchFamily="18" charset="0"/>
                <a:cs typeface="Times New Roman" panose="02020603050405020304" pitchFamily="18" charset="0"/>
              </a:rPr>
              <a:t>You can turn on automated backups, or manually create your own backup snapshots. You can use these backups to restore a database. The Amazon RDS restore process works reliably and efficiently.</a:t>
            </a:r>
          </a:p>
          <a:p>
            <a:pPr algn="just"/>
            <a:r>
              <a:rPr lang="en-US" sz="2400" dirty="0">
                <a:latin typeface="Times New Roman" panose="02020603050405020304" pitchFamily="18" charset="0"/>
                <a:cs typeface="Times New Roman" panose="02020603050405020304" pitchFamily="18" charset="0"/>
              </a:rPr>
              <a:t>You can get high availability with a primary instance and a synchronous secondary instance that you can fail over to when problems occur. You can also use read replicas to increase read scaling.</a:t>
            </a:r>
          </a:p>
          <a:p>
            <a:pPr algn="just"/>
            <a:r>
              <a:rPr lang="en-US" sz="2400" dirty="0">
                <a:latin typeface="Times New Roman" panose="02020603050405020304" pitchFamily="18" charset="0"/>
                <a:cs typeface="Times New Roman" panose="02020603050405020304" pitchFamily="18" charset="0"/>
              </a:rPr>
              <a:t>In addition to the security in your database package, you can help control who can access your RDS databases. To do so, you can use AWS Identity and Access Management (IAM) to define users and permissions. You can also help protect your databases by putting them in a virtual private cloud (VPC).</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5261" y="6208775"/>
            <a:ext cx="1316739" cy="649225"/>
          </a:xfrm>
          <a:prstGeom prst="rect">
            <a:avLst/>
          </a:prstGeom>
        </p:spPr>
      </p:pic>
    </p:spTree>
    <p:extLst>
      <p:ext uri="{BB962C8B-B14F-4D97-AF65-F5344CB8AC3E}">
        <p14:creationId xmlns:p14="http://schemas.microsoft.com/office/powerpoint/2010/main" val="303816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C8C7-77DF-4599-AF15-ACE71CEAF608}"/>
              </a:ext>
            </a:extLst>
          </p:cNvPr>
          <p:cNvSpPr>
            <a:spLocks noGrp="1"/>
          </p:cNvSpPr>
          <p:nvPr>
            <p:ph type="title"/>
          </p:nvPr>
        </p:nvSpPr>
        <p:spPr>
          <a:xfrm>
            <a:off x="375521" y="932356"/>
            <a:ext cx="9613861" cy="1080938"/>
          </a:xfrm>
        </p:spPr>
        <p:txBody>
          <a:bodyPr>
            <a:normAutofit fontScale="90000"/>
          </a:bodyPr>
          <a:lstStyle/>
          <a:p>
            <a:pPr algn="ctr"/>
            <a:r>
              <a:rPr lang="en-US" sz="5400" b="1" dirty="0">
                <a:latin typeface="Arial Black" panose="020B0A04020102020204" pitchFamily="34" charset="0"/>
                <a:cs typeface="Times New Roman" panose="02020603050405020304" pitchFamily="18" charset="0"/>
              </a:rPr>
              <a:t>DB engines</a:t>
            </a:r>
            <a:br>
              <a:rPr lang="en-US" sz="5400" b="1" dirty="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CD3195-2557-452B-B5D2-E64AC92D6CAD}"/>
              </a:ext>
            </a:extLst>
          </p:cNvPr>
          <p:cNvSpPr>
            <a:spLocks noGrp="1"/>
          </p:cNvSpPr>
          <p:nvPr>
            <p:ph idx="1"/>
          </p:nvPr>
        </p:nvSpPr>
        <p:spPr>
          <a:xfrm>
            <a:off x="0" y="2013294"/>
            <a:ext cx="12192000" cy="4844706"/>
          </a:xfrm>
        </p:spPr>
        <p:txBody>
          <a:bodyPr>
            <a:normAutofit/>
          </a:bodyPr>
          <a:lstStyle/>
          <a:p>
            <a:pPr algn="just"/>
            <a:r>
              <a:rPr lang="en-US" sz="2800" b="1" dirty="0">
                <a:latin typeface="Century Schoolbook" panose="02040604050505020304" pitchFamily="18" charset="0"/>
                <a:cs typeface="Times New Roman" panose="02020603050405020304" pitchFamily="18" charset="0"/>
              </a:rPr>
              <a:t>A </a:t>
            </a:r>
            <a:r>
              <a:rPr lang="en-US" sz="2800" b="1" i="1" dirty="0">
                <a:latin typeface="Century Schoolbook" panose="02040604050505020304" pitchFamily="18" charset="0"/>
                <a:cs typeface="Times New Roman" panose="02020603050405020304" pitchFamily="18" charset="0"/>
              </a:rPr>
              <a:t>DB engine</a:t>
            </a:r>
            <a:r>
              <a:rPr lang="en-US" sz="2800" b="1" dirty="0">
                <a:latin typeface="Century Schoolbook" panose="02040604050505020304" pitchFamily="18" charset="0"/>
                <a:cs typeface="Times New Roman" panose="02020603050405020304" pitchFamily="18" charset="0"/>
              </a:rPr>
              <a:t> is the specific relational database software that runs on your DB instance. Amazon RDS currently supports the following engines:</a:t>
            </a:r>
          </a:p>
          <a:p>
            <a:pPr algn="just"/>
            <a:r>
              <a:rPr lang="en-US" sz="2800" b="1" dirty="0">
                <a:latin typeface="Century Schoolbook" panose="02040604050505020304" pitchFamily="18" charset="0"/>
                <a:cs typeface="Times New Roman" panose="02020603050405020304" pitchFamily="18" charset="0"/>
              </a:rPr>
              <a:t>MariaDB</a:t>
            </a:r>
          </a:p>
          <a:p>
            <a:pPr algn="just"/>
            <a:r>
              <a:rPr lang="en-US" sz="2800" b="1" dirty="0">
                <a:latin typeface="Century Schoolbook" panose="02040604050505020304" pitchFamily="18" charset="0"/>
                <a:cs typeface="Times New Roman" panose="02020603050405020304" pitchFamily="18" charset="0"/>
              </a:rPr>
              <a:t>Microsoft SQL Server</a:t>
            </a:r>
          </a:p>
          <a:p>
            <a:pPr algn="just"/>
            <a:r>
              <a:rPr lang="en-US" sz="2800" b="1" dirty="0">
                <a:latin typeface="Century Schoolbook" panose="02040604050505020304" pitchFamily="18" charset="0"/>
                <a:cs typeface="Times New Roman" panose="02020603050405020304" pitchFamily="18" charset="0"/>
              </a:rPr>
              <a:t>MySQL</a:t>
            </a:r>
          </a:p>
          <a:p>
            <a:pPr algn="just"/>
            <a:r>
              <a:rPr lang="en-US" sz="2800" b="1" dirty="0">
                <a:latin typeface="Century Schoolbook" panose="02040604050505020304" pitchFamily="18" charset="0"/>
                <a:cs typeface="Times New Roman" panose="02020603050405020304" pitchFamily="18" charset="0"/>
              </a:rPr>
              <a:t>Oracle</a:t>
            </a:r>
          </a:p>
          <a:p>
            <a:pPr algn="just"/>
            <a:r>
              <a:rPr lang="en-US" sz="2800" b="1" dirty="0">
                <a:latin typeface="Century Schoolbook" panose="02040604050505020304" pitchFamily="18" charset="0"/>
                <a:cs typeface="Times New Roman" panose="02020603050405020304" pitchFamily="18" charset="0"/>
              </a:rPr>
              <a:t>PostgreSQL</a:t>
            </a:r>
          </a:p>
          <a:p>
            <a:pPr algn="just"/>
            <a:endParaRPr lang="en-US" sz="2800" b="1" dirty="0">
              <a:latin typeface="Century Schoolbook" panose="020406040505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5261" y="6208775"/>
            <a:ext cx="1316739" cy="649225"/>
          </a:xfrm>
          <a:prstGeom prst="rect">
            <a:avLst/>
          </a:prstGeom>
        </p:spPr>
      </p:pic>
    </p:spTree>
    <p:extLst>
      <p:ext uri="{BB962C8B-B14F-4D97-AF65-F5344CB8AC3E}">
        <p14:creationId xmlns:p14="http://schemas.microsoft.com/office/powerpoint/2010/main" val="78411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C12A-E82C-6547-387E-41940F3AFB2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What is Amazon SQS?</a:t>
            </a:r>
            <a:endParaRPr lang="en-IN" dirty="0"/>
          </a:p>
        </p:txBody>
      </p:sp>
      <p:sp>
        <p:nvSpPr>
          <p:cNvPr id="3" name="Content Placeholder 2">
            <a:extLst>
              <a:ext uri="{FF2B5EF4-FFF2-40B4-BE49-F238E27FC236}">
                <a16:creationId xmlns:a16="http://schemas.microsoft.com/office/drawing/2014/main" id="{9EC5EEF0-EF58-1051-C2A2-CCD8E07D82D0}"/>
              </a:ext>
            </a:extLst>
          </p:cNvPr>
          <p:cNvSpPr>
            <a:spLocks noGrp="1"/>
          </p:cNvSpPr>
          <p:nvPr>
            <p:ph idx="1"/>
          </p:nvPr>
        </p:nvSpPr>
        <p:spPr>
          <a:xfrm>
            <a:off x="195943" y="2336873"/>
            <a:ext cx="11700588" cy="3599316"/>
          </a:xfrm>
        </p:spPr>
        <p:txBody>
          <a:bodyPr/>
          <a:lstStyle/>
          <a:p>
            <a:pPr algn="just"/>
            <a:r>
              <a:rPr lang="en-IN" b="1" dirty="0">
                <a:latin typeface="Times New Roman" panose="02020603050405020304" pitchFamily="18" charset="0"/>
                <a:cs typeface="Times New Roman" panose="02020603050405020304" pitchFamily="18" charset="0"/>
              </a:rPr>
              <a:t>A message queuing service</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Amazon SQS provides queues for high-throughput, system-to-system messaging. You can use queues to decouple heavyweight processes and to buffer and batch work. Amazon SQS stores messages until microservices and serverless applications process them.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89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40206-6544-EC18-92A8-7E7F270B7659}"/>
              </a:ext>
            </a:extLst>
          </p:cNvPr>
          <p:cNvSpPr>
            <a:spLocks noGrp="1"/>
          </p:cNvSpPr>
          <p:nvPr>
            <p:ph idx="1"/>
          </p:nvPr>
        </p:nvSpPr>
        <p:spPr>
          <a:xfrm>
            <a:off x="0" y="2336873"/>
            <a:ext cx="12260423" cy="4138572"/>
          </a:xfrm>
        </p:spPr>
        <p:txBody>
          <a:bodyPr>
            <a:normAutofit/>
          </a:bodyPr>
          <a:lstStyle/>
          <a:p>
            <a:endParaRPr lang="en-US" b="0" i="0" dirty="0">
              <a:solidFill>
                <a:srgbClr val="16191F"/>
              </a:solidFill>
              <a:effectLst/>
              <a:highlight>
                <a:srgbClr val="FFFFFF"/>
              </a:highlight>
              <a:latin typeface="Amazon Ember"/>
            </a:endParaRPr>
          </a:p>
          <a:p>
            <a:endParaRPr lang="en-US" dirty="0">
              <a:solidFill>
                <a:srgbClr val="16191F"/>
              </a:solidFill>
              <a:highlight>
                <a:srgbClr val="FFFFFF"/>
              </a:highlight>
              <a:latin typeface="Amazon Ember"/>
            </a:endParaRPr>
          </a:p>
          <a:p>
            <a:endParaRPr lang="en-US" b="0" i="0" dirty="0">
              <a:solidFill>
                <a:srgbClr val="16191F"/>
              </a:solidFill>
              <a:effectLst/>
              <a:highlight>
                <a:srgbClr val="FFFFFF"/>
              </a:highlight>
              <a:latin typeface="Amazon Ember"/>
            </a:endParaRPr>
          </a:p>
          <a:p>
            <a:endParaRPr lang="en-US" dirty="0">
              <a:solidFill>
                <a:srgbClr val="16191F"/>
              </a:solidFill>
              <a:highlight>
                <a:srgbClr val="FFFFFF"/>
              </a:highlight>
              <a:latin typeface="Amazon Ember"/>
            </a:endParaRPr>
          </a:p>
          <a:p>
            <a:endParaRPr lang="en-US" b="0" i="0" dirty="0">
              <a:solidFill>
                <a:srgbClr val="16191F"/>
              </a:solidFill>
              <a:effectLst/>
              <a:highlight>
                <a:srgbClr val="FFFFFF"/>
              </a:highlight>
              <a:latin typeface="Amazon Ember"/>
            </a:endParaRPr>
          </a:p>
          <a:p>
            <a:pPr marL="0" indent="0" algn="just">
              <a:buNone/>
            </a:pPr>
            <a:r>
              <a:rPr lang="en-US">
                <a:latin typeface="Times New Roman" panose="02020603050405020304" pitchFamily="18" charset="0"/>
                <a:cs typeface="Times New Roman" panose="02020603050405020304" pitchFamily="18" charset="0"/>
              </a:rPr>
              <a:t>Amazon </a:t>
            </a:r>
            <a:r>
              <a:rPr lang="en-US" dirty="0">
                <a:latin typeface="Times New Roman" panose="02020603050405020304" pitchFamily="18" charset="0"/>
                <a:cs typeface="Times New Roman" panose="02020603050405020304" pitchFamily="18" charset="0"/>
              </a:rPr>
              <a:t>SQS allows producers to send messages to a queue. Messages are then stored in an SQS Queue. When consumers are ready to process new messages they poll them from the queue. Applications, microservices, and multiple AWS services can take the role of producers or consumers.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605EC20-FC7A-7243-5119-DAF0505F4F60}"/>
              </a:ext>
            </a:extLst>
          </p:cNvPr>
          <p:cNvPicPr>
            <a:picLocks noChangeAspect="1"/>
          </p:cNvPicPr>
          <p:nvPr/>
        </p:nvPicPr>
        <p:blipFill>
          <a:blip r:embed="rId2"/>
          <a:stretch>
            <a:fillRect/>
          </a:stretch>
        </p:blipFill>
        <p:spPr>
          <a:xfrm>
            <a:off x="0" y="599518"/>
            <a:ext cx="10515600" cy="4033041"/>
          </a:xfrm>
          <a:prstGeom prst="rect">
            <a:avLst/>
          </a:prstGeom>
        </p:spPr>
      </p:pic>
    </p:spTree>
    <p:extLst>
      <p:ext uri="{BB962C8B-B14F-4D97-AF65-F5344CB8AC3E}">
        <p14:creationId xmlns:p14="http://schemas.microsoft.com/office/powerpoint/2010/main" val="36622888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76</TotalTime>
  <Words>624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Amazon Ember</vt:lpstr>
      <vt:lpstr>Arial</vt:lpstr>
      <vt:lpstr>Arial Black</vt:lpstr>
      <vt:lpstr>Century Schoolbook</vt:lpstr>
      <vt:lpstr>Times New Roman</vt:lpstr>
      <vt:lpstr>Trebuchet MS</vt:lpstr>
      <vt:lpstr>Berlin</vt:lpstr>
      <vt:lpstr>Day-5</vt:lpstr>
      <vt:lpstr>Topics Covered</vt:lpstr>
      <vt:lpstr>Database</vt:lpstr>
      <vt:lpstr>What is Database?</vt:lpstr>
      <vt:lpstr>RDS (Managed Relational Database Service)</vt:lpstr>
      <vt:lpstr>Amazon RDS provides the following specific advantages over database deployments that aren't fully managed: </vt:lpstr>
      <vt:lpstr>DB engines </vt:lpstr>
      <vt:lpstr>What is Amazon SQS?</vt:lpstr>
      <vt:lpstr>PowerPoint Presentation</vt:lpstr>
      <vt:lpstr>What is Amazon SNS?</vt:lpstr>
      <vt:lpstr>PowerPoint Presentation</vt:lpstr>
      <vt:lpstr>Amazon SNS provides the following features and capabilities: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Day-6 Database</dc:title>
  <dc:creator>isysway-pc</dc:creator>
  <cp:lastModifiedBy>rubini sekar</cp:lastModifiedBy>
  <cp:revision>43</cp:revision>
  <dcterms:created xsi:type="dcterms:W3CDTF">2023-12-23T06:41:01Z</dcterms:created>
  <dcterms:modified xsi:type="dcterms:W3CDTF">2024-08-03T17:08:29Z</dcterms:modified>
</cp:coreProperties>
</file>