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4" r:id="rId6"/>
    <p:sldId id="271" r:id="rId7"/>
    <p:sldId id="272" r:id="rId8"/>
    <p:sldId id="273"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3552A7-8BE0-42FB-A720-EFBA552DCC58}"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FAEF50F9-6B81-4A78-B80D-6EF6BFA3B746}" type="slidenum">
              <a:rPr lang="en-IN" smtClean="0"/>
              <a:t>‹#›</a:t>
            </a:fld>
            <a:endParaRPr lang="en-IN"/>
          </a:p>
        </p:txBody>
      </p:sp>
    </p:spTree>
    <p:extLst>
      <p:ext uri="{BB962C8B-B14F-4D97-AF65-F5344CB8AC3E}">
        <p14:creationId xmlns:p14="http://schemas.microsoft.com/office/powerpoint/2010/main" val="3206306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3552A7-8BE0-42FB-A720-EFBA552DCC58}"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FAEF50F9-6B81-4A78-B80D-6EF6BFA3B746}" type="slidenum">
              <a:rPr lang="en-IN" smtClean="0"/>
              <a:t>‹#›</a:t>
            </a:fld>
            <a:endParaRPr lang="en-IN"/>
          </a:p>
        </p:txBody>
      </p:sp>
    </p:spTree>
    <p:extLst>
      <p:ext uri="{BB962C8B-B14F-4D97-AF65-F5344CB8AC3E}">
        <p14:creationId xmlns:p14="http://schemas.microsoft.com/office/powerpoint/2010/main" val="310935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3552A7-8BE0-42FB-A720-EFBA552DCC58}"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FAEF50F9-6B81-4A78-B80D-6EF6BFA3B746}" type="slidenum">
              <a:rPr lang="en-IN" smtClean="0"/>
              <a:t>‹#›</a:t>
            </a:fld>
            <a:endParaRPr lang="en-IN"/>
          </a:p>
        </p:txBody>
      </p:sp>
    </p:spTree>
    <p:extLst>
      <p:ext uri="{BB962C8B-B14F-4D97-AF65-F5344CB8AC3E}">
        <p14:creationId xmlns:p14="http://schemas.microsoft.com/office/powerpoint/2010/main" val="2062684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3552A7-8BE0-42FB-A720-EFBA552DCC58}"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FAEF50F9-6B81-4A78-B80D-6EF6BFA3B746}"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42009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3552A7-8BE0-42FB-A720-EFBA552DCC58}"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FAEF50F9-6B81-4A78-B80D-6EF6BFA3B746}" type="slidenum">
              <a:rPr lang="en-IN" smtClean="0"/>
              <a:t>‹#›</a:t>
            </a:fld>
            <a:endParaRPr lang="en-IN"/>
          </a:p>
        </p:txBody>
      </p:sp>
    </p:spTree>
    <p:extLst>
      <p:ext uri="{BB962C8B-B14F-4D97-AF65-F5344CB8AC3E}">
        <p14:creationId xmlns:p14="http://schemas.microsoft.com/office/powerpoint/2010/main" val="483633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3552A7-8BE0-42FB-A720-EFBA552DCC58}" type="datetimeFigureOut">
              <a:rPr lang="en-IN" smtClean="0"/>
              <a:t>03-08-2024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EF50F9-6B81-4A78-B80D-6EF6BFA3B746}" type="slidenum">
              <a:rPr lang="en-IN" smtClean="0"/>
              <a:t>‹#›</a:t>
            </a:fld>
            <a:endParaRPr lang="en-IN"/>
          </a:p>
        </p:txBody>
      </p:sp>
    </p:spTree>
    <p:extLst>
      <p:ext uri="{BB962C8B-B14F-4D97-AF65-F5344CB8AC3E}">
        <p14:creationId xmlns:p14="http://schemas.microsoft.com/office/powerpoint/2010/main" val="1329565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3552A7-8BE0-42FB-A720-EFBA552DCC58}" type="datetimeFigureOut">
              <a:rPr lang="en-IN" smtClean="0"/>
              <a:t>03-08-2024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EF50F9-6B81-4A78-B80D-6EF6BFA3B746}" type="slidenum">
              <a:rPr lang="en-IN" smtClean="0"/>
              <a:t>‹#›</a:t>
            </a:fld>
            <a:endParaRPr lang="en-IN"/>
          </a:p>
        </p:txBody>
      </p:sp>
    </p:spTree>
    <p:extLst>
      <p:ext uri="{BB962C8B-B14F-4D97-AF65-F5344CB8AC3E}">
        <p14:creationId xmlns:p14="http://schemas.microsoft.com/office/powerpoint/2010/main" val="2068642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3552A7-8BE0-42FB-A720-EFBA552DCC58}"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EF50F9-6B81-4A78-B80D-6EF6BFA3B746}" type="slidenum">
              <a:rPr lang="en-IN" smtClean="0"/>
              <a:t>‹#›</a:t>
            </a:fld>
            <a:endParaRPr lang="en-IN"/>
          </a:p>
        </p:txBody>
      </p:sp>
    </p:spTree>
    <p:extLst>
      <p:ext uri="{BB962C8B-B14F-4D97-AF65-F5344CB8AC3E}">
        <p14:creationId xmlns:p14="http://schemas.microsoft.com/office/powerpoint/2010/main" val="4290580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53552A7-8BE0-42FB-A720-EFBA552DCC58}" type="datetimeFigureOut">
              <a:rPr lang="en-IN" smtClean="0"/>
              <a:t>03-08-2024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AEF50F9-6B81-4A78-B80D-6EF6BFA3B746}" type="slidenum">
              <a:rPr lang="en-IN" smtClean="0"/>
              <a:t>‹#›</a:t>
            </a:fld>
            <a:endParaRPr lang="en-IN"/>
          </a:p>
        </p:txBody>
      </p:sp>
    </p:spTree>
    <p:extLst>
      <p:ext uri="{BB962C8B-B14F-4D97-AF65-F5344CB8AC3E}">
        <p14:creationId xmlns:p14="http://schemas.microsoft.com/office/powerpoint/2010/main" val="181299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3552A7-8BE0-42FB-A720-EFBA552DCC58}"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EF50F9-6B81-4A78-B80D-6EF6BFA3B746}" type="slidenum">
              <a:rPr lang="en-IN" smtClean="0"/>
              <a:t>‹#›</a:t>
            </a:fld>
            <a:endParaRPr lang="en-IN"/>
          </a:p>
        </p:txBody>
      </p:sp>
    </p:spTree>
    <p:extLst>
      <p:ext uri="{BB962C8B-B14F-4D97-AF65-F5344CB8AC3E}">
        <p14:creationId xmlns:p14="http://schemas.microsoft.com/office/powerpoint/2010/main" val="4266934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3552A7-8BE0-42FB-A720-EFBA552DCC58}"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FAEF50F9-6B81-4A78-B80D-6EF6BFA3B746}" type="slidenum">
              <a:rPr lang="en-IN" smtClean="0"/>
              <a:t>‹#›</a:t>
            </a:fld>
            <a:endParaRPr lang="en-IN"/>
          </a:p>
        </p:txBody>
      </p:sp>
    </p:spTree>
    <p:extLst>
      <p:ext uri="{BB962C8B-B14F-4D97-AF65-F5344CB8AC3E}">
        <p14:creationId xmlns:p14="http://schemas.microsoft.com/office/powerpoint/2010/main" val="1000296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3552A7-8BE0-42FB-A720-EFBA552DCC58}"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EF50F9-6B81-4A78-B80D-6EF6BFA3B746}" type="slidenum">
              <a:rPr lang="en-IN" smtClean="0"/>
              <a:t>‹#›</a:t>
            </a:fld>
            <a:endParaRPr lang="en-IN"/>
          </a:p>
        </p:txBody>
      </p:sp>
    </p:spTree>
    <p:extLst>
      <p:ext uri="{BB962C8B-B14F-4D97-AF65-F5344CB8AC3E}">
        <p14:creationId xmlns:p14="http://schemas.microsoft.com/office/powerpoint/2010/main" val="47384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3552A7-8BE0-42FB-A720-EFBA552DCC58}" type="datetimeFigureOut">
              <a:rPr lang="en-IN" smtClean="0"/>
              <a:t>03-08-2024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EF50F9-6B81-4A78-B80D-6EF6BFA3B746}" type="slidenum">
              <a:rPr lang="en-IN" smtClean="0"/>
              <a:t>‹#›</a:t>
            </a:fld>
            <a:endParaRPr lang="en-IN"/>
          </a:p>
        </p:txBody>
      </p:sp>
    </p:spTree>
    <p:extLst>
      <p:ext uri="{BB962C8B-B14F-4D97-AF65-F5344CB8AC3E}">
        <p14:creationId xmlns:p14="http://schemas.microsoft.com/office/powerpoint/2010/main" val="76682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3552A7-8BE0-42FB-A720-EFBA552DCC58}" type="datetimeFigureOut">
              <a:rPr lang="en-IN" smtClean="0"/>
              <a:t>03-08-2024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EF50F9-6B81-4A78-B80D-6EF6BFA3B746}" type="slidenum">
              <a:rPr lang="en-IN" smtClean="0"/>
              <a:t>‹#›</a:t>
            </a:fld>
            <a:endParaRPr lang="en-IN"/>
          </a:p>
        </p:txBody>
      </p:sp>
    </p:spTree>
    <p:extLst>
      <p:ext uri="{BB962C8B-B14F-4D97-AF65-F5344CB8AC3E}">
        <p14:creationId xmlns:p14="http://schemas.microsoft.com/office/powerpoint/2010/main" val="3456912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53552A7-8BE0-42FB-A720-EFBA552DCC58}" type="datetimeFigureOut">
              <a:rPr lang="en-IN" smtClean="0"/>
              <a:t>03-08-2024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EF50F9-6B81-4A78-B80D-6EF6BFA3B746}" type="slidenum">
              <a:rPr lang="en-IN" smtClean="0"/>
              <a:t>‹#›</a:t>
            </a:fld>
            <a:endParaRPr lang="en-IN"/>
          </a:p>
        </p:txBody>
      </p:sp>
    </p:spTree>
    <p:extLst>
      <p:ext uri="{BB962C8B-B14F-4D97-AF65-F5344CB8AC3E}">
        <p14:creationId xmlns:p14="http://schemas.microsoft.com/office/powerpoint/2010/main" val="818466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3552A7-8BE0-42FB-A720-EFBA552DCC58}"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EF50F9-6B81-4A78-B80D-6EF6BFA3B746}" type="slidenum">
              <a:rPr lang="en-IN" smtClean="0"/>
              <a:t>‹#›</a:t>
            </a:fld>
            <a:endParaRPr lang="en-IN"/>
          </a:p>
        </p:txBody>
      </p:sp>
    </p:spTree>
    <p:extLst>
      <p:ext uri="{BB962C8B-B14F-4D97-AF65-F5344CB8AC3E}">
        <p14:creationId xmlns:p14="http://schemas.microsoft.com/office/powerpoint/2010/main" val="3269045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3552A7-8BE0-42FB-A720-EFBA552DCC58}"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EF50F9-6B81-4A78-B80D-6EF6BFA3B746}" type="slidenum">
              <a:rPr lang="en-IN" smtClean="0"/>
              <a:t>‹#›</a:t>
            </a:fld>
            <a:endParaRPr lang="en-IN"/>
          </a:p>
        </p:txBody>
      </p:sp>
    </p:spTree>
    <p:extLst>
      <p:ext uri="{BB962C8B-B14F-4D97-AF65-F5344CB8AC3E}">
        <p14:creationId xmlns:p14="http://schemas.microsoft.com/office/powerpoint/2010/main" val="1863946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53552A7-8BE0-42FB-A720-EFBA552DCC58}" type="datetimeFigureOut">
              <a:rPr lang="en-IN" smtClean="0"/>
              <a:t>03-08-2024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AEF50F9-6B81-4A78-B80D-6EF6BFA3B746}" type="slidenum">
              <a:rPr lang="en-IN" smtClean="0"/>
              <a:t>‹#›</a:t>
            </a:fld>
            <a:endParaRPr lang="en-IN"/>
          </a:p>
        </p:txBody>
      </p:sp>
    </p:spTree>
    <p:extLst>
      <p:ext uri="{BB962C8B-B14F-4D97-AF65-F5344CB8AC3E}">
        <p14:creationId xmlns:p14="http://schemas.microsoft.com/office/powerpoint/2010/main" val="7561274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echtarget.com/searchaws/tip/Master-Amazon-CloudWatch-metrics-to-track-AWS-use"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EE206-C5C8-54F3-9FFC-4C6242F07BC0}"/>
              </a:ext>
            </a:extLst>
          </p:cNvPr>
          <p:cNvSpPr>
            <a:spLocks noGrp="1"/>
          </p:cNvSpPr>
          <p:nvPr>
            <p:ph type="ctrTitle"/>
          </p:nvPr>
        </p:nvSpPr>
        <p:spPr/>
        <p:txBody>
          <a:bodyPr/>
          <a:lstStyle/>
          <a:p>
            <a:pPr algn="ctr"/>
            <a:r>
              <a:rPr lang="en-IN" dirty="0">
                <a:latin typeface="Arial Black" panose="020B0A04020102020204" pitchFamily="34" charset="0"/>
              </a:rPr>
              <a:t>Day-6</a:t>
            </a:r>
          </a:p>
        </p:txBody>
      </p:sp>
      <p:sp>
        <p:nvSpPr>
          <p:cNvPr id="3" name="Subtitle 2">
            <a:extLst>
              <a:ext uri="{FF2B5EF4-FFF2-40B4-BE49-F238E27FC236}">
                <a16:creationId xmlns:a16="http://schemas.microsoft.com/office/drawing/2014/main" id="{07293AA3-241E-D180-078A-D8F0A050B834}"/>
              </a:ext>
            </a:extLst>
          </p:cNvPr>
          <p:cNvSpPr>
            <a:spLocks noGrp="1"/>
          </p:cNvSpPr>
          <p:nvPr>
            <p:ph type="subTitle" idx="1"/>
          </p:nvPr>
        </p:nvSpPr>
        <p:spPr/>
        <p:txBody>
          <a:bodyPr/>
          <a:lstStyle/>
          <a:p>
            <a:r>
              <a:rPr lang="en-US" sz="3000" b="1" dirty="0">
                <a:latin typeface="Century Schoolbook" panose="02040604050505020304" pitchFamily="18" charset="0"/>
              </a:rPr>
              <a:t>Prepared By</a:t>
            </a:r>
          </a:p>
          <a:p>
            <a:r>
              <a:rPr lang="en-US" sz="3000" b="1" dirty="0" err="1">
                <a:latin typeface="Century Schoolbook" panose="02040604050505020304" pitchFamily="18" charset="0"/>
              </a:rPr>
              <a:t>Isysway</a:t>
            </a:r>
            <a:r>
              <a:rPr lang="en-US" sz="3000" b="1" dirty="0">
                <a:latin typeface="Century Schoolbook" panose="02040604050505020304" pitchFamily="18" charset="0"/>
              </a:rPr>
              <a:t> Technologies</a:t>
            </a:r>
          </a:p>
          <a:p>
            <a:endParaRPr lang="en-IN" dirty="0"/>
          </a:p>
        </p:txBody>
      </p:sp>
    </p:spTree>
    <p:extLst>
      <p:ext uri="{BB962C8B-B14F-4D97-AF65-F5344CB8AC3E}">
        <p14:creationId xmlns:p14="http://schemas.microsoft.com/office/powerpoint/2010/main" val="308777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AFFC7-4F30-8706-283C-D395E29B0DBC}"/>
              </a:ext>
            </a:extLst>
          </p:cNvPr>
          <p:cNvSpPr>
            <a:spLocks noGrp="1"/>
          </p:cNvSpPr>
          <p:nvPr>
            <p:ph type="title"/>
          </p:nvPr>
        </p:nvSpPr>
        <p:spPr/>
        <p:txBody>
          <a:bodyPr/>
          <a:lstStyle/>
          <a:p>
            <a:pPr algn="ctr"/>
            <a:r>
              <a:rPr lang="en-US" b="1" dirty="0">
                <a:latin typeface="Arial Black" panose="020B0A04020102020204" pitchFamily="34" charset="0"/>
              </a:rPr>
              <a:t>Topics</a:t>
            </a:r>
            <a:r>
              <a:rPr lang="en-US" dirty="0">
                <a:latin typeface="Arial Black" panose="020B0A04020102020204" pitchFamily="34" charset="0"/>
              </a:rPr>
              <a:t> Covered</a:t>
            </a:r>
            <a:endParaRPr lang="en-IN" dirty="0"/>
          </a:p>
        </p:txBody>
      </p:sp>
      <p:sp>
        <p:nvSpPr>
          <p:cNvPr id="3" name="Content Placeholder 2">
            <a:extLst>
              <a:ext uri="{FF2B5EF4-FFF2-40B4-BE49-F238E27FC236}">
                <a16:creationId xmlns:a16="http://schemas.microsoft.com/office/drawing/2014/main" id="{A4192F4C-91EA-CB59-6CC6-ED48B53D9F2E}"/>
              </a:ext>
            </a:extLst>
          </p:cNvPr>
          <p:cNvSpPr>
            <a:spLocks noGrp="1"/>
          </p:cNvSpPr>
          <p:nvPr>
            <p:ph idx="1"/>
          </p:nvPr>
        </p:nvSpPr>
        <p:spPr/>
        <p:txBody>
          <a:bodyPr/>
          <a:lstStyle/>
          <a:p>
            <a:r>
              <a:rPr lang="en-US" sz="4000" b="1" dirty="0">
                <a:latin typeface="Century Schoolbook" panose="02040604050505020304" pitchFamily="18" charset="0"/>
              </a:rPr>
              <a:t>CloudWatch</a:t>
            </a:r>
          </a:p>
          <a:p>
            <a:r>
              <a:rPr lang="en-US" sz="4000" b="1" dirty="0">
                <a:latin typeface="Century Schoolbook" panose="02040604050505020304" pitchFamily="18" charset="0"/>
              </a:rPr>
              <a:t>Lambda</a:t>
            </a:r>
          </a:p>
          <a:p>
            <a:endParaRPr lang="en-IN" dirty="0"/>
          </a:p>
        </p:txBody>
      </p:sp>
    </p:spTree>
    <p:extLst>
      <p:ext uri="{BB962C8B-B14F-4D97-AF65-F5344CB8AC3E}">
        <p14:creationId xmlns:p14="http://schemas.microsoft.com/office/powerpoint/2010/main" val="226902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Arial Black" panose="020B0A04020102020204" pitchFamily="34" charset="0"/>
              </a:rPr>
              <a:t>CloudWatch</a:t>
            </a:r>
            <a:endParaRPr lang="en-US" b="1" dirty="0">
              <a:latin typeface="Arial Black" panose="020B0A04020102020204" pitchFamily="34" charset="0"/>
            </a:endParaRPr>
          </a:p>
        </p:txBody>
      </p:sp>
      <p:sp>
        <p:nvSpPr>
          <p:cNvPr id="3" name="Content Placeholder 2"/>
          <p:cNvSpPr>
            <a:spLocks noGrp="1"/>
          </p:cNvSpPr>
          <p:nvPr>
            <p:ph idx="1"/>
          </p:nvPr>
        </p:nvSpPr>
        <p:spPr>
          <a:xfrm>
            <a:off x="0" y="1990030"/>
            <a:ext cx="12179545" cy="4867969"/>
          </a:xfrm>
        </p:spPr>
        <p:txBody>
          <a:bodyPr/>
          <a:lstStyle/>
          <a:p>
            <a:endParaRPr lang="en-US" dirty="0"/>
          </a:p>
          <a:p>
            <a:pPr algn="just"/>
            <a:r>
              <a:rPr lang="en-US" b="1" dirty="0">
                <a:latin typeface="Century Schoolbook" panose="02040604050505020304" pitchFamily="18" charset="0"/>
              </a:rPr>
              <a:t>Amazon </a:t>
            </a:r>
            <a:r>
              <a:rPr lang="en-US" b="1" dirty="0" err="1">
                <a:latin typeface="Century Schoolbook" panose="02040604050505020304" pitchFamily="18" charset="0"/>
              </a:rPr>
              <a:t>CloudWatch</a:t>
            </a:r>
            <a:r>
              <a:rPr lang="en-US" b="1" dirty="0">
                <a:latin typeface="Century Schoolbook" panose="02040604050505020304" pitchFamily="18" charset="0"/>
              </a:rPr>
              <a:t> monitors your Amazon Web Services (AWS) resources and the applications you run on AWS in real time. You can use </a:t>
            </a:r>
            <a:r>
              <a:rPr lang="en-US" b="1" dirty="0" err="1">
                <a:latin typeface="Century Schoolbook" panose="02040604050505020304" pitchFamily="18" charset="0"/>
              </a:rPr>
              <a:t>CloudWatch</a:t>
            </a:r>
            <a:r>
              <a:rPr lang="en-US" b="1" dirty="0">
                <a:latin typeface="Century Schoolbook" panose="02040604050505020304" pitchFamily="18" charset="0"/>
              </a:rPr>
              <a:t> to collect and track metrics, which are variables you can measure for your resources and applications.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2806" y="6208775"/>
            <a:ext cx="1316739" cy="649225"/>
          </a:xfrm>
          <a:prstGeom prst="rect">
            <a:avLst/>
          </a:prstGeom>
        </p:spPr>
      </p:pic>
    </p:spTree>
    <p:extLst>
      <p:ext uri="{BB962C8B-B14F-4D97-AF65-F5344CB8AC3E}">
        <p14:creationId xmlns:p14="http://schemas.microsoft.com/office/powerpoint/2010/main" val="257083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Black" panose="020B0A04020102020204" pitchFamily="34" charset="0"/>
              </a:rPr>
              <a:t>Advantages of </a:t>
            </a:r>
            <a:r>
              <a:rPr lang="en-US" b="1" dirty="0" err="1">
                <a:latin typeface="Arial Black" panose="020B0A04020102020204" pitchFamily="34" charset="0"/>
              </a:rPr>
              <a:t>CloudWatch</a:t>
            </a:r>
            <a:endParaRPr lang="en-US" b="1" dirty="0">
              <a:latin typeface="Arial Black" panose="020B0A04020102020204" pitchFamily="34" charset="0"/>
            </a:endParaRPr>
          </a:p>
        </p:txBody>
      </p:sp>
      <p:sp>
        <p:nvSpPr>
          <p:cNvPr id="3" name="Content Placeholder 2"/>
          <p:cNvSpPr>
            <a:spLocks noGrp="1"/>
          </p:cNvSpPr>
          <p:nvPr>
            <p:ph idx="1"/>
          </p:nvPr>
        </p:nvSpPr>
        <p:spPr>
          <a:xfrm>
            <a:off x="1" y="1975945"/>
            <a:ext cx="8208578" cy="3960244"/>
          </a:xfrm>
        </p:spPr>
        <p:txBody>
          <a:bodyPr/>
          <a:lstStyle/>
          <a:p>
            <a:pPr algn="just"/>
            <a:r>
              <a:rPr lang="en-US" b="1" dirty="0">
                <a:latin typeface="Century Schoolbook" panose="02040604050505020304" pitchFamily="18" charset="0"/>
              </a:rPr>
              <a:t>offers ease of use for basic functions;</a:t>
            </a:r>
          </a:p>
          <a:p>
            <a:pPr algn="just"/>
            <a:r>
              <a:rPr lang="en-US" b="1" dirty="0">
                <a:latin typeface="Century Schoolbook" panose="02040604050505020304" pitchFamily="18" charset="0"/>
              </a:rPr>
              <a:t>provides visibility for all AWS monitoring </a:t>
            </a:r>
          </a:p>
          <a:p>
            <a:pPr marL="0" indent="0" algn="just">
              <a:buNone/>
            </a:pPr>
            <a:r>
              <a:rPr lang="en-US" b="1" dirty="0">
                <a:latin typeface="Century Schoolbook" panose="02040604050505020304" pitchFamily="18" charset="0"/>
              </a:rPr>
              <a:t>data on one platform;</a:t>
            </a:r>
          </a:p>
          <a:p>
            <a:pPr algn="just"/>
            <a:r>
              <a:rPr lang="en-US" b="1" dirty="0">
                <a:latin typeface="Century Schoolbook" panose="02040604050505020304" pitchFamily="18" charset="0"/>
              </a:rPr>
              <a:t>effectively collects </a:t>
            </a:r>
            <a:r>
              <a:rPr lang="en-US" b="1" u="sng" dirty="0">
                <a:latin typeface="Century Schoolbook" panose="02040604050505020304" pitchFamily="18" charset="0"/>
                <a:hlinkClick r:id="rId2"/>
              </a:rPr>
              <a:t>metrics for AWS environments</a:t>
            </a:r>
            <a:r>
              <a:rPr lang="en-US" b="1" dirty="0">
                <a:latin typeface="Century Schoolbook" panose="02040604050505020304" pitchFamily="18" charset="0"/>
              </a:rPr>
              <a:t>;</a:t>
            </a:r>
          </a:p>
          <a:p>
            <a:pPr algn="just"/>
            <a:r>
              <a:rPr lang="en-US" b="1" dirty="0">
                <a:latin typeface="Century Schoolbook" panose="02040604050505020304" pitchFamily="18" charset="0"/>
              </a:rPr>
              <a:t>increases and optimizes operational performance of AWS and on-premises resources;</a:t>
            </a:r>
          </a:p>
          <a:p>
            <a:pPr algn="just"/>
            <a:r>
              <a:rPr lang="en-US" b="1" dirty="0">
                <a:latin typeface="Century Schoolbook" panose="02040604050505020304" pitchFamily="18" charset="0"/>
              </a:rPr>
              <a:t>offers integration with other AWS resources.</a:t>
            </a:r>
          </a:p>
          <a:p>
            <a:pPr marL="0" indent="0">
              <a:buNone/>
            </a:pPr>
            <a:endParaRPr lang="en-US" dirty="0"/>
          </a:p>
        </p:txBody>
      </p:sp>
      <p:pic>
        <p:nvPicPr>
          <p:cNvPr id="1026" name="Picture 2" descr="Using Cloudwatch Alarms Monitor AWS Resources | by ABHISHEK KUMAR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5724" y="1975944"/>
            <a:ext cx="3836276" cy="4120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62806" y="6208775"/>
            <a:ext cx="1316739" cy="649225"/>
          </a:xfrm>
          <a:prstGeom prst="rect">
            <a:avLst/>
          </a:prstGeom>
        </p:spPr>
      </p:pic>
    </p:spTree>
    <p:extLst>
      <p:ext uri="{BB962C8B-B14F-4D97-AF65-F5344CB8AC3E}">
        <p14:creationId xmlns:p14="http://schemas.microsoft.com/office/powerpoint/2010/main" val="303549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Black" panose="020B0A04020102020204" pitchFamily="34" charset="0"/>
              </a:rPr>
              <a:t>Lambda</a:t>
            </a:r>
          </a:p>
        </p:txBody>
      </p:sp>
      <p:sp>
        <p:nvSpPr>
          <p:cNvPr id="3" name="Content Placeholder 2"/>
          <p:cNvSpPr>
            <a:spLocks noGrp="1"/>
          </p:cNvSpPr>
          <p:nvPr>
            <p:ph idx="1"/>
          </p:nvPr>
        </p:nvSpPr>
        <p:spPr/>
        <p:txBody>
          <a:bodyPr/>
          <a:lstStyle/>
          <a:p>
            <a:pPr lvl="0"/>
            <a:r>
              <a:rPr lang="en-US" b="1" dirty="0">
                <a:latin typeface="Century Schoolbook" panose="02040604050505020304" pitchFamily="18" charset="0"/>
              </a:rPr>
              <a:t>Overview</a:t>
            </a:r>
          </a:p>
          <a:p>
            <a:pPr lvl="0"/>
            <a:r>
              <a:rPr lang="en-US" b="1" dirty="0">
                <a:latin typeface="Century Schoolbook" panose="02040604050505020304" pitchFamily="18" charset="0"/>
              </a:rPr>
              <a:t>Functions using Lambda</a:t>
            </a:r>
          </a:p>
          <a:p>
            <a:pPr lvl="0"/>
            <a:r>
              <a:rPr lang="en-US" b="1" dirty="0">
                <a:latin typeface="Century Schoolbook" panose="02040604050505020304" pitchFamily="18" charset="0"/>
              </a:rPr>
              <a:t>Hands-on- Automatic backup (S3 Bucket)</a:t>
            </a:r>
          </a:p>
          <a:p>
            <a:pPr lvl="0"/>
            <a:r>
              <a:rPr lang="en-US" b="1" dirty="0">
                <a:latin typeface="Century Schoolbook" panose="02040604050505020304" pitchFamily="18" charset="0"/>
              </a:rPr>
              <a:t>Hands-on-upload Notification (S3 Bucket)</a:t>
            </a:r>
          </a:p>
          <a:p>
            <a:pPr lvl="0"/>
            <a:r>
              <a:rPr lang="en-US" b="1" dirty="0">
                <a:latin typeface="Century Schoolbook" panose="02040604050505020304" pitchFamily="18" charset="0"/>
              </a:rPr>
              <a:t>Hands-on- Start and Stop Schedule in Ec2</a:t>
            </a:r>
          </a:p>
          <a:p>
            <a:pPr lvl="0"/>
            <a:r>
              <a:rPr lang="en-US" b="1" dirty="0">
                <a:latin typeface="Century Schoolbook" panose="02040604050505020304" pitchFamily="18" charset="0"/>
              </a:rPr>
              <a:t>Hands-on- Alexa creation </a:t>
            </a:r>
          </a:p>
          <a:p>
            <a:endParaRPr lang="en-US" b="1" dirty="0">
              <a:latin typeface="Century Schoolbook" panose="020406040505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2806" y="6208775"/>
            <a:ext cx="1316739" cy="649225"/>
          </a:xfrm>
          <a:prstGeom prst="rect">
            <a:avLst/>
          </a:prstGeom>
        </p:spPr>
      </p:pic>
    </p:spTree>
    <p:extLst>
      <p:ext uri="{BB962C8B-B14F-4D97-AF65-F5344CB8AC3E}">
        <p14:creationId xmlns:p14="http://schemas.microsoft.com/office/powerpoint/2010/main" val="2938301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269" y="753228"/>
            <a:ext cx="10020913" cy="1080938"/>
          </a:xfrm>
        </p:spPr>
        <p:txBody>
          <a:bodyPr>
            <a:normAutofit/>
          </a:bodyPr>
          <a:lstStyle/>
          <a:p>
            <a:pPr algn="ctr"/>
            <a:r>
              <a:rPr lang="en-US" sz="4000" b="1" dirty="0" err="1">
                <a:latin typeface="Arial Black" panose="020B0A04020102020204" pitchFamily="34" charset="0"/>
              </a:rPr>
              <a:t>Serverless</a:t>
            </a:r>
            <a:r>
              <a:rPr lang="en-US" sz="4000" b="1" dirty="0">
                <a:latin typeface="Arial Black" panose="020B0A04020102020204" pitchFamily="34" charset="0"/>
              </a:rPr>
              <a:t> Computing</a:t>
            </a:r>
          </a:p>
        </p:txBody>
      </p:sp>
      <p:sp>
        <p:nvSpPr>
          <p:cNvPr id="3" name="Content Placeholder 2"/>
          <p:cNvSpPr>
            <a:spLocks noGrp="1"/>
          </p:cNvSpPr>
          <p:nvPr>
            <p:ph idx="1"/>
          </p:nvPr>
        </p:nvSpPr>
        <p:spPr>
          <a:xfrm>
            <a:off x="0" y="2301766"/>
            <a:ext cx="12191999" cy="4556234"/>
          </a:xfrm>
        </p:spPr>
        <p:txBody>
          <a:bodyPr/>
          <a:lstStyle/>
          <a:p>
            <a:pPr algn="just"/>
            <a:r>
              <a:rPr lang="en-US" b="1" dirty="0" err="1">
                <a:latin typeface="Times New Roman" panose="02020603050405020304" pitchFamily="18" charset="0"/>
                <a:cs typeface="Times New Roman" panose="02020603050405020304" pitchFamily="18" charset="0"/>
              </a:rPr>
              <a:t>Serverless</a:t>
            </a:r>
            <a:r>
              <a:rPr lang="en-US" b="1" dirty="0">
                <a:latin typeface="Times New Roman" panose="02020603050405020304" pitchFamily="18" charset="0"/>
                <a:cs typeface="Times New Roman" panose="02020603050405020304" pitchFamily="18" charset="0"/>
              </a:rPr>
              <a:t> computing allows you to build and run applications and services without thinking about servers. </a:t>
            </a:r>
          </a:p>
          <a:p>
            <a:pPr marL="0" indent="0" algn="just">
              <a:buNone/>
            </a:pP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With </a:t>
            </a:r>
            <a:r>
              <a:rPr lang="en-US" b="1" dirty="0" err="1">
                <a:latin typeface="Times New Roman" panose="02020603050405020304" pitchFamily="18" charset="0"/>
                <a:cs typeface="Times New Roman" panose="02020603050405020304" pitchFamily="18" charset="0"/>
              </a:rPr>
              <a:t>serverless</a:t>
            </a:r>
            <a:r>
              <a:rPr lang="en-US" b="1" dirty="0">
                <a:latin typeface="Times New Roman" panose="02020603050405020304" pitchFamily="18" charset="0"/>
                <a:cs typeface="Times New Roman" panose="02020603050405020304" pitchFamily="18" charset="0"/>
              </a:rPr>
              <a:t> computing, your application still runs on servers, but all the server management is done by AWS. </a:t>
            </a:r>
          </a:p>
          <a:p>
            <a:pPr marL="0" indent="0" algn="just">
              <a:buNone/>
            </a:pP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At the core of </a:t>
            </a:r>
            <a:r>
              <a:rPr lang="en-US" b="1" dirty="0" err="1">
                <a:latin typeface="Times New Roman" panose="02020603050405020304" pitchFamily="18" charset="0"/>
                <a:cs typeface="Times New Roman" panose="02020603050405020304" pitchFamily="18" charset="0"/>
              </a:rPr>
              <a:t>serverless</a:t>
            </a:r>
            <a:r>
              <a:rPr lang="en-US" b="1" dirty="0">
                <a:latin typeface="Times New Roman" panose="02020603050405020304" pitchFamily="18" charset="0"/>
                <a:cs typeface="Times New Roman" panose="02020603050405020304" pitchFamily="18" charset="0"/>
              </a:rPr>
              <a:t> computing is AWS Lambda, which lets you run your code without provisioning or managing servers.</a:t>
            </a:r>
            <a:endParaRPr lang="en-IN" b="1" dirty="0">
              <a:latin typeface="Times New Roman" panose="02020603050405020304" pitchFamily="18" charset="0"/>
              <a:cs typeface="Times New Roman" panose="02020603050405020304" pitchFamily="18" charset="0"/>
            </a:endParaRPr>
          </a:p>
          <a:p>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2806" y="6208775"/>
            <a:ext cx="1316739" cy="649225"/>
          </a:xfrm>
          <a:prstGeom prst="rect">
            <a:avLst/>
          </a:prstGeom>
        </p:spPr>
      </p:pic>
    </p:spTree>
    <p:extLst>
      <p:ext uri="{BB962C8B-B14F-4D97-AF65-F5344CB8AC3E}">
        <p14:creationId xmlns:p14="http://schemas.microsoft.com/office/powerpoint/2010/main" val="3591155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7C8D-922D-49FD-BBF9-DE5610D46FD8}"/>
              </a:ext>
            </a:extLst>
          </p:cNvPr>
          <p:cNvSpPr>
            <a:spLocks noGrp="1"/>
          </p:cNvSpPr>
          <p:nvPr>
            <p:ph type="title"/>
          </p:nvPr>
        </p:nvSpPr>
        <p:spPr>
          <a:xfrm>
            <a:off x="0" y="817070"/>
            <a:ext cx="10515600" cy="900149"/>
          </a:xfrm>
        </p:spPr>
        <p:txBody>
          <a:bodyPr/>
          <a:lstStyle/>
          <a:p>
            <a:pPr algn="ctr"/>
            <a:r>
              <a:rPr lang="en-US" b="1" dirty="0">
                <a:latin typeface="Arial Black" panose="020B0A04020102020204" pitchFamily="34" charset="0"/>
                <a:cs typeface="Times New Roman" panose="02020603050405020304" pitchFamily="18" charset="0"/>
              </a:rPr>
              <a:t>What is Lambda?</a:t>
            </a:r>
          </a:p>
        </p:txBody>
      </p:sp>
      <p:sp>
        <p:nvSpPr>
          <p:cNvPr id="3" name="Content Placeholder 2">
            <a:extLst>
              <a:ext uri="{FF2B5EF4-FFF2-40B4-BE49-F238E27FC236}">
                <a16:creationId xmlns:a16="http://schemas.microsoft.com/office/drawing/2014/main" id="{7D30553E-DE9B-4E6B-A185-5EBC31AFF170}"/>
              </a:ext>
            </a:extLst>
          </p:cNvPr>
          <p:cNvSpPr>
            <a:spLocks noGrp="1"/>
          </p:cNvSpPr>
          <p:nvPr>
            <p:ph idx="1"/>
          </p:nvPr>
        </p:nvSpPr>
        <p:spPr>
          <a:xfrm>
            <a:off x="0" y="1996966"/>
            <a:ext cx="12192000" cy="4861034"/>
          </a:xfrm>
        </p:spPr>
        <p:txBody>
          <a:bodyPr>
            <a:normAutofit/>
          </a:bodyPr>
          <a:lstStyle/>
          <a:p>
            <a:pPr algn="just"/>
            <a:r>
              <a:rPr lang="en-US" sz="2000" dirty="0">
                <a:latin typeface="Century Schoolbook" panose="02040604050505020304" pitchFamily="18" charset="0"/>
              </a:rPr>
              <a:t>AWS Lambda is a </a:t>
            </a:r>
            <a:r>
              <a:rPr lang="en-US" sz="2000" dirty="0" err="1">
                <a:latin typeface="Century Schoolbook" panose="02040604050505020304" pitchFamily="18" charset="0"/>
              </a:rPr>
              <a:t>serverless</a:t>
            </a:r>
            <a:r>
              <a:rPr lang="en-US" sz="2000" dirty="0">
                <a:latin typeface="Century Schoolbook" panose="02040604050505020304" pitchFamily="18" charset="0"/>
              </a:rPr>
              <a:t>, event-driven compute service that lets you run code for virtually any type of application or backend service without provisioning or managing servers. </a:t>
            </a:r>
          </a:p>
          <a:p>
            <a:pPr algn="just"/>
            <a:r>
              <a:rPr lang="en-US" sz="2000" dirty="0">
                <a:latin typeface="Century Schoolbook" panose="02040604050505020304" pitchFamily="18" charset="0"/>
                <a:cs typeface="Times New Roman" panose="02020603050405020304" pitchFamily="18" charset="0"/>
              </a:rPr>
              <a:t>You pay only for the compute time you consume - there is no charge when your code is not running. </a:t>
            </a:r>
          </a:p>
          <a:p>
            <a:pPr algn="just"/>
            <a:r>
              <a:rPr lang="en-US" sz="2000" dirty="0">
                <a:latin typeface="Century Schoolbook" panose="02040604050505020304" pitchFamily="18" charset="0"/>
                <a:cs typeface="Times New Roman" panose="02020603050405020304" pitchFamily="18" charset="0"/>
              </a:rPr>
              <a:t>With Lambda, you can run code for virtually any type of application or backend service - all with zero administration. </a:t>
            </a:r>
          </a:p>
          <a:p>
            <a:pPr algn="just"/>
            <a:r>
              <a:rPr lang="en-US" sz="2000" dirty="0">
                <a:latin typeface="Century Schoolbook" panose="02040604050505020304" pitchFamily="18" charset="0"/>
                <a:cs typeface="Times New Roman" panose="02020603050405020304" pitchFamily="18" charset="0"/>
              </a:rPr>
              <a:t>Just upload your code, and Lambda takes care of everything required to run and scale your code with high availability. </a:t>
            </a:r>
          </a:p>
          <a:p>
            <a:pPr algn="just"/>
            <a:r>
              <a:rPr lang="en-US" sz="2000" dirty="0">
                <a:latin typeface="Century Schoolbook" panose="02040604050505020304" pitchFamily="18" charset="0"/>
                <a:cs typeface="Times New Roman" panose="02020603050405020304" pitchFamily="18" charset="0"/>
              </a:rPr>
              <a:t>You can set up your code to automatically trigger from other AWS services or call it directly from any web or mobile app.</a:t>
            </a:r>
          </a:p>
          <a:p>
            <a:pPr algn="just"/>
            <a:r>
              <a:rPr lang="en-US" sz="2000" dirty="0">
                <a:latin typeface="Century Schoolbook" panose="02040604050505020304" pitchFamily="18" charset="0"/>
              </a:rPr>
              <a:t>AWS Lambda automatically runs code in response to multiple events, such as HTTP requests via Amazon API Gateway, modifications to objects in Amazon Simple Storage Service (Amazon S3) buckets, table updates in Amazon </a:t>
            </a:r>
            <a:r>
              <a:rPr lang="en-US" sz="2000" dirty="0" err="1">
                <a:latin typeface="Century Schoolbook" panose="02040604050505020304" pitchFamily="18" charset="0"/>
              </a:rPr>
              <a:t>DynamoDB</a:t>
            </a:r>
            <a:r>
              <a:rPr lang="en-US" sz="2000" dirty="0">
                <a:latin typeface="Century Schoolbook" panose="02040604050505020304" pitchFamily="18" charset="0"/>
              </a:rPr>
              <a:t>, and state transitions in AWS Step Functions.</a:t>
            </a:r>
            <a:endParaRPr lang="en-US" sz="2000" dirty="0">
              <a:latin typeface="Century Schoolbook" panose="020406040505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75261" y="6208775"/>
            <a:ext cx="1316739" cy="649225"/>
          </a:xfrm>
          <a:prstGeom prst="rect">
            <a:avLst/>
          </a:prstGeom>
        </p:spPr>
      </p:pic>
    </p:spTree>
    <p:extLst>
      <p:ext uri="{BB962C8B-B14F-4D97-AF65-F5344CB8AC3E}">
        <p14:creationId xmlns:p14="http://schemas.microsoft.com/office/powerpoint/2010/main" val="4104332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Black" panose="020B0A04020102020204" pitchFamily="34" charset="0"/>
              </a:rPr>
              <a:t>Benefits of Lambda</a:t>
            </a:r>
          </a:p>
        </p:txBody>
      </p:sp>
      <p:sp>
        <p:nvSpPr>
          <p:cNvPr id="3" name="Content Placeholder 2"/>
          <p:cNvSpPr>
            <a:spLocks noGrp="1"/>
          </p:cNvSpPr>
          <p:nvPr>
            <p:ph idx="1"/>
          </p:nvPr>
        </p:nvSpPr>
        <p:spPr/>
        <p:txBody>
          <a:bodyPr/>
          <a:lstStyle/>
          <a:p>
            <a:r>
              <a:rPr lang="en-US" b="1" dirty="0">
                <a:latin typeface="Century Schoolbook" panose="02040604050505020304" pitchFamily="18" charset="0"/>
              </a:rPr>
              <a:t>No servers to manage.</a:t>
            </a:r>
          </a:p>
          <a:p>
            <a:r>
              <a:rPr lang="en-US" b="1" dirty="0">
                <a:latin typeface="Century Schoolbook" panose="02040604050505020304" pitchFamily="18" charset="0"/>
              </a:rPr>
              <a:t>Continuous scaling. </a:t>
            </a:r>
          </a:p>
          <a:p>
            <a:r>
              <a:rPr lang="en-US" b="1" dirty="0">
                <a:latin typeface="Century Schoolbook" panose="02040604050505020304" pitchFamily="18" charset="0"/>
              </a:rPr>
              <a:t>Millisecond metering. </a:t>
            </a:r>
          </a:p>
          <a:p>
            <a:r>
              <a:rPr lang="en-US" b="1" dirty="0">
                <a:latin typeface="Century Schoolbook" panose="02040604050505020304" pitchFamily="18" charset="0"/>
              </a:rPr>
              <a:t>Increases innovation. </a:t>
            </a:r>
          </a:p>
          <a:p>
            <a:r>
              <a:rPr lang="en-US" b="1" dirty="0">
                <a:latin typeface="Century Schoolbook" panose="02040604050505020304" pitchFamily="18" charset="0"/>
              </a:rPr>
              <a:t>Modernize your applications.</a:t>
            </a:r>
          </a:p>
          <a:p>
            <a:r>
              <a:rPr lang="en-US" b="1" dirty="0">
                <a:latin typeface="Century Schoolbook" panose="02040604050505020304" pitchFamily="18" charset="0"/>
              </a:rPr>
              <a:t>Support for developers.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75261" y="6208775"/>
            <a:ext cx="1316739" cy="649225"/>
          </a:xfrm>
          <a:prstGeom prst="rect">
            <a:avLst/>
          </a:prstGeom>
        </p:spPr>
      </p:pic>
    </p:spTree>
    <p:extLst>
      <p:ext uri="{BB962C8B-B14F-4D97-AF65-F5344CB8AC3E}">
        <p14:creationId xmlns:p14="http://schemas.microsoft.com/office/powerpoint/2010/main" val="2512093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Black" panose="020B0A04020102020204" pitchFamily="34" charset="0"/>
              </a:rPr>
              <a:t>Example of Lambda</a:t>
            </a:r>
          </a:p>
        </p:txBody>
      </p:sp>
      <p:sp>
        <p:nvSpPr>
          <p:cNvPr id="3" name="Content Placeholder 2"/>
          <p:cNvSpPr>
            <a:spLocks noGrp="1"/>
          </p:cNvSpPr>
          <p:nvPr>
            <p:ph idx="1"/>
          </p:nvPr>
        </p:nvSpPr>
        <p:spPr/>
        <p:txBody>
          <a:bodyPr/>
          <a:lstStyle/>
          <a:p>
            <a:endParaRPr lang="en-US"/>
          </a:p>
        </p:txBody>
      </p:sp>
      <p:pic>
        <p:nvPicPr>
          <p:cNvPr id="1026" name="Picture 2" descr="Serverless Function, FaaS Serverless - AWS Lambda -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32134"/>
            <a:ext cx="12263304" cy="46258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5261" y="6208775"/>
            <a:ext cx="1316739" cy="649225"/>
          </a:xfrm>
          <a:prstGeom prst="rect">
            <a:avLst/>
          </a:prstGeom>
        </p:spPr>
      </p:pic>
    </p:spTree>
    <p:extLst>
      <p:ext uri="{BB962C8B-B14F-4D97-AF65-F5344CB8AC3E}">
        <p14:creationId xmlns:p14="http://schemas.microsoft.com/office/powerpoint/2010/main" val="392989138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TotalTime>
  <Words>388</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Century Schoolbook</vt:lpstr>
      <vt:lpstr>Times New Roman</vt:lpstr>
      <vt:lpstr>Trebuchet MS</vt:lpstr>
      <vt:lpstr>Berlin</vt:lpstr>
      <vt:lpstr>Day-6</vt:lpstr>
      <vt:lpstr>Topics Covered</vt:lpstr>
      <vt:lpstr>CloudWatch</vt:lpstr>
      <vt:lpstr>Advantages of CloudWatch</vt:lpstr>
      <vt:lpstr>Lambda</vt:lpstr>
      <vt:lpstr>Serverless Computing</vt:lpstr>
      <vt:lpstr>What is Lambda?</vt:lpstr>
      <vt:lpstr>Benefits of Lambda</vt:lpstr>
      <vt:lpstr>Example of Lambda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rubini sekar</dc:creator>
  <cp:lastModifiedBy>rubini sekar</cp:lastModifiedBy>
  <cp:revision>5</cp:revision>
  <dcterms:created xsi:type="dcterms:W3CDTF">2024-08-03T17:00:21Z</dcterms:created>
  <dcterms:modified xsi:type="dcterms:W3CDTF">2024-08-03T17:03:05Z</dcterms:modified>
</cp:coreProperties>
</file>