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 Mono SemiBold"/>
      <p:regular r:id="rId7"/>
      <p:bold r:id="rId8"/>
      <p:italic r:id="rId9"/>
      <p:boldItalic r:id="rId10"/>
    </p:embeddedFont>
    <p:embeddedFont>
      <p:font typeface="Roboto Mon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-regular.fntdata"/><Relationship Id="rId10" Type="http://schemas.openxmlformats.org/officeDocument/2006/relationships/font" Target="fonts/RobotoMonoSemiBold-boldItalic.fntdata"/><Relationship Id="rId13" Type="http://schemas.openxmlformats.org/officeDocument/2006/relationships/font" Target="fonts/RobotoMono-italic.fntdata"/><Relationship Id="rId12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MonoSemiBold-italic.fntdata"/><Relationship Id="rId14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MonoSemiBold-regular.fntdata"/><Relationship Id="rId8" Type="http://schemas.openxmlformats.org/officeDocument/2006/relationships/font" Target="fonts/RobotoMono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105850" y="1423775"/>
            <a:ext cx="5895600" cy="3124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911925" y="3144750"/>
            <a:ext cx="2820000" cy="7671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911925" y="2066550"/>
            <a:ext cx="2820000" cy="767100"/>
          </a:xfrm>
          <a:prstGeom prst="rect">
            <a:avLst/>
          </a:prstGeom>
          <a:noFill/>
          <a:ln cap="flat" cmpd="sng" w="28575">
            <a:solidFill>
              <a:srgbClr val="0F84A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225525" y="431700"/>
            <a:ext cx="879000" cy="6465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544950" y="1824725"/>
            <a:ext cx="2018100" cy="23223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13"/>
          <p:cNvCxnSpPr/>
          <p:nvPr/>
        </p:nvCxnSpPr>
        <p:spPr>
          <a:xfrm>
            <a:off x="3352100" y="3559450"/>
            <a:ext cx="767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" name="Google Shape;60;p13"/>
          <p:cNvCxnSpPr/>
          <p:nvPr/>
        </p:nvCxnSpPr>
        <p:spPr>
          <a:xfrm>
            <a:off x="3352100" y="2457700"/>
            <a:ext cx="767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300" y="1936925"/>
            <a:ext cx="441975" cy="42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2600" y="2134450"/>
            <a:ext cx="879023" cy="52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1645300" y="2695500"/>
            <a:ext cx="1817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 SemiBold"/>
                <a:ea typeface="Roboto Mono SemiBold"/>
                <a:cs typeface="Roboto Mono SemiBold"/>
                <a:sym typeface="Roboto Mono SemiBold"/>
              </a:rPr>
              <a:t>Server (Java 17)</a:t>
            </a:r>
            <a:endParaRPr sz="1200"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 Mono"/>
                <a:ea typeface="Roboto Mono"/>
                <a:cs typeface="Roboto Mono"/>
                <a:sym typeface="Roboto Mono"/>
              </a:rPr>
              <a:t>- </a:t>
            </a:r>
            <a:r>
              <a:rPr lang="en-GB" sz="1000">
                <a:latin typeface="Roboto Mono"/>
                <a:ea typeface="Roboto Mono"/>
                <a:cs typeface="Roboto Mono"/>
                <a:sym typeface="Roboto Mono"/>
              </a:rPr>
              <a:t>Dataset processing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 Mono"/>
                <a:ea typeface="Roboto Mono"/>
                <a:cs typeface="Roboto Mono"/>
                <a:sym typeface="Roboto Mono"/>
              </a:rPr>
              <a:t>- Database API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 Mono"/>
                <a:ea typeface="Roboto Mono"/>
                <a:cs typeface="Roboto Mono"/>
                <a:sym typeface="Roboto Mono"/>
              </a:rPr>
              <a:t>- Swing gui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64" name="Google Shape;64;p13"/>
          <p:cNvCxnSpPr/>
          <p:nvPr/>
        </p:nvCxnSpPr>
        <p:spPr>
          <a:xfrm flipH="1" rot="10800000">
            <a:off x="2660950" y="953175"/>
            <a:ext cx="5700" cy="106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5" name="Google Shape;65;p13"/>
          <p:cNvSpPr txBox="1"/>
          <p:nvPr/>
        </p:nvSpPr>
        <p:spPr>
          <a:xfrm>
            <a:off x="5165025" y="2134450"/>
            <a:ext cx="149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-"/>
            </a:pPr>
            <a:r>
              <a:rPr lang="en-GB" sz="1000">
                <a:latin typeface="Roboto Mono"/>
                <a:ea typeface="Roboto Mono"/>
                <a:cs typeface="Roboto Mono"/>
                <a:sym typeface="Roboto Mono"/>
              </a:rPr>
              <a:t>Users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-"/>
            </a:pPr>
            <a:r>
              <a:rPr lang="en-GB" sz="1000">
                <a:latin typeface="Roboto Mono"/>
                <a:ea typeface="Roboto Mono"/>
                <a:cs typeface="Roboto Mono"/>
                <a:sym typeface="Roboto Mono"/>
              </a:rPr>
              <a:t>Devices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-"/>
            </a:pPr>
            <a:r>
              <a:rPr lang="en-GB" sz="1000">
                <a:latin typeface="Roboto Mono"/>
                <a:ea typeface="Roboto Mono"/>
                <a:cs typeface="Roboto Mono"/>
                <a:sym typeface="Roboto Mono"/>
              </a:rPr>
              <a:t>Datasets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2750800" y="1455525"/>
            <a:ext cx="112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 Mono"/>
                <a:ea typeface="Roboto Mono"/>
                <a:cs typeface="Roboto Mono"/>
                <a:sym typeface="Roboto Mono"/>
              </a:rPr>
              <a:t>Serial Port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4727975" y="3310800"/>
            <a:ext cx="207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 Mono"/>
                <a:ea typeface="Roboto Mono"/>
                <a:cs typeface="Roboto Mono"/>
                <a:sym typeface="Roboto Mono"/>
              </a:rPr>
              <a:t>Swing gui: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 Mono"/>
                <a:ea typeface="Roboto Mono"/>
                <a:cs typeface="Roboto Mono"/>
                <a:sym typeface="Roboto Mono"/>
              </a:rPr>
              <a:t>real-time dataset graphs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600" y="3344513"/>
            <a:ext cx="441975" cy="42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3425" y="490522"/>
            <a:ext cx="767100" cy="516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