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66" r:id="rId4"/>
    <p:sldId id="271" r:id="rId5"/>
    <p:sldId id="267" r:id="rId6"/>
    <p:sldId id="269" r:id="rId7"/>
    <p:sldId id="270" r:id="rId8"/>
    <p:sldId id="268" r:id="rId9"/>
    <p:sldId id="272" r:id="rId10"/>
    <p:sldId id="273" r:id="rId11"/>
    <p:sldId id="276" r:id="rId12"/>
    <p:sldId id="274" r:id="rId13"/>
    <p:sldId id="265" r:id="rId14"/>
    <p:sldId id="264" r:id="rId15"/>
    <p:sldId id="258" r:id="rId16"/>
    <p:sldId id="259" r:id="rId17"/>
    <p:sldId id="260" r:id="rId18"/>
    <p:sldId id="261" r:id="rId19"/>
    <p:sldId id="262" r:id="rId20"/>
    <p:sldId id="263"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90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92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35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25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14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24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6/25/2023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07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6/25/2023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403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6/25/2023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63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6/25/2023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6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6/25/2023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87768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6/25/2023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68779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6320" y="40640"/>
            <a:ext cx="10409555" cy="6144177"/>
          </a:xfrm>
          <a:prstGeom prst="rect">
            <a:avLst/>
          </a:prstGeom>
        </p:spPr>
      </p:pic>
      <p:sp>
        <p:nvSpPr>
          <p:cNvPr id="2" name="Title 1"/>
          <p:cNvSpPr>
            <a:spLocks noGrp="1"/>
          </p:cNvSpPr>
          <p:nvPr>
            <p:ph type="ctrTitle"/>
          </p:nvPr>
        </p:nvSpPr>
        <p:spPr>
          <a:xfrm>
            <a:off x="1097280" y="2956560"/>
            <a:ext cx="10058400" cy="1368552"/>
          </a:xfrm>
        </p:spPr>
        <p:txBody>
          <a:bodyPr/>
          <a:lstStyle/>
          <a:p>
            <a:r>
              <a:rPr lang="en-IN" sz="6600" b="0" dirty="0"/>
              <a:t>MRA Project - Milestone 1</a:t>
            </a:r>
            <a:endParaRPr lang="en-IN" sz="6600" dirty="0"/>
          </a:p>
        </p:txBody>
      </p:sp>
      <p:sp>
        <p:nvSpPr>
          <p:cNvPr id="3" name="Subtitle 2"/>
          <p:cNvSpPr>
            <a:spLocks noGrp="1"/>
          </p:cNvSpPr>
          <p:nvPr>
            <p:ph type="subTitle" idx="1"/>
          </p:nvPr>
        </p:nvSpPr>
        <p:spPr/>
        <p:txBody>
          <a:bodyPr>
            <a:noAutofit/>
          </a:bodyPr>
          <a:lstStyle/>
          <a:p>
            <a:r>
              <a:rPr lang="en-IN" sz="1600" b="1" dirty="0">
                <a:solidFill>
                  <a:schemeClr val="tx1"/>
                </a:solidFill>
              </a:rPr>
              <a:t>DEEPAK SINGH </a:t>
            </a:r>
          </a:p>
          <a:p>
            <a:r>
              <a:rPr lang="en-IN" sz="1600" b="1" dirty="0">
                <a:solidFill>
                  <a:schemeClr val="tx1"/>
                </a:solidFill>
              </a:rPr>
              <a:t>Great Learning Online 25-JuNE-2023</a:t>
            </a:r>
          </a:p>
          <a:p>
            <a:r>
              <a:rPr lang="en-IN" sz="1600" b="1" dirty="0">
                <a:solidFill>
                  <a:schemeClr val="tx1"/>
                </a:solidFill>
              </a:rPr>
              <a:t>PGDSBA G4 SEPT 22A</a:t>
            </a:r>
          </a:p>
        </p:txBody>
      </p:sp>
    </p:spTree>
    <p:extLst>
      <p:ext uri="{BB962C8B-B14F-4D97-AF65-F5344CB8AC3E}">
        <p14:creationId xmlns:p14="http://schemas.microsoft.com/office/powerpoint/2010/main" val="185030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0073" y="0"/>
            <a:ext cx="7748807" cy="6299200"/>
          </a:xfrm>
          <a:prstGeom prst="rect">
            <a:avLst/>
          </a:prstGeom>
        </p:spPr>
      </p:pic>
    </p:spTree>
    <p:extLst>
      <p:ext uri="{BB962C8B-B14F-4D97-AF65-F5344CB8AC3E}">
        <p14:creationId xmlns:p14="http://schemas.microsoft.com/office/powerpoint/2010/main" val="4105882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8640" y="193040"/>
            <a:ext cx="11155680" cy="6400800"/>
          </a:xfrm>
          <a:prstGeom prst="rect">
            <a:avLst/>
          </a:prstGeom>
        </p:spPr>
      </p:pic>
    </p:spTree>
    <p:extLst>
      <p:ext uri="{BB962C8B-B14F-4D97-AF65-F5344CB8AC3E}">
        <p14:creationId xmlns:p14="http://schemas.microsoft.com/office/powerpoint/2010/main" val="359137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 - Inference</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t> From the EDA performed, we can see that the highest sales are seen from the USA followed by Spain and </a:t>
            </a:r>
            <a:r>
              <a:rPr lang="en-IN" dirty="0" err="1"/>
              <a:t>Frace</a:t>
            </a:r>
            <a:endParaRPr lang="en-IN" dirty="0"/>
          </a:p>
          <a:p>
            <a:pPr>
              <a:buFont typeface="Arial" panose="020B0604020202020204" pitchFamily="34" charset="0"/>
              <a:buChar char="•"/>
            </a:pPr>
            <a:r>
              <a:rPr lang="en-IN" dirty="0" err="1"/>
              <a:t>Eurogulf</a:t>
            </a:r>
            <a:r>
              <a:rPr lang="en-IN" dirty="0"/>
              <a:t> shipping channel &amp; Mini gifts distribution have made high number of purchases </a:t>
            </a:r>
          </a:p>
          <a:p>
            <a:pPr>
              <a:buFont typeface="Arial" panose="020B0604020202020204" pitchFamily="34" charset="0"/>
              <a:buChar char="•"/>
            </a:pPr>
            <a:r>
              <a:rPr lang="en-IN" dirty="0"/>
              <a:t>A trend of purchases could be seen in the month of November for both years. </a:t>
            </a:r>
          </a:p>
          <a:p>
            <a:pPr>
              <a:buFont typeface="Arial" panose="020B0604020202020204" pitchFamily="34" charset="0"/>
              <a:buChar char="•"/>
            </a:pPr>
            <a:r>
              <a:rPr lang="en-IN" dirty="0"/>
              <a:t>The period of October November and December shows a seasonal pattern of sales</a:t>
            </a:r>
          </a:p>
          <a:p>
            <a:pPr>
              <a:buFont typeface="Arial" panose="020B0604020202020204" pitchFamily="34" charset="0"/>
              <a:buChar char="•"/>
            </a:pPr>
            <a:r>
              <a:rPr lang="en-IN" dirty="0"/>
              <a:t>The most sold products are classic cars followed by Vintage Cars</a:t>
            </a:r>
          </a:p>
          <a:p>
            <a:pPr>
              <a:buFont typeface="Arial" panose="020B0604020202020204" pitchFamily="34" charset="0"/>
              <a:buChar char="•"/>
            </a:pPr>
            <a:r>
              <a:rPr lang="en-IN" dirty="0"/>
              <a:t>The purchases mainly held data of Shipped items as well as Medium sized items in the given dataset. </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24358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RFM Analysis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For working on the RFM analysis we need to consider the following attributes</a:t>
            </a:r>
          </a:p>
          <a:p>
            <a:pPr>
              <a:buFont typeface="Arial" panose="020B0604020202020204" pitchFamily="34" charset="0"/>
              <a:buChar char="•"/>
            </a:pPr>
            <a:r>
              <a:rPr lang="en-US" dirty="0" err="1"/>
              <a:t>Recency</a:t>
            </a:r>
            <a:r>
              <a:rPr lang="en-US" dirty="0"/>
              <a:t> (R): Who have purchased recently? Number of days since last purchase (least </a:t>
            </a:r>
            <a:r>
              <a:rPr lang="en-US" dirty="0" err="1"/>
              <a:t>recency</a:t>
            </a:r>
            <a:r>
              <a:rPr lang="en-US" dirty="0"/>
              <a:t>, an individual with high low </a:t>
            </a:r>
            <a:r>
              <a:rPr lang="en-US" dirty="0" err="1"/>
              <a:t>recency</a:t>
            </a:r>
            <a:r>
              <a:rPr lang="en-US" dirty="0"/>
              <a:t> is </a:t>
            </a:r>
            <a:r>
              <a:rPr lang="en-US"/>
              <a:t>considered valuable)  </a:t>
            </a:r>
            <a:endParaRPr lang="en-US" dirty="0"/>
          </a:p>
          <a:p>
            <a:pPr>
              <a:buFont typeface="Arial" panose="020B0604020202020204" pitchFamily="34" charset="0"/>
              <a:buChar char="•"/>
            </a:pPr>
            <a:r>
              <a:rPr lang="en-US" dirty="0"/>
              <a:t>Frequency (F): Who has purchased frequently? It means the total number of purchases. ( high frequency) </a:t>
            </a:r>
          </a:p>
          <a:p>
            <a:pPr>
              <a:buFont typeface="Arial" panose="020B0604020202020204" pitchFamily="34" charset="0"/>
              <a:buChar char="•"/>
            </a:pPr>
            <a:r>
              <a:rPr lang="en-US" dirty="0"/>
              <a:t>Monetary Value(M): Who have high purchase amount? It means the total money customer spent (high monetary value is important)</a:t>
            </a:r>
            <a:endParaRPr lang="en-IN"/>
          </a:p>
        </p:txBody>
      </p:sp>
    </p:spTree>
    <p:extLst>
      <p:ext uri="{BB962C8B-B14F-4D97-AF65-F5344CB8AC3E}">
        <p14:creationId xmlns:p14="http://schemas.microsoft.com/office/powerpoint/2010/main" val="218088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Parameters and Assumptions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solidFill>
                  <a:schemeClr val="tx1"/>
                </a:solidFill>
              </a:rPr>
              <a:t>Customer Segmentation done by using KNIME and MS Excel by dividing the data based on </a:t>
            </a:r>
            <a:r>
              <a:rPr lang="en-US" dirty="0" err="1">
                <a:solidFill>
                  <a:schemeClr val="tx1"/>
                </a:solidFill>
              </a:rPr>
              <a:t>Recency</a:t>
            </a:r>
            <a:r>
              <a:rPr lang="en-US" dirty="0">
                <a:solidFill>
                  <a:schemeClr val="tx1"/>
                </a:solidFill>
              </a:rPr>
              <a:t>, Frequency and Monetary variables sales, customer name and order number</a:t>
            </a:r>
          </a:p>
          <a:p>
            <a:pPr>
              <a:buFont typeface="Wingdings" panose="05000000000000000000" pitchFamily="2" charset="2"/>
              <a:buChar char="§"/>
            </a:pPr>
            <a:r>
              <a:rPr lang="en-IN" dirty="0">
                <a:solidFill>
                  <a:schemeClr val="tx1"/>
                </a:solidFill>
              </a:rPr>
              <a:t>We can understand from the sales column that the parameter is an aggregation of the monetary column within the given case study</a:t>
            </a:r>
          </a:p>
          <a:p>
            <a:pPr>
              <a:buFont typeface="Wingdings" panose="05000000000000000000" pitchFamily="2" charset="2"/>
              <a:buChar char="§"/>
            </a:pPr>
            <a:r>
              <a:rPr lang="en-IN" dirty="0">
                <a:solidFill>
                  <a:schemeClr val="tx1"/>
                </a:solidFill>
              </a:rPr>
              <a:t>The dates are considered and subtracted directly against the current date</a:t>
            </a:r>
          </a:p>
          <a:p>
            <a:pPr>
              <a:buFont typeface="Wingdings" panose="05000000000000000000" pitchFamily="2" charset="2"/>
              <a:buChar char="§"/>
            </a:pPr>
            <a:r>
              <a:rPr lang="en-IN" dirty="0">
                <a:solidFill>
                  <a:schemeClr val="tx1"/>
                </a:solidFill>
              </a:rPr>
              <a:t>Best Customers - </a:t>
            </a:r>
            <a:r>
              <a:rPr lang="en-US" dirty="0"/>
              <a:t>are the customers, who bought most recently, most often, and are heavy spenders. There is high possibility of them buying new products and will help promote the brand.</a:t>
            </a:r>
          </a:p>
          <a:p>
            <a:pPr>
              <a:buFont typeface="Wingdings" panose="05000000000000000000" pitchFamily="2" charset="2"/>
              <a:buChar char="§"/>
            </a:pPr>
            <a:r>
              <a:rPr lang="en-US" dirty="0">
                <a:solidFill>
                  <a:schemeClr val="tx1"/>
                </a:solidFill>
              </a:rPr>
              <a:t>Loyal Customers – They have an average frequency of purchases with the organization</a:t>
            </a:r>
          </a:p>
          <a:p>
            <a:pPr>
              <a:buFont typeface="Wingdings" panose="05000000000000000000" pitchFamily="2" charset="2"/>
              <a:buChar char="§"/>
            </a:pPr>
            <a:r>
              <a:rPr lang="en-US" dirty="0">
                <a:solidFill>
                  <a:schemeClr val="tx1"/>
                </a:solidFill>
              </a:rPr>
              <a:t>Customers on the verge of Churn – those who make </a:t>
            </a:r>
            <a:r>
              <a:rPr lang="en-US" dirty="0" err="1">
                <a:solidFill>
                  <a:schemeClr val="tx1"/>
                </a:solidFill>
              </a:rPr>
              <a:t>inferquenct</a:t>
            </a:r>
            <a:r>
              <a:rPr lang="en-US" dirty="0">
                <a:solidFill>
                  <a:schemeClr val="tx1"/>
                </a:solidFill>
              </a:rPr>
              <a:t> purchases who may opt out of the product/service with the organization</a:t>
            </a:r>
            <a:endParaRPr lang="en-IN" dirty="0">
              <a:solidFill>
                <a:schemeClr val="tx1"/>
              </a:solidFill>
            </a:endParaRPr>
          </a:p>
          <a:p>
            <a:pPr>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356523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RFM Workflow</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120" y="521208"/>
            <a:ext cx="6897661" cy="5394960"/>
          </a:xfrm>
          <a:prstGeom prst="rect">
            <a:avLst/>
          </a:prstGeom>
        </p:spPr>
      </p:pic>
    </p:spTree>
    <p:extLst>
      <p:ext uri="{BB962C8B-B14F-4D97-AF65-F5344CB8AC3E}">
        <p14:creationId xmlns:p14="http://schemas.microsoft.com/office/powerpoint/2010/main" val="325729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t>Customer Segmentation</a:t>
            </a:r>
            <a:endParaRPr lang="en-IN" sz="3600" dirty="0"/>
          </a:p>
        </p:txBody>
      </p:sp>
      <p:sp>
        <p:nvSpPr>
          <p:cNvPr id="6" name="Content Placeholder 5"/>
          <p:cNvSpPr>
            <a:spLocks noGrp="1"/>
          </p:cNvSpPr>
          <p:nvPr>
            <p:ph sz="half" idx="1"/>
          </p:nvPr>
        </p:nvSpPr>
        <p:spPr>
          <a:xfrm>
            <a:off x="818712" y="2222287"/>
            <a:ext cx="7721784" cy="4224233"/>
          </a:xfrm>
        </p:spPr>
        <p:txBody>
          <a:bodyPr>
            <a:normAutofit/>
          </a:bodyPr>
          <a:lstStyle/>
          <a:p>
            <a:pPr marL="285750" indent="-285750">
              <a:buFont typeface="Arial" panose="020B0604020202020204" pitchFamily="34" charset="0"/>
              <a:buChar char="•"/>
            </a:pPr>
            <a:r>
              <a:rPr lang="en-US" dirty="0">
                <a:solidFill>
                  <a:schemeClr val="tx1"/>
                </a:solidFill>
              </a:rPr>
              <a:t>Customer Segmentation done by using KNIME and MS Excel by dividing the data based on </a:t>
            </a:r>
            <a:r>
              <a:rPr lang="en-US" dirty="0" err="1">
                <a:solidFill>
                  <a:schemeClr val="tx1"/>
                </a:solidFill>
              </a:rPr>
              <a:t>Recency</a:t>
            </a:r>
            <a:r>
              <a:rPr lang="en-US" dirty="0">
                <a:solidFill>
                  <a:schemeClr val="tx1"/>
                </a:solidFill>
              </a:rPr>
              <a:t>, Frequency and Monetary variables sales, customer name and order number</a:t>
            </a:r>
          </a:p>
          <a:p>
            <a:pPr marL="285750" indent="-285750">
              <a:buFont typeface="Arial" panose="020B0604020202020204" pitchFamily="34" charset="0"/>
              <a:buChar char="•"/>
            </a:pPr>
            <a:r>
              <a:rPr lang="en-US" dirty="0">
                <a:solidFill>
                  <a:schemeClr val="tx1"/>
                </a:solidFill>
              </a:rPr>
              <a:t>Then created four different bin for each </a:t>
            </a:r>
            <a:r>
              <a:rPr lang="en-US" dirty="0" err="1">
                <a:solidFill>
                  <a:schemeClr val="tx1"/>
                </a:solidFill>
              </a:rPr>
              <a:t>Recency</a:t>
            </a:r>
            <a:r>
              <a:rPr lang="en-US" dirty="0">
                <a:solidFill>
                  <a:schemeClr val="tx1"/>
                </a:solidFill>
              </a:rPr>
              <a:t>, frequency &amp; Monetary using percentile range(0,0.25, 0.75,100).</a:t>
            </a:r>
          </a:p>
          <a:p>
            <a:pPr marL="285750" indent="-285750">
              <a:buFont typeface="Arial" panose="020B0604020202020204" pitchFamily="34" charset="0"/>
              <a:buChar char="•"/>
            </a:pPr>
            <a:r>
              <a:rPr lang="en-US" dirty="0">
                <a:solidFill>
                  <a:schemeClr val="tx1"/>
                </a:solidFill>
              </a:rPr>
              <a:t>We have further worked around on readdressing each of these bins into Best Customers, Loyal Customers, Customers on the verge of churn and Lost Customers. </a:t>
            </a:r>
          </a:p>
          <a:p>
            <a:endParaRPr lang="en-IN" dirty="0">
              <a:solidFill>
                <a:schemeClr val="tx1"/>
              </a:solidFill>
            </a:endParaRPr>
          </a:p>
        </p:txBody>
      </p:sp>
      <p:pic>
        <p:nvPicPr>
          <p:cNvPr id="4" name="Picture 3"/>
          <p:cNvPicPr>
            <a:picLocks noChangeAspect="1"/>
          </p:cNvPicPr>
          <p:nvPr/>
        </p:nvPicPr>
        <p:blipFill>
          <a:blip r:embed="rId2"/>
          <a:stretch>
            <a:fillRect/>
          </a:stretch>
        </p:blipFill>
        <p:spPr>
          <a:xfrm>
            <a:off x="8763571" y="836485"/>
            <a:ext cx="3095625" cy="5495925"/>
          </a:xfrm>
          <a:prstGeom prst="rect">
            <a:avLst/>
          </a:prstGeom>
        </p:spPr>
      </p:pic>
    </p:spTree>
    <p:extLst>
      <p:ext uri="{BB962C8B-B14F-4D97-AF65-F5344CB8AC3E}">
        <p14:creationId xmlns:p14="http://schemas.microsoft.com/office/powerpoint/2010/main" val="364879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KNIME Output File with Segmentation</a:t>
            </a:r>
          </a:p>
        </p:txBody>
      </p:sp>
      <p:graphicFrame>
        <p:nvGraphicFramePr>
          <p:cNvPr id="12" name="Table 11"/>
          <p:cNvGraphicFramePr>
            <a:graphicFrameLocks noGrp="1"/>
          </p:cNvGraphicFramePr>
          <p:nvPr>
            <p:extLst>
              <p:ext uri="{D42A27DB-BD31-4B8C-83A1-F6EECF244321}">
                <p14:modId xmlns:p14="http://schemas.microsoft.com/office/powerpoint/2010/main" val="1651486505"/>
              </p:ext>
            </p:extLst>
          </p:nvPr>
        </p:nvGraphicFramePr>
        <p:xfrm>
          <a:off x="554736" y="2068259"/>
          <a:ext cx="11259313" cy="3774753"/>
        </p:xfrm>
        <a:graphic>
          <a:graphicData uri="http://schemas.openxmlformats.org/drawingml/2006/table">
            <a:tbl>
              <a:tblPr>
                <a:tableStyleId>{5C22544A-7EE6-4342-B048-85BDC9FD1C3A}</a:tableStyleId>
              </a:tblPr>
              <a:tblGrid>
                <a:gridCol w="1047054">
                  <a:extLst>
                    <a:ext uri="{9D8B030D-6E8A-4147-A177-3AD203B41FA5}">
                      <a16:colId xmlns:a16="http://schemas.microsoft.com/office/drawing/2014/main" val="2864893292"/>
                    </a:ext>
                  </a:extLst>
                </a:gridCol>
                <a:gridCol w="335057">
                  <a:extLst>
                    <a:ext uri="{9D8B030D-6E8A-4147-A177-3AD203B41FA5}">
                      <a16:colId xmlns:a16="http://schemas.microsoft.com/office/drawing/2014/main" val="1583024041"/>
                    </a:ext>
                  </a:extLst>
                </a:gridCol>
                <a:gridCol w="335057">
                  <a:extLst>
                    <a:ext uri="{9D8B030D-6E8A-4147-A177-3AD203B41FA5}">
                      <a16:colId xmlns:a16="http://schemas.microsoft.com/office/drawing/2014/main" val="3468129316"/>
                    </a:ext>
                  </a:extLst>
                </a:gridCol>
                <a:gridCol w="335057">
                  <a:extLst>
                    <a:ext uri="{9D8B030D-6E8A-4147-A177-3AD203B41FA5}">
                      <a16:colId xmlns:a16="http://schemas.microsoft.com/office/drawing/2014/main" val="3291491314"/>
                    </a:ext>
                  </a:extLst>
                </a:gridCol>
                <a:gridCol w="335057">
                  <a:extLst>
                    <a:ext uri="{9D8B030D-6E8A-4147-A177-3AD203B41FA5}">
                      <a16:colId xmlns:a16="http://schemas.microsoft.com/office/drawing/2014/main" val="1597538454"/>
                    </a:ext>
                  </a:extLst>
                </a:gridCol>
                <a:gridCol w="335057">
                  <a:extLst>
                    <a:ext uri="{9D8B030D-6E8A-4147-A177-3AD203B41FA5}">
                      <a16:colId xmlns:a16="http://schemas.microsoft.com/office/drawing/2014/main" val="334350750"/>
                    </a:ext>
                  </a:extLst>
                </a:gridCol>
                <a:gridCol w="335057">
                  <a:extLst>
                    <a:ext uri="{9D8B030D-6E8A-4147-A177-3AD203B41FA5}">
                      <a16:colId xmlns:a16="http://schemas.microsoft.com/office/drawing/2014/main" val="567055791"/>
                    </a:ext>
                  </a:extLst>
                </a:gridCol>
                <a:gridCol w="335057">
                  <a:extLst>
                    <a:ext uri="{9D8B030D-6E8A-4147-A177-3AD203B41FA5}">
                      <a16:colId xmlns:a16="http://schemas.microsoft.com/office/drawing/2014/main" val="3668652235"/>
                    </a:ext>
                  </a:extLst>
                </a:gridCol>
                <a:gridCol w="335057">
                  <a:extLst>
                    <a:ext uri="{9D8B030D-6E8A-4147-A177-3AD203B41FA5}">
                      <a16:colId xmlns:a16="http://schemas.microsoft.com/office/drawing/2014/main" val="2603772456"/>
                    </a:ext>
                  </a:extLst>
                </a:gridCol>
                <a:gridCol w="335057">
                  <a:extLst>
                    <a:ext uri="{9D8B030D-6E8A-4147-A177-3AD203B41FA5}">
                      <a16:colId xmlns:a16="http://schemas.microsoft.com/office/drawing/2014/main" val="1871263826"/>
                    </a:ext>
                  </a:extLst>
                </a:gridCol>
                <a:gridCol w="335057">
                  <a:extLst>
                    <a:ext uri="{9D8B030D-6E8A-4147-A177-3AD203B41FA5}">
                      <a16:colId xmlns:a16="http://schemas.microsoft.com/office/drawing/2014/main" val="3585701305"/>
                    </a:ext>
                  </a:extLst>
                </a:gridCol>
                <a:gridCol w="335057">
                  <a:extLst>
                    <a:ext uri="{9D8B030D-6E8A-4147-A177-3AD203B41FA5}">
                      <a16:colId xmlns:a16="http://schemas.microsoft.com/office/drawing/2014/main" val="1721958989"/>
                    </a:ext>
                  </a:extLst>
                </a:gridCol>
                <a:gridCol w="335057">
                  <a:extLst>
                    <a:ext uri="{9D8B030D-6E8A-4147-A177-3AD203B41FA5}">
                      <a16:colId xmlns:a16="http://schemas.microsoft.com/office/drawing/2014/main" val="258427391"/>
                    </a:ext>
                  </a:extLst>
                </a:gridCol>
                <a:gridCol w="335057">
                  <a:extLst>
                    <a:ext uri="{9D8B030D-6E8A-4147-A177-3AD203B41FA5}">
                      <a16:colId xmlns:a16="http://schemas.microsoft.com/office/drawing/2014/main" val="3935482388"/>
                    </a:ext>
                  </a:extLst>
                </a:gridCol>
                <a:gridCol w="335057">
                  <a:extLst>
                    <a:ext uri="{9D8B030D-6E8A-4147-A177-3AD203B41FA5}">
                      <a16:colId xmlns:a16="http://schemas.microsoft.com/office/drawing/2014/main" val="2640454287"/>
                    </a:ext>
                  </a:extLst>
                </a:gridCol>
                <a:gridCol w="335057">
                  <a:extLst>
                    <a:ext uri="{9D8B030D-6E8A-4147-A177-3AD203B41FA5}">
                      <a16:colId xmlns:a16="http://schemas.microsoft.com/office/drawing/2014/main" val="4083878255"/>
                    </a:ext>
                  </a:extLst>
                </a:gridCol>
                <a:gridCol w="335057">
                  <a:extLst>
                    <a:ext uri="{9D8B030D-6E8A-4147-A177-3AD203B41FA5}">
                      <a16:colId xmlns:a16="http://schemas.microsoft.com/office/drawing/2014/main" val="1665602208"/>
                    </a:ext>
                  </a:extLst>
                </a:gridCol>
                <a:gridCol w="830662">
                  <a:extLst>
                    <a:ext uri="{9D8B030D-6E8A-4147-A177-3AD203B41FA5}">
                      <a16:colId xmlns:a16="http://schemas.microsoft.com/office/drawing/2014/main" val="435051950"/>
                    </a:ext>
                  </a:extLst>
                </a:gridCol>
                <a:gridCol w="718977">
                  <a:extLst>
                    <a:ext uri="{9D8B030D-6E8A-4147-A177-3AD203B41FA5}">
                      <a16:colId xmlns:a16="http://schemas.microsoft.com/office/drawing/2014/main" val="843384006"/>
                    </a:ext>
                  </a:extLst>
                </a:gridCol>
                <a:gridCol w="851604">
                  <a:extLst>
                    <a:ext uri="{9D8B030D-6E8A-4147-A177-3AD203B41FA5}">
                      <a16:colId xmlns:a16="http://schemas.microsoft.com/office/drawing/2014/main" val="1935699335"/>
                    </a:ext>
                  </a:extLst>
                </a:gridCol>
                <a:gridCol w="802741">
                  <a:extLst>
                    <a:ext uri="{9D8B030D-6E8A-4147-A177-3AD203B41FA5}">
                      <a16:colId xmlns:a16="http://schemas.microsoft.com/office/drawing/2014/main" val="696445104"/>
                    </a:ext>
                  </a:extLst>
                </a:gridCol>
                <a:gridCol w="739917">
                  <a:extLst>
                    <a:ext uri="{9D8B030D-6E8A-4147-A177-3AD203B41FA5}">
                      <a16:colId xmlns:a16="http://schemas.microsoft.com/office/drawing/2014/main" val="1935669596"/>
                    </a:ext>
                  </a:extLst>
                </a:gridCol>
                <a:gridCol w="907446">
                  <a:extLst>
                    <a:ext uri="{9D8B030D-6E8A-4147-A177-3AD203B41FA5}">
                      <a16:colId xmlns:a16="http://schemas.microsoft.com/office/drawing/2014/main" val="939057225"/>
                    </a:ext>
                  </a:extLst>
                </a:gridCol>
              </a:tblGrid>
              <a:tr h="893673">
                <a:tc>
                  <a:txBody>
                    <a:bodyPr/>
                    <a:lstStyle/>
                    <a:p>
                      <a:pPr algn="ctr" fontAlgn="ctr"/>
                      <a:r>
                        <a:rPr lang="en-IN" sz="800" b="1" u="none" strike="noStrike" dirty="0">
                          <a:effectLst/>
                        </a:rPr>
                        <a:t>CUSTOMERNAME</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ORDERNUMBER</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QUANTITYORDERED</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PRICEEACH</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a:effectLst/>
                        </a:rPr>
                        <a:t>ORDERLINENUMBER</a:t>
                      </a:r>
                      <a:endParaRPr lang="en-IN" sz="800" b="1"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SALES</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ORDERDATE</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DAYS_SINCE_LASTORDER</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STATUS</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PRODUCTLINE</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MSRP</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PRODUCTCODE</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a:effectLst/>
                        </a:rPr>
                        <a:t>DEALSIZE</a:t>
                      </a:r>
                      <a:endParaRPr lang="en-IN" sz="800" b="1"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Monetary</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err="1">
                          <a:effectLst/>
                        </a:rPr>
                        <a:t>Recency</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ORDERNUMBER [Binned]</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a:effectLst/>
                        </a:rPr>
                        <a:t>Monetary [Binned]</a:t>
                      </a:r>
                      <a:endParaRPr lang="en-IN" sz="800" b="1"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a:effectLst/>
                        </a:rPr>
                        <a:t>Recency [Binned]</a:t>
                      </a:r>
                      <a:endParaRPr lang="en-IN" sz="800" b="1"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a:effectLst/>
                        </a:rPr>
                        <a:t>RECENCY_HML</a:t>
                      </a:r>
                      <a:endParaRPr lang="en-IN" sz="800" b="1"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a:effectLst/>
                        </a:rPr>
                        <a:t>FREQUENCY_HML</a:t>
                      </a:r>
                      <a:endParaRPr lang="en-IN" sz="800" b="1"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a:effectLst/>
                        </a:rPr>
                        <a:t>MONETARY_HML</a:t>
                      </a:r>
                      <a:endParaRPr lang="en-IN" sz="800" b="1"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RFM Analysis</a:t>
                      </a:r>
                      <a:endParaRPr lang="en-IN" sz="800" b="1"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b="1" u="none" strike="noStrike" dirty="0">
                          <a:effectLst/>
                        </a:rPr>
                        <a:t>Customer Definition</a:t>
                      </a:r>
                      <a:endParaRPr lang="en-IN" sz="800" b="1" i="0" u="none" strike="noStrike" dirty="0">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2980200918"/>
                  </a:ext>
                </a:extLst>
              </a:tr>
              <a:tr h="320120">
                <a:tc>
                  <a:txBody>
                    <a:bodyPr/>
                    <a:lstStyle/>
                    <a:p>
                      <a:pPr algn="ctr" fontAlgn="ctr"/>
                      <a:r>
                        <a:rPr lang="en-IN" sz="800" u="none" strike="noStrike">
                          <a:effectLst/>
                        </a:rPr>
                        <a:t>AV Stores, Co.</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34.86275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3094.271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92.84314</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157807.8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959</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dirty="0">
                          <a:effectLst/>
                        </a:rPr>
                        <a:t>Bin 3</a:t>
                      </a:r>
                      <a:endParaRPr lang="en-IN" sz="800" b="0"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dirty="0">
                          <a:effectLst/>
                        </a:rPr>
                        <a:t>Bin 2</a:t>
                      </a:r>
                      <a:endParaRPr lang="en-IN" sz="800" b="0"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dirty="0">
                          <a:effectLst/>
                        </a:rPr>
                        <a:t>M</a:t>
                      </a:r>
                      <a:endParaRPr lang="en-IN" sz="800" b="0"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dirty="0">
                          <a:effectLst/>
                        </a:rPr>
                        <a:t>H</a:t>
                      </a:r>
                      <a:endParaRPr lang="en-IN" sz="800" b="0"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dirty="0">
                          <a:effectLst/>
                        </a:rPr>
                        <a:t>H</a:t>
                      </a:r>
                      <a:endParaRPr lang="en-IN" sz="800" b="0"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dirty="0">
                          <a:effectLst/>
                        </a:rPr>
                        <a:t>MHH</a:t>
                      </a:r>
                      <a:endParaRPr lang="en-IN" sz="800" b="0" i="0" u="none" strike="noStrike" dirty="0">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Best Customer</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2651562412"/>
                  </a:ext>
                </a:extLst>
              </a:tr>
              <a:tr h="320120">
                <a:tc>
                  <a:txBody>
                    <a:bodyPr/>
                    <a:lstStyle/>
                    <a:p>
                      <a:pPr algn="ctr" fontAlgn="ctr"/>
                      <a:r>
                        <a:rPr lang="en-IN" sz="800" u="none" strike="noStrike">
                          <a:effectLst/>
                        </a:rPr>
                        <a:t>Alpha Cognac</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34.35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3524.422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97.15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70488.44</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827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HLL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Lost Customer</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2541113319"/>
                  </a:ext>
                </a:extLst>
              </a:tr>
              <a:tr h="320120">
                <a:tc>
                  <a:txBody>
                    <a:bodyPr/>
                    <a:lstStyle/>
                    <a:p>
                      <a:pPr algn="ctr" fontAlgn="ctr"/>
                      <a:r>
                        <a:rPr lang="en-IN" sz="800" u="none" strike="noStrike">
                          <a:effectLst/>
                        </a:rPr>
                        <a:t>Amica Models &amp; Co.</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32.42308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3619.895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107.6538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94117.26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1028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LMM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Customer on Churn</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3916999931"/>
                  </a:ext>
                </a:extLst>
              </a:tr>
              <a:tr h="320120">
                <a:tc>
                  <a:txBody>
                    <a:bodyPr/>
                    <a:lstStyle/>
                    <a:p>
                      <a:pPr algn="ctr" fontAlgn="ctr"/>
                      <a:r>
                        <a:rPr lang="en-IN" sz="800" u="none" strike="noStrike">
                          <a:effectLst/>
                        </a:rPr>
                        <a:t>Anna's Decorations, Ltd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31.93478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3347.742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104.7174</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153996.1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846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MHH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Best Customer</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3218543543"/>
                  </a:ext>
                </a:extLst>
              </a:tr>
              <a:tr h="320120">
                <a:tc>
                  <a:txBody>
                    <a:bodyPr/>
                    <a:lstStyle/>
                    <a:p>
                      <a:pPr algn="ctr" fontAlgn="ctr"/>
                      <a:r>
                        <a:rPr lang="en-IN" sz="800" u="none" strike="noStrike">
                          <a:effectLst/>
                        </a:rPr>
                        <a:t>Atelier graphique</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38.57143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3454.28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95.57143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24179.96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951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MLL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Customer on Churn</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1585976534"/>
                  </a:ext>
                </a:extLst>
              </a:tr>
              <a:tr h="320120">
                <a:tc>
                  <a:txBody>
                    <a:bodyPr/>
                    <a:lstStyle/>
                    <a:p>
                      <a:pPr algn="ctr" fontAlgn="ctr"/>
                      <a:r>
                        <a:rPr lang="en-IN" sz="800" u="none" strike="noStrike">
                          <a:effectLst/>
                        </a:rPr>
                        <a:t>Australian Collectables, Ltd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30.65217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2808.324</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88.13043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64591.46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785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HML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Best Customer</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2423781356"/>
                  </a:ext>
                </a:extLst>
              </a:tr>
              <a:tr h="320120">
                <a:tc>
                  <a:txBody>
                    <a:bodyPr/>
                    <a:lstStyle/>
                    <a:p>
                      <a:pPr algn="ctr" fontAlgn="ctr"/>
                      <a:r>
                        <a:rPr lang="en-IN" sz="800" u="none" strike="noStrike">
                          <a:effectLst/>
                        </a:rPr>
                        <a:t>Australian Collectors, Co.</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35.01818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3654.462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103.5273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200995.4</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947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MHH</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Best Customer</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2555217768"/>
                  </a:ext>
                </a:extLst>
              </a:tr>
              <a:tr h="320120">
                <a:tc>
                  <a:txBody>
                    <a:bodyPr/>
                    <a:lstStyle/>
                    <a:p>
                      <a:pPr algn="ctr" fontAlgn="ctr"/>
                      <a:r>
                        <a:rPr lang="en-IN" sz="800" u="none" strike="noStrike">
                          <a:effectLst/>
                        </a:rPr>
                        <a:t>Australian Gift Network, Co</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36.33333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3964.608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111.5333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15</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59469.12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882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MLL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Customer on Churn</a:t>
                      </a:r>
                      <a:endParaRPr lang="en-IN" sz="800" b="0" i="0" u="none" strike="noStrike">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2222544521"/>
                  </a:ext>
                </a:extLst>
              </a:tr>
              <a:tr h="320120">
                <a:tc>
                  <a:txBody>
                    <a:bodyPr/>
                    <a:lstStyle/>
                    <a:p>
                      <a:pPr algn="ctr" fontAlgn="ctr"/>
                      <a:r>
                        <a:rPr lang="en-IN" sz="800" u="none" strike="noStrike">
                          <a:effectLst/>
                        </a:rPr>
                        <a:t>Auto Assoc. &amp; Cie.</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35.38889</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3601.907</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Shipped</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100.3889</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18</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64834.32</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996</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1</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Bin 3</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a:effectLst/>
                        </a:rPr>
                        <a:t>LLL</a:t>
                      </a:r>
                      <a:endParaRPr lang="en-IN" sz="800" b="0" i="0" u="none" strike="noStrike">
                        <a:solidFill>
                          <a:srgbClr val="000000"/>
                        </a:solidFill>
                        <a:effectLst/>
                        <a:latin typeface="Calibri" panose="020F0502020204030204" pitchFamily="34" charset="0"/>
                      </a:endParaRPr>
                    </a:p>
                  </a:txBody>
                  <a:tcPr marL="3742" marR="3742" marT="3742" marB="0" anchor="ctr"/>
                </a:tc>
                <a:tc>
                  <a:txBody>
                    <a:bodyPr/>
                    <a:lstStyle/>
                    <a:p>
                      <a:pPr algn="ctr" fontAlgn="ctr"/>
                      <a:r>
                        <a:rPr lang="en-IN" sz="800" u="none" strike="noStrike" dirty="0">
                          <a:effectLst/>
                        </a:rPr>
                        <a:t>Customer on Churn</a:t>
                      </a:r>
                      <a:endParaRPr lang="en-IN" sz="800" b="0" i="0" u="none" strike="noStrike" dirty="0">
                        <a:solidFill>
                          <a:srgbClr val="000000"/>
                        </a:solidFill>
                        <a:effectLst/>
                        <a:latin typeface="Calibri" panose="020F0502020204030204" pitchFamily="34" charset="0"/>
                      </a:endParaRPr>
                    </a:p>
                  </a:txBody>
                  <a:tcPr marL="3742" marR="3742" marT="3742" marB="0" anchor="ctr"/>
                </a:tc>
                <a:extLst>
                  <a:ext uri="{0D108BD9-81ED-4DB2-BD59-A6C34878D82A}">
                    <a16:rowId xmlns:a16="http://schemas.microsoft.com/office/drawing/2014/main" val="858667215"/>
                  </a:ext>
                </a:extLst>
              </a:tr>
            </a:tbl>
          </a:graphicData>
        </a:graphic>
      </p:graphicFrame>
    </p:spTree>
    <p:extLst>
      <p:ext uri="{BB962C8B-B14F-4D97-AF65-F5344CB8AC3E}">
        <p14:creationId xmlns:p14="http://schemas.microsoft.com/office/powerpoint/2010/main" val="387725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 &amp; Loyal Customers in the Dataset</a:t>
            </a:r>
          </a:p>
        </p:txBody>
      </p:sp>
      <p:graphicFrame>
        <p:nvGraphicFramePr>
          <p:cNvPr id="13" name="Table 12"/>
          <p:cNvGraphicFramePr>
            <a:graphicFrameLocks noGrp="1"/>
          </p:cNvGraphicFramePr>
          <p:nvPr>
            <p:extLst>
              <p:ext uri="{D42A27DB-BD31-4B8C-83A1-F6EECF244321}">
                <p14:modId xmlns:p14="http://schemas.microsoft.com/office/powerpoint/2010/main" val="3456506187"/>
              </p:ext>
            </p:extLst>
          </p:nvPr>
        </p:nvGraphicFramePr>
        <p:xfrm>
          <a:off x="1495044" y="2021459"/>
          <a:ext cx="9220200" cy="1645920"/>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1773243115"/>
                    </a:ext>
                  </a:extLst>
                </a:gridCol>
                <a:gridCol w="1308100">
                  <a:extLst>
                    <a:ext uri="{9D8B030D-6E8A-4147-A177-3AD203B41FA5}">
                      <a16:colId xmlns:a16="http://schemas.microsoft.com/office/drawing/2014/main" val="1221798309"/>
                    </a:ext>
                  </a:extLst>
                </a:gridCol>
                <a:gridCol w="1549400">
                  <a:extLst>
                    <a:ext uri="{9D8B030D-6E8A-4147-A177-3AD203B41FA5}">
                      <a16:colId xmlns:a16="http://schemas.microsoft.com/office/drawing/2014/main" val="4078163938"/>
                    </a:ext>
                  </a:extLst>
                </a:gridCol>
                <a:gridCol w="1460500">
                  <a:extLst>
                    <a:ext uri="{9D8B030D-6E8A-4147-A177-3AD203B41FA5}">
                      <a16:colId xmlns:a16="http://schemas.microsoft.com/office/drawing/2014/main" val="1496960523"/>
                    </a:ext>
                  </a:extLst>
                </a:gridCol>
                <a:gridCol w="1346200">
                  <a:extLst>
                    <a:ext uri="{9D8B030D-6E8A-4147-A177-3AD203B41FA5}">
                      <a16:colId xmlns:a16="http://schemas.microsoft.com/office/drawing/2014/main" val="533072477"/>
                    </a:ext>
                  </a:extLst>
                </a:gridCol>
                <a:gridCol w="1651000">
                  <a:extLst>
                    <a:ext uri="{9D8B030D-6E8A-4147-A177-3AD203B41FA5}">
                      <a16:colId xmlns:a16="http://schemas.microsoft.com/office/drawing/2014/main" val="2242145969"/>
                    </a:ext>
                  </a:extLst>
                </a:gridCol>
              </a:tblGrid>
              <a:tr h="182880">
                <a:tc>
                  <a:txBody>
                    <a:bodyPr/>
                    <a:lstStyle/>
                    <a:p>
                      <a:pPr algn="ctr" fontAlgn="ctr"/>
                      <a:r>
                        <a:rPr lang="en-IN" sz="1100" b="1" u="none" strike="noStrike" dirty="0">
                          <a:effectLst/>
                        </a:rPr>
                        <a:t>CUSTOMERNAME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RECENCY_HML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FREQUENCY_HML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MONETARY_HML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i="0" u="none" strike="noStrike" dirty="0">
                          <a:solidFill>
                            <a:schemeClr val="dk1"/>
                          </a:solidFill>
                          <a:effectLst/>
                          <a:latin typeface="+mn-lt"/>
                        </a:rPr>
                        <a:t>RFM</a:t>
                      </a:r>
                      <a:r>
                        <a:rPr lang="en-IN" sz="1100" b="1" i="0" u="none" strike="noStrike" baseline="0" dirty="0">
                          <a:solidFill>
                            <a:schemeClr val="dk1"/>
                          </a:solidFill>
                          <a:effectLst/>
                          <a:latin typeface="+mn-lt"/>
                        </a:rPr>
                        <a:t> Analysis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Customer Definition</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54637545"/>
                  </a:ext>
                </a:extLst>
              </a:tr>
              <a:tr h="182880">
                <a:tc>
                  <a:txBody>
                    <a:bodyPr/>
                    <a:lstStyle/>
                    <a:p>
                      <a:pPr algn="ctr" fontAlgn="ctr"/>
                      <a:r>
                        <a:rPr lang="en-IN" sz="1100" u="none" strike="noStrike" dirty="0">
                          <a:effectLst/>
                        </a:rPr>
                        <a:t>AV Stores, Co.</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M</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H</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MHH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Best Customer</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7171800"/>
                  </a:ext>
                </a:extLst>
              </a:tr>
              <a:tr h="182880">
                <a:tc>
                  <a:txBody>
                    <a:bodyPr/>
                    <a:lstStyle/>
                    <a:p>
                      <a:pPr algn="ctr" fontAlgn="ctr"/>
                      <a:r>
                        <a:rPr lang="en-IN" sz="1100" u="none" strike="noStrike">
                          <a:effectLst/>
                        </a:rPr>
                        <a:t>Anna's Decorations, Ltd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H</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H</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MHH</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Best Customer</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17289330"/>
                  </a:ext>
                </a:extLst>
              </a:tr>
              <a:tr h="182880">
                <a:tc>
                  <a:txBody>
                    <a:bodyPr/>
                    <a:lstStyle/>
                    <a:p>
                      <a:pPr algn="ctr" fontAlgn="ctr"/>
                      <a:r>
                        <a:rPr lang="en-IN" sz="1100" u="none" strike="noStrike">
                          <a:effectLst/>
                        </a:rPr>
                        <a:t>Australian Collectables, Ltd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HML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Best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98995339"/>
                  </a:ext>
                </a:extLst>
              </a:tr>
              <a:tr h="182880">
                <a:tc>
                  <a:txBody>
                    <a:bodyPr/>
                    <a:lstStyle/>
                    <a:p>
                      <a:pPr algn="ctr" fontAlgn="ctr"/>
                      <a:r>
                        <a:rPr lang="en-IN" sz="1100" u="none" strike="noStrike">
                          <a:effectLst/>
                        </a:rPr>
                        <a:t>Australian Collectors, Co.</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MHH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Best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908152"/>
                  </a:ext>
                </a:extLst>
              </a:tr>
              <a:tr h="182880">
                <a:tc>
                  <a:txBody>
                    <a:bodyPr/>
                    <a:lstStyle/>
                    <a:p>
                      <a:pPr algn="ctr" fontAlgn="ctr"/>
                      <a:r>
                        <a:rPr lang="en-IN" sz="1100" u="none" strike="noStrike">
                          <a:effectLst/>
                        </a:rPr>
                        <a:t>Danish Wholesale Imports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HHH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Best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39555778"/>
                  </a:ext>
                </a:extLst>
              </a:tr>
              <a:tr h="182880">
                <a:tc>
                  <a:txBody>
                    <a:bodyPr/>
                    <a:lstStyle/>
                    <a:p>
                      <a:pPr algn="ctr" fontAlgn="ctr"/>
                      <a:r>
                        <a:rPr lang="en-IN" sz="1100" u="none" strike="noStrike">
                          <a:effectLst/>
                        </a:rPr>
                        <a:t>Diecast Classics Inc.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HMH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Best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30060694"/>
                  </a:ext>
                </a:extLst>
              </a:tr>
              <a:tr h="182880">
                <a:tc>
                  <a:txBody>
                    <a:bodyPr/>
                    <a:lstStyle/>
                    <a:p>
                      <a:pPr algn="ctr" fontAlgn="ctr"/>
                      <a:r>
                        <a:rPr lang="en-IN" sz="1100" u="none" strike="noStrike">
                          <a:effectLst/>
                        </a:rPr>
                        <a:t>Dragon Souveniers, Ltd.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MHH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Best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29913194"/>
                  </a:ext>
                </a:extLst>
              </a:tr>
              <a:tr h="182880">
                <a:tc>
                  <a:txBody>
                    <a:bodyPr/>
                    <a:lstStyle/>
                    <a:p>
                      <a:pPr algn="ctr" fontAlgn="ctr"/>
                      <a:r>
                        <a:rPr lang="en-IN" sz="1100" u="none" strike="noStrike">
                          <a:effectLst/>
                        </a:rPr>
                        <a:t>Euro Shopping Channel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HHH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Best Customer</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54092018"/>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26966243"/>
              </p:ext>
            </p:extLst>
          </p:nvPr>
        </p:nvGraphicFramePr>
        <p:xfrm>
          <a:off x="1549908" y="3932238"/>
          <a:ext cx="9220200" cy="1280160"/>
        </p:xfrm>
        <a:graphic>
          <a:graphicData uri="http://schemas.openxmlformats.org/drawingml/2006/table">
            <a:tbl>
              <a:tblPr>
                <a:tableStyleId>{5C22544A-7EE6-4342-B048-85BDC9FD1C3A}</a:tableStyleId>
              </a:tblPr>
              <a:tblGrid>
                <a:gridCol w="1905000">
                  <a:extLst>
                    <a:ext uri="{9D8B030D-6E8A-4147-A177-3AD203B41FA5}">
                      <a16:colId xmlns:a16="http://schemas.microsoft.com/office/drawing/2014/main" val="196474696"/>
                    </a:ext>
                  </a:extLst>
                </a:gridCol>
                <a:gridCol w="1308100">
                  <a:extLst>
                    <a:ext uri="{9D8B030D-6E8A-4147-A177-3AD203B41FA5}">
                      <a16:colId xmlns:a16="http://schemas.microsoft.com/office/drawing/2014/main" val="3617718056"/>
                    </a:ext>
                  </a:extLst>
                </a:gridCol>
                <a:gridCol w="1549400">
                  <a:extLst>
                    <a:ext uri="{9D8B030D-6E8A-4147-A177-3AD203B41FA5}">
                      <a16:colId xmlns:a16="http://schemas.microsoft.com/office/drawing/2014/main" val="285826943"/>
                    </a:ext>
                  </a:extLst>
                </a:gridCol>
                <a:gridCol w="1460500">
                  <a:extLst>
                    <a:ext uri="{9D8B030D-6E8A-4147-A177-3AD203B41FA5}">
                      <a16:colId xmlns:a16="http://schemas.microsoft.com/office/drawing/2014/main" val="514378375"/>
                    </a:ext>
                  </a:extLst>
                </a:gridCol>
                <a:gridCol w="1346200">
                  <a:extLst>
                    <a:ext uri="{9D8B030D-6E8A-4147-A177-3AD203B41FA5}">
                      <a16:colId xmlns:a16="http://schemas.microsoft.com/office/drawing/2014/main" val="3964091501"/>
                    </a:ext>
                  </a:extLst>
                </a:gridCol>
                <a:gridCol w="1651000">
                  <a:extLst>
                    <a:ext uri="{9D8B030D-6E8A-4147-A177-3AD203B41FA5}">
                      <a16:colId xmlns:a16="http://schemas.microsoft.com/office/drawing/2014/main" val="840433350"/>
                    </a:ext>
                  </a:extLst>
                </a:gridCol>
              </a:tblGrid>
              <a:tr h="182880">
                <a:tc>
                  <a:txBody>
                    <a:bodyPr/>
                    <a:lstStyle/>
                    <a:p>
                      <a:pPr algn="ctr" fontAlgn="ctr"/>
                      <a:r>
                        <a:rPr lang="en-IN" sz="1100" b="1" u="none" strike="noStrike" dirty="0">
                          <a:effectLst/>
                        </a:rPr>
                        <a:t>CUSTOMERNAME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RECENCY_HML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FREQUENCY_HML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a:effectLst/>
                        </a:rPr>
                        <a:t>MONETARY_HML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i="0" u="none" strike="noStrike" dirty="0">
                          <a:solidFill>
                            <a:srgbClr val="000000"/>
                          </a:solidFill>
                          <a:effectLst/>
                          <a:latin typeface="Calibri" panose="020F0502020204030204" pitchFamily="34" charset="0"/>
                        </a:rPr>
                        <a:t>RFM</a:t>
                      </a:r>
                      <a:r>
                        <a:rPr lang="en-IN" sz="1100" b="1" i="0" u="none" strike="noStrike" baseline="0" dirty="0">
                          <a:solidFill>
                            <a:srgbClr val="000000"/>
                          </a:solidFill>
                          <a:effectLst/>
                          <a:latin typeface="Calibri" panose="020F0502020204030204" pitchFamily="34" charset="0"/>
                        </a:rPr>
                        <a:t> Analysis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Customer Definition</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23023362"/>
                  </a:ext>
                </a:extLst>
              </a:tr>
              <a:tr h="182880">
                <a:tc>
                  <a:txBody>
                    <a:bodyPr/>
                    <a:lstStyle/>
                    <a:p>
                      <a:pPr algn="ctr" fontAlgn="ctr"/>
                      <a:r>
                        <a:rPr lang="en-IN" sz="1100" u="none" strike="noStrike">
                          <a:effectLst/>
                        </a:rPr>
                        <a:t>Auto Canal Petit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M</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M</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HMM</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Loyal Customer</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9374479"/>
                  </a:ext>
                </a:extLst>
              </a:tr>
              <a:tr h="182880">
                <a:tc>
                  <a:txBody>
                    <a:bodyPr/>
                    <a:lstStyle/>
                    <a:p>
                      <a:pPr algn="ctr" fontAlgn="ctr"/>
                      <a:r>
                        <a:rPr lang="en-IN" sz="1100" u="none" strike="noStrike">
                          <a:effectLst/>
                        </a:rPr>
                        <a:t>Corrida Auto Replicas, Ltd</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MMH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Loyal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4443620"/>
                  </a:ext>
                </a:extLst>
              </a:tr>
              <a:tr h="182880">
                <a:tc>
                  <a:txBody>
                    <a:bodyPr/>
                    <a:lstStyle/>
                    <a:p>
                      <a:pPr algn="ctr" fontAlgn="ctr"/>
                      <a:r>
                        <a:rPr lang="en-IN" sz="1100" u="none" strike="noStrike">
                          <a:effectLst/>
                        </a:rPr>
                        <a:t>Gift Depot Inc.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HMM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Loyal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1874355"/>
                  </a:ext>
                </a:extLst>
              </a:tr>
              <a:tr h="182880">
                <a:tc>
                  <a:txBody>
                    <a:bodyPr/>
                    <a:lstStyle/>
                    <a:p>
                      <a:pPr algn="ctr" fontAlgn="ctr"/>
                      <a:r>
                        <a:rPr lang="en-IN" sz="1100" u="none" strike="noStrike">
                          <a:effectLst/>
                        </a:rPr>
                        <a:t>Gifts4AllAges.com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HMM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Loyal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20754407"/>
                  </a:ext>
                </a:extLst>
              </a:tr>
              <a:tr h="182880">
                <a:tc>
                  <a:txBody>
                    <a:bodyPr/>
                    <a:lstStyle/>
                    <a:p>
                      <a:pPr algn="ctr" fontAlgn="ctr"/>
                      <a:r>
                        <a:rPr lang="en-IN" sz="1100" u="none" strike="noStrike">
                          <a:effectLst/>
                        </a:rPr>
                        <a:t>Lyon Souveniers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HLM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Loyal Customer</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99983146"/>
                  </a:ext>
                </a:extLst>
              </a:tr>
              <a:tr h="182880">
                <a:tc>
                  <a:txBody>
                    <a:bodyPr/>
                    <a:lstStyle/>
                    <a:p>
                      <a:pPr algn="ctr" fontAlgn="ctr"/>
                      <a:r>
                        <a:rPr lang="en-IN" sz="1100" u="none" strike="noStrike">
                          <a:effectLst/>
                        </a:rPr>
                        <a:t>Mini Caravy</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HLM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Loyal Customer</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42075602"/>
                  </a:ext>
                </a:extLst>
              </a:tr>
            </a:tbl>
          </a:graphicData>
        </a:graphic>
      </p:graphicFrame>
    </p:spTree>
    <p:extLst>
      <p:ext uri="{BB962C8B-B14F-4D97-AF65-F5344CB8AC3E}">
        <p14:creationId xmlns:p14="http://schemas.microsoft.com/office/powerpoint/2010/main" val="1115620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Customers on the Verge of Churn</a:t>
            </a:r>
          </a:p>
        </p:txBody>
      </p:sp>
      <p:graphicFrame>
        <p:nvGraphicFramePr>
          <p:cNvPr id="4" name="Table 3"/>
          <p:cNvGraphicFramePr>
            <a:graphicFrameLocks noGrp="1"/>
          </p:cNvGraphicFramePr>
          <p:nvPr>
            <p:extLst>
              <p:ext uri="{D42A27DB-BD31-4B8C-83A1-F6EECF244321}">
                <p14:modId xmlns:p14="http://schemas.microsoft.com/office/powerpoint/2010/main" val="2685504125"/>
              </p:ext>
            </p:extLst>
          </p:nvPr>
        </p:nvGraphicFramePr>
        <p:xfrm>
          <a:off x="1175004" y="2150812"/>
          <a:ext cx="9989821" cy="2585779"/>
        </p:xfrm>
        <a:graphic>
          <a:graphicData uri="http://schemas.openxmlformats.org/drawingml/2006/table">
            <a:tbl>
              <a:tblPr>
                <a:tableStyleId>{5C22544A-7EE6-4342-B048-85BDC9FD1C3A}</a:tableStyleId>
              </a:tblPr>
              <a:tblGrid>
                <a:gridCol w="2064012">
                  <a:extLst>
                    <a:ext uri="{9D8B030D-6E8A-4147-A177-3AD203B41FA5}">
                      <a16:colId xmlns:a16="http://schemas.microsoft.com/office/drawing/2014/main" val="2755891901"/>
                    </a:ext>
                  </a:extLst>
                </a:gridCol>
                <a:gridCol w="1417289">
                  <a:extLst>
                    <a:ext uri="{9D8B030D-6E8A-4147-A177-3AD203B41FA5}">
                      <a16:colId xmlns:a16="http://schemas.microsoft.com/office/drawing/2014/main" val="1322328146"/>
                    </a:ext>
                  </a:extLst>
                </a:gridCol>
                <a:gridCol w="1678730">
                  <a:extLst>
                    <a:ext uri="{9D8B030D-6E8A-4147-A177-3AD203B41FA5}">
                      <a16:colId xmlns:a16="http://schemas.microsoft.com/office/drawing/2014/main" val="2461222650"/>
                    </a:ext>
                  </a:extLst>
                </a:gridCol>
                <a:gridCol w="1582410">
                  <a:extLst>
                    <a:ext uri="{9D8B030D-6E8A-4147-A177-3AD203B41FA5}">
                      <a16:colId xmlns:a16="http://schemas.microsoft.com/office/drawing/2014/main" val="3226512074"/>
                    </a:ext>
                  </a:extLst>
                </a:gridCol>
                <a:gridCol w="1458569">
                  <a:extLst>
                    <a:ext uri="{9D8B030D-6E8A-4147-A177-3AD203B41FA5}">
                      <a16:colId xmlns:a16="http://schemas.microsoft.com/office/drawing/2014/main" val="2997520062"/>
                    </a:ext>
                  </a:extLst>
                </a:gridCol>
                <a:gridCol w="1788811">
                  <a:extLst>
                    <a:ext uri="{9D8B030D-6E8A-4147-A177-3AD203B41FA5}">
                      <a16:colId xmlns:a16="http://schemas.microsoft.com/office/drawing/2014/main" val="2728619130"/>
                    </a:ext>
                  </a:extLst>
                </a:gridCol>
              </a:tblGrid>
              <a:tr h="261851">
                <a:tc>
                  <a:txBody>
                    <a:bodyPr/>
                    <a:lstStyle/>
                    <a:p>
                      <a:pPr algn="ctr" fontAlgn="ctr"/>
                      <a:r>
                        <a:rPr lang="en-IN" sz="1100" b="1" u="none" strike="noStrike" dirty="0">
                          <a:effectLst/>
                        </a:rPr>
                        <a:t>CUSTOMERNAME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RECENCY_HML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FREQUENCY_HML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MONETARY_HML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i="0" u="none" strike="noStrike" dirty="0">
                          <a:solidFill>
                            <a:srgbClr val="000000"/>
                          </a:solidFill>
                          <a:effectLst/>
                          <a:latin typeface="Calibri" panose="020F0502020204030204" pitchFamily="34" charset="0"/>
                        </a:rPr>
                        <a:t>RFM</a:t>
                      </a:r>
                      <a:r>
                        <a:rPr lang="en-IN" sz="1100" b="1" i="0" u="none" strike="noStrike" baseline="0" dirty="0">
                          <a:solidFill>
                            <a:srgbClr val="000000"/>
                          </a:solidFill>
                          <a:effectLst/>
                          <a:latin typeface="Calibri" panose="020F0502020204030204" pitchFamily="34" charset="0"/>
                        </a:rPr>
                        <a:t> Analysis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Customer Definition</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0389132"/>
                  </a:ext>
                </a:extLst>
              </a:tr>
              <a:tr h="261851">
                <a:tc>
                  <a:txBody>
                    <a:bodyPr/>
                    <a:lstStyle/>
                    <a:p>
                      <a:pPr algn="ctr" fontAlgn="ctr"/>
                      <a:r>
                        <a:rPr lang="en-IN" sz="1100" u="none" strike="noStrike">
                          <a:effectLst/>
                        </a:rPr>
                        <a:t>Amica Models &amp; Co.</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LMM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Customer on Churn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07605482"/>
                  </a:ext>
                </a:extLst>
              </a:tr>
              <a:tr h="261851">
                <a:tc>
                  <a:txBody>
                    <a:bodyPr/>
                    <a:lstStyle/>
                    <a:p>
                      <a:pPr algn="ctr" fontAlgn="ctr"/>
                      <a:r>
                        <a:rPr lang="en-IN" sz="1100" u="none" strike="noStrike">
                          <a:effectLst/>
                        </a:rPr>
                        <a:t>Atelier graphique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MLL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Customer on Churn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05720587"/>
                  </a:ext>
                </a:extLst>
              </a:tr>
              <a:tr h="261851">
                <a:tc>
                  <a:txBody>
                    <a:bodyPr/>
                    <a:lstStyle/>
                    <a:p>
                      <a:pPr algn="ctr" fontAlgn="ctr"/>
                      <a:r>
                        <a:rPr lang="en-IN" sz="1100" u="none" strike="noStrike">
                          <a:effectLst/>
                        </a:rPr>
                        <a:t>Australian Gift Network, Co</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MLL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Customer on Churn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8110315"/>
                  </a:ext>
                </a:extLst>
              </a:tr>
              <a:tr h="261851">
                <a:tc>
                  <a:txBody>
                    <a:bodyPr/>
                    <a:lstStyle/>
                    <a:p>
                      <a:pPr algn="ctr" fontAlgn="ctr"/>
                      <a:r>
                        <a:rPr lang="en-IN" sz="1100" u="none" strike="noStrike">
                          <a:effectLst/>
                        </a:rPr>
                        <a:t>Auto Assoc. &amp; Cie.</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LLL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Customer on Churn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4696261"/>
                  </a:ext>
                </a:extLst>
              </a:tr>
              <a:tr h="261851">
                <a:tc>
                  <a:txBody>
                    <a:bodyPr/>
                    <a:lstStyle/>
                    <a:p>
                      <a:pPr algn="ctr" fontAlgn="ctr"/>
                      <a:r>
                        <a:rPr lang="en-IN" sz="1100" u="none" strike="noStrike">
                          <a:effectLst/>
                        </a:rPr>
                        <a:t>Auto-Moto Classics Inc.</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MLL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Customer on Churn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20755350"/>
                  </a:ext>
                </a:extLst>
              </a:tr>
              <a:tr h="261851">
                <a:tc>
                  <a:txBody>
                    <a:bodyPr/>
                    <a:lstStyle/>
                    <a:p>
                      <a:pPr algn="ctr" fontAlgn="ctr"/>
                      <a:r>
                        <a:rPr lang="en-IN" sz="1100" u="none" strike="noStrike">
                          <a:effectLst/>
                        </a:rPr>
                        <a:t>Baane Mini Imports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MMM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Customer on Churn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30906957"/>
                  </a:ext>
                </a:extLst>
              </a:tr>
              <a:tr h="490971">
                <a:tc>
                  <a:txBody>
                    <a:bodyPr/>
                    <a:lstStyle/>
                    <a:p>
                      <a:pPr algn="ctr" fontAlgn="ctr"/>
                      <a:r>
                        <a:rPr lang="en-IN" sz="1100" u="none" strike="noStrike">
                          <a:effectLst/>
                        </a:rPr>
                        <a:t>Bavarian Collectables Imports, Co.</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LLL</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Customer on Churn</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97021775"/>
                  </a:ext>
                </a:extLst>
              </a:tr>
              <a:tr h="261851">
                <a:tc>
                  <a:txBody>
                    <a:bodyPr/>
                    <a:lstStyle/>
                    <a:p>
                      <a:pPr algn="ctr" fontAlgn="ctr"/>
                      <a:r>
                        <a:rPr lang="en-IN" sz="1100" u="none" strike="noStrike">
                          <a:effectLst/>
                        </a:rPr>
                        <a:t>Blauer See Auto, Co.</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MMM</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Customer on Churn</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76448086"/>
                  </a:ext>
                </a:extLst>
              </a:tr>
            </a:tbl>
          </a:graphicData>
        </a:graphic>
      </p:graphicFrame>
    </p:spTree>
    <p:extLst>
      <p:ext uri="{BB962C8B-B14F-4D97-AF65-F5344CB8AC3E}">
        <p14:creationId xmlns:p14="http://schemas.microsoft.com/office/powerpoint/2010/main" val="2004504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Agenda</a:t>
            </a:r>
          </a:p>
        </p:txBody>
      </p:sp>
      <p:sp>
        <p:nvSpPr>
          <p:cNvPr id="3" name="Content Placeholder 2"/>
          <p:cNvSpPr>
            <a:spLocks noGrp="1"/>
          </p:cNvSpPr>
          <p:nvPr>
            <p:ph idx="1"/>
          </p:nvPr>
        </p:nvSpPr>
        <p:spPr/>
        <p:txBody>
          <a:bodyPr/>
          <a:lstStyle/>
          <a:p>
            <a:r>
              <a:rPr lang="en-US" b="1" dirty="0"/>
              <a:t>Problem</a:t>
            </a:r>
            <a:r>
              <a:rPr lang="en-US" dirty="0"/>
              <a:t> </a:t>
            </a:r>
            <a:r>
              <a:rPr lang="en-US" b="1" dirty="0"/>
              <a:t>Statement</a:t>
            </a:r>
            <a:r>
              <a:rPr lang="en-US" dirty="0"/>
              <a:t> </a:t>
            </a:r>
            <a:br>
              <a:rPr lang="en-US" dirty="0"/>
            </a:br>
            <a:r>
              <a:rPr lang="en-US" dirty="0"/>
              <a:t>An automobile parts manufacturing company has collected data of transactions for 3 years. </a:t>
            </a:r>
          </a:p>
          <a:p>
            <a:endParaRPr lang="en-US" dirty="0"/>
          </a:p>
          <a:p>
            <a:pPr>
              <a:buFont typeface="Arial" panose="020B0604020202020204" pitchFamily="34" charset="0"/>
              <a:buChar char="•"/>
            </a:pPr>
            <a:r>
              <a:rPr lang="en-IN" b="1" dirty="0"/>
              <a:t>Action</a:t>
            </a:r>
          </a:p>
          <a:p>
            <a:pPr lvl="1">
              <a:buFont typeface="Arial" panose="020B0604020202020204" pitchFamily="34" charset="0"/>
              <a:buChar char="•"/>
            </a:pPr>
            <a:r>
              <a:rPr lang="en-IN" dirty="0"/>
              <a:t>Exploratory Data Analysis</a:t>
            </a:r>
          </a:p>
          <a:p>
            <a:pPr lvl="1">
              <a:buFont typeface="Arial" panose="020B0604020202020204" pitchFamily="34" charset="0"/>
              <a:buChar char="•"/>
            </a:pPr>
            <a:r>
              <a:rPr lang="en-IN" dirty="0"/>
              <a:t>RFM Analysis</a:t>
            </a:r>
          </a:p>
          <a:p>
            <a:pPr lvl="1">
              <a:buFont typeface="Arial" panose="020B0604020202020204" pitchFamily="34" charset="0"/>
              <a:buChar char="•"/>
            </a:pPr>
            <a:r>
              <a:rPr lang="en-IN" dirty="0"/>
              <a:t>Customer Segmentation</a:t>
            </a:r>
          </a:p>
          <a:p>
            <a:pPr lvl="1">
              <a:buFont typeface="Arial" panose="020B0604020202020204" pitchFamily="34" charset="0"/>
              <a:buChar char="•"/>
            </a:pPr>
            <a:r>
              <a:rPr lang="en-IN" dirty="0"/>
              <a:t>Inferences</a:t>
            </a:r>
          </a:p>
          <a:p>
            <a:endParaRPr lang="en-IN" dirty="0"/>
          </a:p>
        </p:txBody>
      </p:sp>
    </p:spTree>
    <p:extLst>
      <p:ext uri="{BB962C8B-B14F-4D97-AF65-F5344CB8AC3E}">
        <p14:creationId xmlns:p14="http://schemas.microsoft.com/office/powerpoint/2010/main" val="171307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Customers</a:t>
            </a:r>
          </a:p>
        </p:txBody>
      </p:sp>
      <p:graphicFrame>
        <p:nvGraphicFramePr>
          <p:cNvPr id="4" name="Table 3"/>
          <p:cNvGraphicFramePr>
            <a:graphicFrameLocks noGrp="1"/>
          </p:cNvGraphicFramePr>
          <p:nvPr>
            <p:extLst>
              <p:ext uri="{D42A27DB-BD31-4B8C-83A1-F6EECF244321}">
                <p14:modId xmlns:p14="http://schemas.microsoft.com/office/powerpoint/2010/main" val="3241334305"/>
              </p:ext>
            </p:extLst>
          </p:nvPr>
        </p:nvGraphicFramePr>
        <p:xfrm>
          <a:off x="1171702" y="1993710"/>
          <a:ext cx="10002266" cy="3099495"/>
        </p:xfrm>
        <a:graphic>
          <a:graphicData uri="http://schemas.openxmlformats.org/drawingml/2006/table">
            <a:tbl>
              <a:tblPr>
                <a:tableStyleId>{5C22544A-7EE6-4342-B048-85BDC9FD1C3A}</a:tableStyleId>
              </a:tblPr>
              <a:tblGrid>
                <a:gridCol w="2224363">
                  <a:extLst>
                    <a:ext uri="{9D8B030D-6E8A-4147-A177-3AD203B41FA5}">
                      <a16:colId xmlns:a16="http://schemas.microsoft.com/office/drawing/2014/main" val="2214482117"/>
                    </a:ext>
                  </a:extLst>
                </a:gridCol>
                <a:gridCol w="1443626">
                  <a:extLst>
                    <a:ext uri="{9D8B030D-6E8A-4147-A177-3AD203B41FA5}">
                      <a16:colId xmlns:a16="http://schemas.microsoft.com/office/drawing/2014/main" val="1378868029"/>
                    </a:ext>
                  </a:extLst>
                </a:gridCol>
                <a:gridCol w="1635127">
                  <a:extLst>
                    <a:ext uri="{9D8B030D-6E8A-4147-A177-3AD203B41FA5}">
                      <a16:colId xmlns:a16="http://schemas.microsoft.com/office/drawing/2014/main" val="2754618351"/>
                    </a:ext>
                  </a:extLst>
                </a:gridCol>
                <a:gridCol w="1605666">
                  <a:extLst>
                    <a:ext uri="{9D8B030D-6E8A-4147-A177-3AD203B41FA5}">
                      <a16:colId xmlns:a16="http://schemas.microsoft.com/office/drawing/2014/main" val="464553529"/>
                    </a:ext>
                  </a:extLst>
                </a:gridCol>
                <a:gridCol w="1311048">
                  <a:extLst>
                    <a:ext uri="{9D8B030D-6E8A-4147-A177-3AD203B41FA5}">
                      <a16:colId xmlns:a16="http://schemas.microsoft.com/office/drawing/2014/main" val="875871972"/>
                    </a:ext>
                  </a:extLst>
                </a:gridCol>
                <a:gridCol w="1782436">
                  <a:extLst>
                    <a:ext uri="{9D8B030D-6E8A-4147-A177-3AD203B41FA5}">
                      <a16:colId xmlns:a16="http://schemas.microsoft.com/office/drawing/2014/main" val="3600901736"/>
                    </a:ext>
                  </a:extLst>
                </a:gridCol>
              </a:tblGrid>
              <a:tr h="442785">
                <a:tc>
                  <a:txBody>
                    <a:bodyPr/>
                    <a:lstStyle/>
                    <a:p>
                      <a:pPr algn="ctr" fontAlgn="ctr"/>
                      <a:r>
                        <a:rPr lang="en-IN" sz="1200" b="1" u="none" strike="noStrike" dirty="0">
                          <a:effectLst/>
                        </a:rPr>
                        <a:t>CUSTOMERNAME</a:t>
                      </a:r>
                      <a:endParaRPr lang="en-IN" sz="12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b="1" u="none" strike="noStrike">
                          <a:effectLst/>
                        </a:rPr>
                        <a:t>RECENCY_HML</a:t>
                      </a:r>
                      <a:endParaRPr lang="en-IN"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b="1" u="none" strike="noStrike">
                          <a:effectLst/>
                        </a:rPr>
                        <a:t>FREQUENCY_HML</a:t>
                      </a:r>
                      <a:endParaRPr lang="en-IN"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b="1" u="none" strike="noStrike">
                          <a:effectLst/>
                        </a:rPr>
                        <a:t>MONETARY_HML</a:t>
                      </a:r>
                      <a:endParaRPr lang="en-IN"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b="1" u="none" strike="noStrike">
                          <a:effectLst/>
                        </a:rPr>
                        <a:t>RFM Analysis</a:t>
                      </a:r>
                      <a:endParaRPr lang="en-IN" sz="12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b="1" u="none" strike="noStrike" dirty="0">
                          <a:effectLst/>
                        </a:rPr>
                        <a:t>Customer Definition</a:t>
                      </a:r>
                      <a:endParaRPr lang="en-IN" sz="12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57276264"/>
                  </a:ext>
                </a:extLst>
              </a:tr>
              <a:tr h="442785">
                <a:tc>
                  <a:txBody>
                    <a:bodyPr/>
                    <a:lstStyle/>
                    <a:p>
                      <a:pPr algn="ctr" fontAlgn="ctr"/>
                      <a:r>
                        <a:rPr lang="en-IN" sz="1200" u="none" strike="noStrike" dirty="0">
                          <a:effectLst/>
                        </a:rPr>
                        <a:t>Alpha Cognac</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H</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HLL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Lost Customer</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21894957"/>
                  </a:ext>
                </a:extLst>
              </a:tr>
              <a:tr h="442785">
                <a:tc>
                  <a:txBody>
                    <a:bodyPr/>
                    <a:lstStyle/>
                    <a:p>
                      <a:pPr algn="ctr" fontAlgn="ctr"/>
                      <a:r>
                        <a:rPr lang="en-IN" sz="1200" u="none" strike="noStrike">
                          <a:effectLst/>
                        </a:rPr>
                        <a:t>Amica Models &amp; Co.</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LMM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Lost Customer</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74023969"/>
                  </a:ext>
                </a:extLst>
              </a:tr>
              <a:tr h="442785">
                <a:tc>
                  <a:txBody>
                    <a:bodyPr/>
                    <a:lstStyle/>
                    <a:p>
                      <a:pPr algn="ctr" fontAlgn="ctr"/>
                      <a:r>
                        <a:rPr lang="en-IN" sz="1200" u="none" strike="noStrike">
                          <a:effectLst/>
                        </a:rPr>
                        <a:t>Atelier graphique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MLL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Lost Customer</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38810124"/>
                  </a:ext>
                </a:extLst>
              </a:tr>
              <a:tr h="442785">
                <a:tc>
                  <a:txBody>
                    <a:bodyPr/>
                    <a:lstStyle/>
                    <a:p>
                      <a:pPr algn="ctr" fontAlgn="ctr"/>
                      <a:r>
                        <a:rPr lang="en-IN" sz="1200" u="none" strike="noStrike">
                          <a:effectLst/>
                        </a:rPr>
                        <a:t>Australian Gift Network, Co</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MLL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Lost Customer</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2479179"/>
                  </a:ext>
                </a:extLst>
              </a:tr>
              <a:tr h="442785">
                <a:tc>
                  <a:txBody>
                    <a:bodyPr/>
                    <a:lstStyle/>
                    <a:p>
                      <a:pPr algn="ctr" fontAlgn="ctr"/>
                      <a:r>
                        <a:rPr lang="en-IN" sz="1200" u="none" strike="noStrike">
                          <a:effectLst/>
                        </a:rPr>
                        <a:t>Auto Assoc. &amp; Cie.</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LLL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Lost Customer</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83883339"/>
                  </a:ext>
                </a:extLst>
              </a:tr>
              <a:tr h="442785">
                <a:tc>
                  <a:txBody>
                    <a:bodyPr/>
                    <a:lstStyle/>
                    <a:p>
                      <a:pPr algn="ctr" fontAlgn="ctr"/>
                      <a:r>
                        <a:rPr lang="en-IN" sz="1200" u="none" strike="noStrike">
                          <a:effectLst/>
                        </a:rPr>
                        <a:t>Auto-Moto Classics Inc.</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a:effectLst/>
                        </a:rPr>
                        <a:t>MLL</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200" u="none" strike="noStrike" dirty="0">
                          <a:effectLst/>
                        </a:rPr>
                        <a:t>Lost Customer</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99564736"/>
                  </a:ext>
                </a:extLst>
              </a:tr>
            </a:tbl>
          </a:graphicData>
        </a:graphic>
      </p:graphicFrame>
    </p:spTree>
    <p:extLst>
      <p:ext uri="{BB962C8B-B14F-4D97-AF65-F5344CB8AC3E}">
        <p14:creationId xmlns:p14="http://schemas.microsoft.com/office/powerpoint/2010/main" val="2849481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a:t>
            </a:r>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IN" dirty="0">
                <a:solidFill>
                  <a:schemeClr val="tx1"/>
                </a:solidFill>
              </a:rPr>
              <a:t>Using </a:t>
            </a:r>
            <a:r>
              <a:rPr lang="en-IN" dirty="0" err="1">
                <a:solidFill>
                  <a:schemeClr val="tx1"/>
                </a:solidFill>
              </a:rPr>
              <a:t>Recency</a:t>
            </a:r>
            <a:r>
              <a:rPr lang="en-IN" dirty="0">
                <a:solidFill>
                  <a:schemeClr val="tx1"/>
                </a:solidFill>
              </a:rPr>
              <a:t>, frequency &amp; monetary parameters we have grouped our Top , loyal, on the verge of churning and lose customers.</a:t>
            </a:r>
          </a:p>
          <a:p>
            <a:pPr marL="285750" indent="-285750">
              <a:buFont typeface="Arial" panose="020B0604020202020204" pitchFamily="34" charset="0"/>
              <a:buChar char="•"/>
            </a:pPr>
            <a:r>
              <a:rPr lang="en-IN" dirty="0">
                <a:solidFill>
                  <a:schemeClr val="tx1"/>
                </a:solidFill>
              </a:rPr>
              <a:t>The organization can explore sales and marketing techniques to turn customers who are on the verge of churning into those who would become loyal customers.</a:t>
            </a:r>
          </a:p>
          <a:p>
            <a:pPr marL="285750" indent="-285750">
              <a:buFont typeface="Arial" panose="020B0604020202020204" pitchFamily="34" charset="0"/>
              <a:buChar char="•"/>
            </a:pPr>
            <a:r>
              <a:rPr lang="en-IN" dirty="0">
                <a:solidFill>
                  <a:schemeClr val="tx1"/>
                </a:solidFill>
              </a:rPr>
              <a:t>The organization can improve </a:t>
            </a:r>
            <a:r>
              <a:rPr lang="en-IN" dirty="0" err="1">
                <a:solidFill>
                  <a:schemeClr val="tx1"/>
                </a:solidFill>
              </a:rPr>
              <a:t>recency</a:t>
            </a:r>
            <a:r>
              <a:rPr lang="en-IN" dirty="0">
                <a:solidFill>
                  <a:schemeClr val="tx1"/>
                </a:solidFill>
              </a:rPr>
              <a:t> by giving out coupons and marketing strategies that would allow customers to make repeat purchases. </a:t>
            </a:r>
          </a:p>
          <a:p>
            <a:pPr marL="285750" indent="-285750">
              <a:buFont typeface="Arial" panose="020B0604020202020204" pitchFamily="34" charset="0"/>
              <a:buChar char="•"/>
            </a:pPr>
            <a:r>
              <a:rPr lang="en-IN" dirty="0">
                <a:solidFill>
                  <a:schemeClr val="tx1"/>
                </a:solidFill>
              </a:rPr>
              <a:t>The organization can further explore on the poor purchases made by at risk customers to understand the products that are purchase to further explore on the purchase practices that are undertaken by the same. </a:t>
            </a:r>
          </a:p>
        </p:txBody>
      </p:sp>
    </p:spTree>
    <p:extLst>
      <p:ext uri="{BB962C8B-B14F-4D97-AF65-F5344CB8AC3E}">
        <p14:creationId xmlns:p14="http://schemas.microsoft.com/office/powerpoint/2010/main" val="281240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1800" dirty="0">
                <a:solidFill>
                  <a:schemeClr val="tx1"/>
                </a:solidFill>
              </a:rPr>
              <a:t> </a:t>
            </a:r>
            <a:r>
              <a:rPr lang="en-US" sz="1800" dirty="0">
                <a:solidFill>
                  <a:schemeClr val="tx1"/>
                </a:solidFill>
              </a:rPr>
              <a:t>The data is about an automobile parts manufacturing company. </a:t>
            </a:r>
          </a:p>
          <a:p>
            <a:pPr>
              <a:buFont typeface="Wingdings" panose="05000000000000000000" pitchFamily="2" charset="2"/>
              <a:buChar char="§"/>
            </a:pPr>
            <a:r>
              <a:rPr lang="en-US" sz="1800" dirty="0">
                <a:solidFill>
                  <a:schemeClr val="tx1"/>
                </a:solidFill>
              </a:rPr>
              <a:t>They have provided the data collected of   transactions for 3 years.</a:t>
            </a:r>
          </a:p>
          <a:p>
            <a:pPr>
              <a:buFont typeface="Wingdings" panose="05000000000000000000" pitchFamily="2" charset="2"/>
              <a:buChar char="§"/>
            </a:pPr>
            <a:r>
              <a:rPr lang="en-IN" sz="1800" dirty="0">
                <a:solidFill>
                  <a:schemeClr val="tx1"/>
                </a:solidFill>
              </a:rPr>
              <a:t>We can explore the given Dataset using Python &amp; Tableau</a:t>
            </a:r>
          </a:p>
          <a:p>
            <a:pPr>
              <a:buFont typeface="Wingdings" panose="05000000000000000000" pitchFamily="2" charset="2"/>
              <a:buChar char="§"/>
            </a:pPr>
            <a:r>
              <a:rPr lang="en-IN" sz="1800" dirty="0">
                <a:solidFill>
                  <a:schemeClr val="tx1"/>
                </a:solidFill>
              </a:rPr>
              <a:t> The shape of the given Dataset is 2747 x 20 columns</a:t>
            </a:r>
          </a:p>
          <a:p>
            <a:pPr marL="285750" indent="-285750">
              <a:buFont typeface="Arial" panose="020B0604020202020204" pitchFamily="34" charset="0"/>
              <a:buChar char="•"/>
            </a:pPr>
            <a:r>
              <a:rPr lang="en-US" sz="1800" dirty="0">
                <a:solidFill>
                  <a:schemeClr val="tx1"/>
                </a:solidFill>
              </a:rPr>
              <a:t>The data has 2747 entries  </a:t>
            </a:r>
          </a:p>
          <a:p>
            <a:pPr marL="285750" indent="-285750">
              <a:buFont typeface="Arial" panose="020B0604020202020204" pitchFamily="34" charset="0"/>
              <a:buChar char="•"/>
            </a:pPr>
            <a:r>
              <a:rPr lang="en-US" sz="1800" dirty="0">
                <a:solidFill>
                  <a:schemeClr val="tx1"/>
                </a:solidFill>
              </a:rPr>
              <a:t>The data has 1 datetime64 , 2 float64, 5 int64,and 12 Object data types. </a:t>
            </a:r>
          </a:p>
          <a:p>
            <a:pPr marL="285750" indent="-285750" algn="just">
              <a:buFont typeface="Arial" panose="020B0604020202020204" pitchFamily="34" charset="0"/>
              <a:buChar char="•"/>
            </a:pPr>
            <a:r>
              <a:rPr lang="en-US" sz="1800" dirty="0">
                <a:solidFill>
                  <a:schemeClr val="tx1"/>
                </a:solidFill>
              </a:rPr>
              <a:t>This data more or less reflects the purchasing behavior of customers in different categories . </a:t>
            </a:r>
          </a:p>
          <a:p>
            <a:pPr marL="285750" indent="-285750" algn="just">
              <a:buFont typeface="Arial" panose="020B0604020202020204" pitchFamily="34" charset="0"/>
              <a:buChar char="•"/>
            </a:pPr>
            <a:r>
              <a:rPr lang="en-US" sz="1800" dirty="0">
                <a:solidFill>
                  <a:schemeClr val="tx1"/>
                </a:solidFill>
              </a:rPr>
              <a:t>The company is into automobile part manufacture, and they have different product line like Classic car , Motorcycles, </a:t>
            </a:r>
            <a:r>
              <a:rPr lang="en-US" sz="1800" dirty="0" err="1">
                <a:solidFill>
                  <a:schemeClr val="tx1"/>
                </a:solidFill>
              </a:rPr>
              <a:t>aeroplanes</a:t>
            </a:r>
            <a:r>
              <a:rPr lang="en-US" sz="1800" dirty="0">
                <a:solidFill>
                  <a:schemeClr val="tx1"/>
                </a:solidFill>
              </a:rPr>
              <a:t> etc. </a:t>
            </a:r>
            <a:endParaRPr lang="en-IN" sz="1800" dirty="0">
              <a:solidFill>
                <a:schemeClr val="tx1"/>
              </a:solidFill>
            </a:endParaRPr>
          </a:p>
        </p:txBody>
      </p:sp>
      <p:pic>
        <p:nvPicPr>
          <p:cNvPr id="4" name="Picture 3"/>
          <p:cNvPicPr>
            <a:picLocks noChangeAspect="1"/>
          </p:cNvPicPr>
          <p:nvPr/>
        </p:nvPicPr>
        <p:blipFill>
          <a:blip r:embed="rId2"/>
          <a:stretch>
            <a:fillRect/>
          </a:stretch>
        </p:blipFill>
        <p:spPr>
          <a:xfrm>
            <a:off x="8128829" y="146304"/>
            <a:ext cx="3801557" cy="3840480"/>
          </a:xfrm>
          <a:prstGeom prst="rect">
            <a:avLst/>
          </a:prstGeom>
        </p:spPr>
      </p:pic>
      <p:pic>
        <p:nvPicPr>
          <p:cNvPr id="5" name="Picture 4"/>
          <p:cNvPicPr>
            <a:picLocks noChangeAspect="1"/>
          </p:cNvPicPr>
          <p:nvPr/>
        </p:nvPicPr>
        <p:blipFill>
          <a:blip r:embed="rId3"/>
          <a:stretch>
            <a:fillRect/>
          </a:stretch>
        </p:blipFill>
        <p:spPr>
          <a:xfrm>
            <a:off x="10091223" y="3983926"/>
            <a:ext cx="1538040" cy="588074"/>
          </a:xfrm>
          <a:prstGeom prst="rect">
            <a:avLst/>
          </a:prstGeom>
        </p:spPr>
      </p:pic>
    </p:spTree>
    <p:extLst>
      <p:ext uri="{BB962C8B-B14F-4D97-AF65-F5344CB8AC3E}">
        <p14:creationId xmlns:p14="http://schemas.microsoft.com/office/powerpoint/2010/main" val="897398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a:t>Exploratory Data Analysis</a:t>
            </a:r>
          </a:p>
        </p:txBody>
      </p:sp>
      <p:sp>
        <p:nvSpPr>
          <p:cNvPr id="3" name="Content Placeholder 2"/>
          <p:cNvSpPr>
            <a:spLocks noGrp="1"/>
          </p:cNvSpPr>
          <p:nvPr>
            <p:ph sz="half" idx="1"/>
          </p:nvPr>
        </p:nvSpPr>
        <p:spPr/>
        <p:txBody>
          <a:bodyPr/>
          <a:lstStyle/>
          <a:p>
            <a:r>
              <a:rPr lang="en-IN" dirty="0"/>
              <a:t>Highest Purchases have been seen by </a:t>
            </a:r>
          </a:p>
          <a:p>
            <a:pPr>
              <a:buFont typeface="Arial" panose="020B0604020202020204" pitchFamily="34" charset="0"/>
              <a:buChar char="•"/>
            </a:pPr>
            <a:r>
              <a:rPr lang="en-US" dirty="0"/>
              <a:t>Customer Name - Euro Shopping Channel </a:t>
            </a:r>
          </a:p>
          <a:p>
            <a:pPr>
              <a:buFont typeface="Arial" panose="020B0604020202020204" pitchFamily="34" charset="0"/>
              <a:buChar char="•"/>
            </a:pPr>
            <a:r>
              <a:rPr lang="en-US" dirty="0"/>
              <a:t>City - Madrid </a:t>
            </a:r>
          </a:p>
          <a:p>
            <a:pPr>
              <a:buFont typeface="Arial" panose="020B0604020202020204" pitchFamily="34" charset="0"/>
              <a:buChar char="•"/>
            </a:pPr>
            <a:r>
              <a:rPr lang="en-US" dirty="0"/>
              <a:t>Country - USA </a:t>
            </a:r>
          </a:p>
          <a:p>
            <a:pPr>
              <a:buFont typeface="Arial" panose="020B0604020202020204" pitchFamily="34" charset="0"/>
              <a:buChar char="•"/>
            </a:pPr>
            <a:r>
              <a:rPr lang="en-US" dirty="0"/>
              <a:t>Product Line - Classic Cars</a:t>
            </a:r>
            <a:endParaRPr lang="en-IN" dirty="0"/>
          </a:p>
        </p:txBody>
      </p:sp>
      <p:pic>
        <p:nvPicPr>
          <p:cNvPr id="10" name="Picture 9"/>
          <p:cNvPicPr>
            <a:picLocks noChangeAspect="1"/>
          </p:cNvPicPr>
          <p:nvPr/>
        </p:nvPicPr>
        <p:blipFill>
          <a:blip r:embed="rId2"/>
          <a:stretch>
            <a:fillRect/>
          </a:stretch>
        </p:blipFill>
        <p:spPr>
          <a:xfrm>
            <a:off x="5629025" y="1975104"/>
            <a:ext cx="6423337" cy="3816858"/>
          </a:xfrm>
          <a:prstGeom prst="rect">
            <a:avLst/>
          </a:prstGeom>
        </p:spPr>
      </p:pic>
    </p:spTree>
    <p:extLst>
      <p:ext uri="{BB962C8B-B14F-4D97-AF65-F5344CB8AC3E}">
        <p14:creationId xmlns:p14="http://schemas.microsoft.com/office/powerpoint/2010/main" val="242611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Exploratory Data Analysis</a:t>
            </a:r>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t> We can further understand that there are no null values in the given dataset</a:t>
            </a:r>
          </a:p>
          <a:p>
            <a:pPr>
              <a:buFont typeface="Arial" panose="020B0604020202020204" pitchFamily="34" charset="0"/>
              <a:buChar char="•"/>
            </a:pPr>
            <a:r>
              <a:rPr lang="en-IN" dirty="0"/>
              <a:t>From the univariate analysis we can see that the dataset has a few outliers</a:t>
            </a:r>
          </a:p>
          <a:p>
            <a:pPr>
              <a:buFont typeface="Arial" panose="020B0604020202020204" pitchFamily="34" charset="0"/>
              <a:buChar char="•"/>
            </a:pPr>
            <a:r>
              <a:rPr lang="en-IN" dirty="0"/>
              <a:t>These can be seen with Quantity Ordered, Price of the item, days to order </a:t>
            </a:r>
          </a:p>
          <a:p>
            <a:pPr>
              <a:buFont typeface="Arial" panose="020B0604020202020204" pitchFamily="34" charset="0"/>
              <a:buChar char="•"/>
            </a:pPr>
            <a:r>
              <a:rPr lang="en-IN" dirty="0"/>
              <a:t>And sales.</a:t>
            </a:r>
          </a:p>
          <a:p>
            <a:pPr>
              <a:buFont typeface="Arial" panose="020B0604020202020204" pitchFamily="34" charset="0"/>
              <a:buChar char="•"/>
            </a:pPr>
            <a:r>
              <a:rPr lang="en-IN" dirty="0"/>
              <a:t> The data follows close to a normal distribution with Date of Order</a:t>
            </a:r>
          </a:p>
          <a:p>
            <a:pPr>
              <a:buFont typeface="Arial" panose="020B0604020202020204" pitchFamily="34" charset="0"/>
              <a:buChar char="•"/>
            </a:pPr>
            <a:r>
              <a:rPr lang="en-IN" dirty="0"/>
              <a:t>The other data are slightly skewed in nature</a:t>
            </a:r>
          </a:p>
          <a:p>
            <a:pPr>
              <a:buFont typeface="Arial" panose="020B0604020202020204" pitchFamily="34" charset="0"/>
              <a:buChar char="•"/>
            </a:pPr>
            <a:r>
              <a:rPr lang="en-US" dirty="0">
                <a:solidFill>
                  <a:schemeClr val="tx1"/>
                </a:solidFill>
              </a:rPr>
              <a:t>The dataset has both no null values and no duplicate rows of data.</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pic>
        <p:nvPicPr>
          <p:cNvPr id="4" name="Picture 3"/>
          <p:cNvPicPr>
            <a:picLocks noChangeAspect="1"/>
          </p:cNvPicPr>
          <p:nvPr/>
        </p:nvPicPr>
        <p:blipFill>
          <a:blip r:embed="rId2"/>
          <a:stretch>
            <a:fillRect/>
          </a:stretch>
        </p:blipFill>
        <p:spPr>
          <a:xfrm>
            <a:off x="9328785" y="1046226"/>
            <a:ext cx="2495550" cy="4381500"/>
          </a:xfrm>
          <a:prstGeom prst="rect">
            <a:avLst/>
          </a:prstGeom>
        </p:spPr>
      </p:pic>
    </p:spTree>
    <p:extLst>
      <p:ext uri="{BB962C8B-B14F-4D97-AF65-F5344CB8AC3E}">
        <p14:creationId xmlns:p14="http://schemas.microsoft.com/office/powerpoint/2010/main" val="192419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Univariate Analysis</a:t>
            </a:r>
          </a:p>
        </p:txBody>
      </p:sp>
      <p:pic>
        <p:nvPicPr>
          <p:cNvPr id="6" name="Picture 5"/>
          <p:cNvPicPr>
            <a:picLocks noChangeAspect="1"/>
          </p:cNvPicPr>
          <p:nvPr/>
        </p:nvPicPr>
        <p:blipFill rotWithShape="1">
          <a:blip r:embed="rId2"/>
          <a:srcRect b="60527"/>
          <a:stretch/>
        </p:blipFill>
        <p:spPr>
          <a:xfrm>
            <a:off x="818840" y="1965960"/>
            <a:ext cx="10582601" cy="4059937"/>
          </a:xfrm>
          <a:prstGeom prst="rect">
            <a:avLst/>
          </a:prstGeom>
        </p:spPr>
      </p:pic>
    </p:spTree>
    <p:extLst>
      <p:ext uri="{BB962C8B-B14F-4D97-AF65-F5344CB8AC3E}">
        <p14:creationId xmlns:p14="http://schemas.microsoft.com/office/powerpoint/2010/main" val="379990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Univariate Analysis</a:t>
            </a:r>
          </a:p>
        </p:txBody>
      </p:sp>
      <p:pic>
        <p:nvPicPr>
          <p:cNvPr id="4" name="Picture 3"/>
          <p:cNvPicPr>
            <a:picLocks noChangeAspect="1"/>
          </p:cNvPicPr>
          <p:nvPr/>
        </p:nvPicPr>
        <p:blipFill rotWithShape="1">
          <a:blip r:embed="rId2"/>
          <a:srcRect t="40475"/>
          <a:stretch/>
        </p:blipFill>
        <p:spPr>
          <a:xfrm>
            <a:off x="1870382" y="1773936"/>
            <a:ext cx="8581210" cy="4964525"/>
          </a:xfrm>
          <a:prstGeom prst="rect">
            <a:avLst/>
          </a:prstGeom>
        </p:spPr>
      </p:pic>
    </p:spTree>
    <p:extLst>
      <p:ext uri="{BB962C8B-B14F-4D97-AF65-F5344CB8AC3E}">
        <p14:creationId xmlns:p14="http://schemas.microsoft.com/office/powerpoint/2010/main" val="122392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Heatmap</a:t>
            </a:r>
            <a:r>
              <a:rPr lang="en-IN" dirty="0"/>
              <a:t> and Bivariate </a:t>
            </a:r>
          </a:p>
        </p:txBody>
      </p:sp>
      <p:pic>
        <p:nvPicPr>
          <p:cNvPr id="10" name="Picture 9"/>
          <p:cNvPicPr>
            <a:picLocks noChangeAspect="1"/>
          </p:cNvPicPr>
          <p:nvPr/>
        </p:nvPicPr>
        <p:blipFill>
          <a:blip r:embed="rId2"/>
          <a:stretch>
            <a:fillRect/>
          </a:stretch>
        </p:blipFill>
        <p:spPr>
          <a:xfrm>
            <a:off x="6390743" y="1808734"/>
            <a:ext cx="5801257" cy="2986786"/>
          </a:xfrm>
          <a:prstGeom prst="rect">
            <a:avLst/>
          </a:prstGeom>
        </p:spPr>
      </p:pic>
      <p:pic>
        <p:nvPicPr>
          <p:cNvPr id="13" name="Picture 12"/>
          <p:cNvPicPr>
            <a:picLocks noChangeAspect="1"/>
          </p:cNvPicPr>
          <p:nvPr/>
        </p:nvPicPr>
        <p:blipFill>
          <a:blip r:embed="rId3"/>
          <a:stretch>
            <a:fillRect/>
          </a:stretch>
        </p:blipFill>
        <p:spPr>
          <a:xfrm>
            <a:off x="1203958" y="1881823"/>
            <a:ext cx="4983481" cy="2961642"/>
          </a:xfrm>
          <a:prstGeom prst="rect">
            <a:avLst/>
          </a:prstGeom>
        </p:spPr>
      </p:pic>
      <p:sp>
        <p:nvSpPr>
          <p:cNvPr id="14" name="Content Placeholder 2"/>
          <p:cNvSpPr>
            <a:spLocks noGrp="1"/>
          </p:cNvSpPr>
          <p:nvPr>
            <p:ph idx="1"/>
          </p:nvPr>
        </p:nvSpPr>
        <p:spPr>
          <a:xfrm>
            <a:off x="1361440" y="4985174"/>
            <a:ext cx="10058400" cy="688795"/>
          </a:xfrm>
        </p:spPr>
        <p:txBody>
          <a:bodyPr/>
          <a:lstStyle/>
          <a:p>
            <a:pPr>
              <a:buFont typeface="Arial" panose="020B0604020202020204" pitchFamily="34" charset="0"/>
              <a:buChar char="•"/>
            </a:pPr>
            <a:r>
              <a:rPr lang="en-US" dirty="0"/>
              <a:t>A high value of </a:t>
            </a:r>
            <a:r>
              <a:rPr lang="en-US" dirty="0" err="1"/>
              <a:t>corelation</a:t>
            </a:r>
            <a:r>
              <a:rPr lang="en-US" dirty="0"/>
              <a:t> can be seen between Sales </a:t>
            </a:r>
            <a:r>
              <a:rPr lang="en-US"/>
              <a:t>and Price each with a value of 0.81.</a:t>
            </a:r>
            <a:endParaRPr lang="en-IN"/>
          </a:p>
        </p:txBody>
      </p:sp>
    </p:spTree>
    <p:extLst>
      <p:ext uri="{BB962C8B-B14F-4D97-AF65-F5344CB8AC3E}">
        <p14:creationId xmlns:p14="http://schemas.microsoft.com/office/powerpoint/2010/main" val="398840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6957" y="203200"/>
            <a:ext cx="8933283" cy="5882640"/>
          </a:xfrm>
          <a:prstGeom prst="rect">
            <a:avLst/>
          </a:prstGeom>
        </p:spPr>
      </p:pic>
    </p:spTree>
    <p:extLst>
      <p:ext uri="{BB962C8B-B14F-4D97-AF65-F5344CB8AC3E}">
        <p14:creationId xmlns:p14="http://schemas.microsoft.com/office/powerpoint/2010/main" val="23015270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483</TotalTime>
  <Words>1367</Words>
  <Application>Microsoft Office PowerPoint</Application>
  <PresentationFormat>Widescreen</PresentationFormat>
  <Paragraphs>494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Retrospect</vt:lpstr>
      <vt:lpstr>MRA Project - Milestone 1</vt:lpstr>
      <vt:lpstr>Project Agenda</vt:lpstr>
      <vt:lpstr>Exploratory Data Analysis</vt:lpstr>
      <vt:lpstr>Exploratory Data Analysis</vt:lpstr>
      <vt:lpstr>Exploratory Data Analysis</vt:lpstr>
      <vt:lpstr>Univariate Analysis</vt:lpstr>
      <vt:lpstr>Univariate Analysis</vt:lpstr>
      <vt:lpstr>Heatmap and Bivariate </vt:lpstr>
      <vt:lpstr>PowerPoint Presentation</vt:lpstr>
      <vt:lpstr>PowerPoint Presentation</vt:lpstr>
      <vt:lpstr>PowerPoint Presentation</vt:lpstr>
      <vt:lpstr>Exploratory Data Analysis - Inference</vt:lpstr>
      <vt:lpstr>RFM Analysis</vt:lpstr>
      <vt:lpstr>Parameters and Assumptions</vt:lpstr>
      <vt:lpstr>RFM Workflow</vt:lpstr>
      <vt:lpstr>Customer Segmentation</vt:lpstr>
      <vt:lpstr>KNIME Output File with Segmentation</vt:lpstr>
      <vt:lpstr>Best &amp; Loyal Customers in the Dataset</vt:lpstr>
      <vt:lpstr>Customers on the Verge of Churn</vt:lpstr>
      <vt:lpstr>Lost Customers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 Milestone 1</dc:title>
  <dc:creator>Renju George</dc:creator>
  <cp:lastModifiedBy>Deepak Manola</cp:lastModifiedBy>
  <cp:revision>19</cp:revision>
  <dcterms:created xsi:type="dcterms:W3CDTF">2022-07-03T05:51:13Z</dcterms:created>
  <dcterms:modified xsi:type="dcterms:W3CDTF">2023-06-25T16:11:20Z</dcterms:modified>
</cp:coreProperties>
</file>