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6" r:id="rId1"/>
  </p:sldMasterIdLst>
  <p:sldIdLst>
    <p:sldId id="256" r:id="rId2"/>
    <p:sldId id="257" r:id="rId3"/>
    <p:sldId id="258" r:id="rId4"/>
    <p:sldId id="259" r:id="rId5"/>
    <p:sldId id="260" r:id="rId6"/>
    <p:sldId id="261" r:id="rId7"/>
    <p:sldId id="269" r:id="rId8"/>
    <p:sldId id="262" r:id="rId9"/>
    <p:sldId id="263" r:id="rId10"/>
    <p:sldId id="267" r:id="rId11"/>
    <p:sldId id="264" r:id="rId12"/>
    <p:sldId id="265" r:id="rId13"/>
    <p:sldId id="266" r:id="rId14"/>
    <p:sldId id="268" r:id="rId15"/>
    <p:sldId id="271" r:id="rId16"/>
    <p:sldId id="272" r:id="rId17"/>
    <p:sldId id="273" r:id="rId18"/>
    <p:sldId id="275"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1160EA64-D806-43AC-9DF2-F8C432F32B4C}" type="datetimeFigureOut">
              <a:rPr lang="en-US" smtClean="0"/>
              <a:t>6/25/2023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50352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7642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1550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5590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6435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25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6/25/2023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262784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6/25/2023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6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6/25/2023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5751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0346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pPr/>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1928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1160EA64-D806-43AC-9DF2-F8C432F32B4C}" type="datetimeFigureOut">
              <a:rPr lang="en-US" smtClean="0"/>
              <a:t>6/25/2023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2902946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sldNum="0"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gif"/></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Marketing &amp; Retail Analysis Milestone 2</a:t>
            </a:r>
          </a:p>
        </p:txBody>
      </p:sp>
      <p:sp>
        <p:nvSpPr>
          <p:cNvPr id="3" name="Subtitle 2"/>
          <p:cNvSpPr>
            <a:spLocks noGrp="1"/>
          </p:cNvSpPr>
          <p:nvPr>
            <p:ph type="subTitle" idx="1"/>
          </p:nvPr>
        </p:nvSpPr>
        <p:spPr/>
        <p:txBody>
          <a:bodyPr/>
          <a:lstStyle/>
          <a:p>
            <a:r>
              <a:rPr lang="en-IN" dirty="0"/>
              <a:t>DEEPAK SINGH</a:t>
            </a:r>
          </a:p>
          <a:p>
            <a:r>
              <a:rPr lang="en-IN" dirty="0"/>
              <a:t>PGDSBA Batch G4 Sep 2023A</a:t>
            </a:r>
          </a:p>
        </p:txBody>
      </p:sp>
      <p:pic>
        <p:nvPicPr>
          <p:cNvPr id="1026" name="Picture 2" descr="DISRUPTEXCLUSIVE How Each Day Of Second Covid Wave Is Affecting Consumer  Behavior - BW Disru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0447" y="4012472"/>
            <a:ext cx="4601845" cy="2486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42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t>Lift Value – Support - Confidence</a:t>
            </a:r>
          </a:p>
        </p:txBody>
      </p:sp>
      <p:sp>
        <p:nvSpPr>
          <p:cNvPr id="8" name="Content Placeholder 7"/>
          <p:cNvSpPr>
            <a:spLocks noGrp="1"/>
          </p:cNvSpPr>
          <p:nvPr>
            <p:ph idx="1"/>
          </p:nvPr>
        </p:nvSpPr>
        <p:spPr/>
        <p:txBody>
          <a:bodyPr>
            <a:normAutofit/>
          </a:bodyPr>
          <a:lstStyle/>
          <a:p>
            <a:pPr marL="285750" indent="-285750"/>
            <a:r>
              <a:rPr lang="en-US" dirty="0">
                <a:solidFill>
                  <a:schemeClr val="tx1"/>
                </a:solidFill>
              </a:rPr>
              <a:t>Item-sets whose support is greater or equal than minimum support threshold are considered as Frequent Item Sets</a:t>
            </a:r>
          </a:p>
          <a:p>
            <a:pPr marL="285750" indent="-285750"/>
            <a:r>
              <a:rPr lang="en-US" dirty="0">
                <a:solidFill>
                  <a:schemeClr val="tx1"/>
                </a:solidFill>
              </a:rPr>
              <a:t>Strong rule are applicable if Rule A implies Rule B where both cases satisfies a minimum support and a minimum confidence</a:t>
            </a:r>
          </a:p>
          <a:p>
            <a:pPr marL="285750" indent="-285750"/>
            <a:r>
              <a:rPr lang="en-US" dirty="0">
                <a:solidFill>
                  <a:schemeClr val="tx1"/>
                </a:solidFill>
              </a:rPr>
              <a:t>The lift can be defined as the correlation between A and B in the rule where A implies B. This correlation would describe how one item-set A would affect another item B. </a:t>
            </a:r>
          </a:p>
          <a:p>
            <a:endParaRPr lang="en-IN" dirty="0">
              <a:solidFill>
                <a:schemeClr val="tx1"/>
              </a:solidFill>
            </a:endParaRPr>
          </a:p>
        </p:txBody>
      </p:sp>
    </p:spTree>
    <p:extLst>
      <p:ext uri="{BB962C8B-B14F-4D97-AF65-F5344CB8AC3E}">
        <p14:creationId xmlns:p14="http://schemas.microsoft.com/office/powerpoint/2010/main" val="3090219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KNIME Workflow</a:t>
            </a:r>
          </a:p>
        </p:txBody>
      </p:sp>
      <p:sp>
        <p:nvSpPr>
          <p:cNvPr id="7" name="Content Placeholder 6"/>
          <p:cNvSpPr>
            <a:spLocks noGrp="1"/>
          </p:cNvSpPr>
          <p:nvPr>
            <p:ph idx="1"/>
          </p:nvPr>
        </p:nvSpPr>
        <p:spPr>
          <a:xfrm>
            <a:off x="1261872" y="1828800"/>
            <a:ext cx="3249168" cy="4351337"/>
          </a:xfrm>
        </p:spPr>
        <p:txBody>
          <a:bodyPr>
            <a:normAutofit/>
          </a:bodyPr>
          <a:lstStyle/>
          <a:p>
            <a:pPr algn="just"/>
            <a:r>
              <a:rPr lang="en-IN" sz="1400" dirty="0"/>
              <a:t>KNIME has been employed to study the Dataset by ordering the products by </a:t>
            </a:r>
            <a:r>
              <a:rPr lang="en-IN" sz="1400" dirty="0" err="1"/>
              <a:t>OrderId</a:t>
            </a:r>
            <a:endParaRPr lang="en-IN" sz="1400" dirty="0"/>
          </a:p>
          <a:p>
            <a:pPr algn="just"/>
            <a:r>
              <a:rPr lang="en-IN" sz="1400" dirty="0"/>
              <a:t>We acquire an output as follows, grouping the Products together as String</a:t>
            </a:r>
          </a:p>
        </p:txBody>
      </p:sp>
      <p:pic>
        <p:nvPicPr>
          <p:cNvPr id="9" name="Picture 8"/>
          <p:cNvPicPr>
            <a:picLocks noChangeAspect="1"/>
          </p:cNvPicPr>
          <p:nvPr/>
        </p:nvPicPr>
        <p:blipFill>
          <a:blip r:embed="rId2"/>
          <a:stretch>
            <a:fillRect/>
          </a:stretch>
        </p:blipFill>
        <p:spPr>
          <a:xfrm>
            <a:off x="1002905" y="3634451"/>
            <a:ext cx="10095718" cy="2824223"/>
          </a:xfrm>
          <a:prstGeom prst="rect">
            <a:avLst/>
          </a:prstGeom>
        </p:spPr>
      </p:pic>
      <p:pic>
        <p:nvPicPr>
          <p:cNvPr id="3" name="Picture 2"/>
          <p:cNvPicPr>
            <a:picLocks noChangeAspect="1"/>
          </p:cNvPicPr>
          <p:nvPr/>
        </p:nvPicPr>
        <p:blipFill rotWithShape="1">
          <a:blip r:embed="rId3"/>
          <a:srcRect r="4930" b="20189"/>
          <a:stretch/>
        </p:blipFill>
        <p:spPr>
          <a:xfrm>
            <a:off x="4636007" y="1876510"/>
            <a:ext cx="7634661" cy="958130"/>
          </a:xfrm>
          <a:prstGeom prst="rect">
            <a:avLst/>
          </a:prstGeom>
        </p:spPr>
      </p:pic>
    </p:spTree>
    <p:extLst>
      <p:ext uri="{BB962C8B-B14F-4D97-AF65-F5344CB8AC3E}">
        <p14:creationId xmlns:p14="http://schemas.microsoft.com/office/powerpoint/2010/main" val="2847496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 Basket Analysis</a:t>
            </a:r>
          </a:p>
        </p:txBody>
      </p:sp>
      <p:sp>
        <p:nvSpPr>
          <p:cNvPr id="7" name="Content Placeholder 6"/>
          <p:cNvSpPr>
            <a:spLocks noGrp="1"/>
          </p:cNvSpPr>
          <p:nvPr>
            <p:ph idx="1"/>
          </p:nvPr>
        </p:nvSpPr>
        <p:spPr>
          <a:xfrm>
            <a:off x="1261872" y="1828800"/>
            <a:ext cx="2187384" cy="4351337"/>
          </a:xfrm>
        </p:spPr>
        <p:txBody>
          <a:bodyPr>
            <a:normAutofit/>
          </a:bodyPr>
          <a:lstStyle/>
          <a:p>
            <a:pPr algn="just"/>
            <a:r>
              <a:rPr lang="en-IN" sz="1400" dirty="0"/>
              <a:t>We were able to address the Dataset by giving a very low value of support since the number of data entries are very high in value. </a:t>
            </a:r>
          </a:p>
          <a:p>
            <a:pPr algn="just"/>
            <a:r>
              <a:rPr lang="en-IN" sz="1400" dirty="0"/>
              <a:t>We were thus able to generate a large volume of associations to help us understand and study the buying patterns and trends</a:t>
            </a:r>
          </a:p>
          <a:p>
            <a:pPr algn="just"/>
            <a:r>
              <a:rPr lang="en-IN" sz="1400" dirty="0"/>
              <a:t>Associations that have higher lift values are accepted to be true</a:t>
            </a:r>
          </a:p>
          <a:p>
            <a:pPr algn="just"/>
            <a:endParaRPr lang="en-IN" sz="1400" dirty="0"/>
          </a:p>
        </p:txBody>
      </p:sp>
      <p:pic>
        <p:nvPicPr>
          <p:cNvPr id="4" name="Picture 3"/>
          <p:cNvPicPr>
            <a:picLocks noChangeAspect="1"/>
          </p:cNvPicPr>
          <p:nvPr/>
        </p:nvPicPr>
        <p:blipFill>
          <a:blip r:embed="rId2"/>
          <a:stretch>
            <a:fillRect/>
          </a:stretch>
        </p:blipFill>
        <p:spPr>
          <a:xfrm>
            <a:off x="3723731" y="4109314"/>
            <a:ext cx="8140319" cy="2024032"/>
          </a:xfrm>
          <a:prstGeom prst="rect">
            <a:avLst/>
          </a:prstGeom>
        </p:spPr>
      </p:pic>
      <p:pic>
        <p:nvPicPr>
          <p:cNvPr id="5" name="Picture 4"/>
          <p:cNvPicPr>
            <a:picLocks noChangeAspect="1"/>
          </p:cNvPicPr>
          <p:nvPr/>
        </p:nvPicPr>
        <p:blipFill>
          <a:blip r:embed="rId3"/>
          <a:stretch>
            <a:fillRect/>
          </a:stretch>
        </p:blipFill>
        <p:spPr>
          <a:xfrm>
            <a:off x="7967240" y="486137"/>
            <a:ext cx="3912242" cy="3209261"/>
          </a:xfrm>
          <a:prstGeom prst="rect">
            <a:avLst/>
          </a:prstGeom>
        </p:spPr>
      </p:pic>
      <p:sp>
        <p:nvSpPr>
          <p:cNvPr id="10" name="Content Placeholder 6"/>
          <p:cNvSpPr txBox="1">
            <a:spLocks/>
          </p:cNvSpPr>
          <p:nvPr/>
        </p:nvSpPr>
        <p:spPr>
          <a:xfrm>
            <a:off x="3493704" y="1718454"/>
            <a:ext cx="4109012"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n-US" sz="1400" dirty="0"/>
              <a:t>There are 20,642 records in the grocery dataset, totaling 1139 orders. </a:t>
            </a:r>
          </a:p>
          <a:p>
            <a:pPr algn="just"/>
            <a:r>
              <a:rPr lang="en-US" sz="1400" dirty="0"/>
              <a:t>Customers have purchased with an average of 18 products per order.</a:t>
            </a:r>
            <a:endParaRPr lang="en-IN" sz="1400" dirty="0"/>
          </a:p>
          <a:p>
            <a:pPr algn="just"/>
            <a:r>
              <a:rPr lang="en-IN" sz="1400" dirty="0"/>
              <a:t>Iteration Values</a:t>
            </a:r>
          </a:p>
          <a:p>
            <a:pPr lvl="1" algn="just"/>
            <a:r>
              <a:rPr lang="en-IN" sz="1200" dirty="0"/>
              <a:t>Min Support = 0.03</a:t>
            </a:r>
          </a:p>
          <a:p>
            <a:pPr lvl="1" algn="just"/>
            <a:r>
              <a:rPr lang="en-IN" sz="1200" dirty="0"/>
              <a:t>Minimum Confidence = 0.4</a:t>
            </a:r>
          </a:p>
          <a:p>
            <a:pPr lvl="1" algn="just"/>
            <a:r>
              <a:rPr lang="en-IN" sz="1200" dirty="0"/>
              <a:t>Max Length = 10</a:t>
            </a:r>
          </a:p>
        </p:txBody>
      </p:sp>
    </p:spTree>
    <p:extLst>
      <p:ext uri="{BB962C8B-B14F-4D97-AF65-F5344CB8AC3E}">
        <p14:creationId xmlns:p14="http://schemas.microsoft.com/office/powerpoint/2010/main" val="101759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 Basket Analysis</a:t>
            </a:r>
          </a:p>
        </p:txBody>
      </p:sp>
      <p:sp>
        <p:nvSpPr>
          <p:cNvPr id="7" name="Content Placeholder 6"/>
          <p:cNvSpPr>
            <a:spLocks noGrp="1"/>
          </p:cNvSpPr>
          <p:nvPr>
            <p:ph idx="1"/>
          </p:nvPr>
        </p:nvSpPr>
        <p:spPr>
          <a:xfrm>
            <a:off x="1261872" y="1828800"/>
            <a:ext cx="9548882" cy="4351337"/>
          </a:xfrm>
        </p:spPr>
        <p:txBody>
          <a:bodyPr>
            <a:normAutofit/>
          </a:bodyPr>
          <a:lstStyle/>
          <a:p>
            <a:pPr algn="just"/>
            <a:r>
              <a:rPr lang="en-IN" sz="1400" dirty="0"/>
              <a:t>As per the rule those who purchased</a:t>
            </a:r>
          </a:p>
          <a:p>
            <a:pPr lvl="1" algn="just"/>
            <a:r>
              <a:rPr lang="en-IN" sz="1200" dirty="0"/>
              <a:t>Ketchup would buy Sandwich Loaves</a:t>
            </a:r>
          </a:p>
          <a:p>
            <a:pPr lvl="1" algn="just"/>
            <a:r>
              <a:rPr lang="en-IN" sz="1200" dirty="0"/>
              <a:t>Pasta will buy flour</a:t>
            </a:r>
          </a:p>
          <a:p>
            <a:pPr lvl="1" algn="just"/>
            <a:r>
              <a:rPr lang="en-IN" sz="1200" dirty="0"/>
              <a:t>All- purpose will also buy Flour</a:t>
            </a:r>
          </a:p>
          <a:p>
            <a:pPr lvl="1" algn="just"/>
            <a:endParaRPr lang="en-IN" sz="1200" dirty="0"/>
          </a:p>
        </p:txBody>
      </p:sp>
      <p:pic>
        <p:nvPicPr>
          <p:cNvPr id="5" name="Picture 4"/>
          <p:cNvPicPr>
            <a:picLocks noChangeAspect="1"/>
          </p:cNvPicPr>
          <p:nvPr/>
        </p:nvPicPr>
        <p:blipFill>
          <a:blip r:embed="rId2"/>
          <a:stretch>
            <a:fillRect/>
          </a:stretch>
        </p:blipFill>
        <p:spPr>
          <a:xfrm>
            <a:off x="1632754" y="3198048"/>
            <a:ext cx="8648700" cy="3286125"/>
          </a:xfrm>
          <a:prstGeom prst="rect">
            <a:avLst/>
          </a:prstGeom>
        </p:spPr>
      </p:pic>
    </p:spTree>
    <p:extLst>
      <p:ext uri="{BB962C8B-B14F-4D97-AF65-F5344CB8AC3E}">
        <p14:creationId xmlns:p14="http://schemas.microsoft.com/office/powerpoint/2010/main" val="1326152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 Basket Analysis</a:t>
            </a:r>
          </a:p>
        </p:txBody>
      </p:sp>
      <p:sp>
        <p:nvSpPr>
          <p:cNvPr id="3" name="Content Placeholder 2"/>
          <p:cNvSpPr>
            <a:spLocks noGrp="1"/>
          </p:cNvSpPr>
          <p:nvPr>
            <p:ph idx="1"/>
          </p:nvPr>
        </p:nvSpPr>
        <p:spPr/>
        <p:txBody>
          <a:bodyPr/>
          <a:lstStyle/>
          <a:p>
            <a:r>
              <a:rPr lang="en-IN" dirty="0"/>
              <a:t>The grocery store could look at catering towards multiple offers of addressing customer needs by looking at the following combinations that have high relationship</a:t>
            </a:r>
          </a:p>
        </p:txBody>
      </p:sp>
      <p:pic>
        <p:nvPicPr>
          <p:cNvPr id="4" name="Picture 3"/>
          <p:cNvPicPr>
            <a:picLocks noChangeAspect="1"/>
          </p:cNvPicPr>
          <p:nvPr/>
        </p:nvPicPr>
        <p:blipFill>
          <a:blip r:embed="rId2"/>
          <a:stretch>
            <a:fillRect/>
          </a:stretch>
        </p:blipFill>
        <p:spPr>
          <a:xfrm>
            <a:off x="739875" y="3477409"/>
            <a:ext cx="10434048" cy="2147887"/>
          </a:xfrm>
          <a:prstGeom prst="rect">
            <a:avLst/>
          </a:prstGeom>
        </p:spPr>
      </p:pic>
    </p:spTree>
    <p:extLst>
      <p:ext uri="{BB962C8B-B14F-4D97-AF65-F5344CB8AC3E}">
        <p14:creationId xmlns:p14="http://schemas.microsoft.com/office/powerpoint/2010/main" val="355282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a:t>
            </a:r>
          </a:p>
        </p:txBody>
      </p:sp>
      <p:sp>
        <p:nvSpPr>
          <p:cNvPr id="3" name="Content Placeholder 2"/>
          <p:cNvSpPr>
            <a:spLocks noGrp="1"/>
          </p:cNvSpPr>
          <p:nvPr>
            <p:ph idx="1"/>
          </p:nvPr>
        </p:nvSpPr>
        <p:spPr/>
        <p:txBody>
          <a:bodyPr/>
          <a:lstStyle/>
          <a:p>
            <a:r>
              <a:rPr lang="en-IN" dirty="0"/>
              <a:t>From the analysis we can conclude that there has been a fall in the overall sales for the organization</a:t>
            </a:r>
          </a:p>
          <a:p>
            <a:r>
              <a:rPr lang="en-IN" dirty="0"/>
              <a:t>2018 saw the highest orders followed by 2019 and 2020</a:t>
            </a:r>
          </a:p>
          <a:p>
            <a:r>
              <a:rPr lang="en-IN" dirty="0"/>
              <a:t>We need to further explore on the sales figures that are not shown of Quarter 4 of 2018 and 2019 </a:t>
            </a:r>
          </a:p>
          <a:p>
            <a:r>
              <a:rPr lang="en-IN" dirty="0"/>
              <a:t>The grocery store can work around on providing promotions during Quarter 2 to improve sales and further drive customer satisfaction towards repeat purchases in Quarter 3</a:t>
            </a:r>
          </a:p>
          <a:p>
            <a:r>
              <a:rPr lang="en-IN" dirty="0"/>
              <a:t>Hand Soap, Fruits and Sandwich loaves are the three most lowest items that are sold by the grocery store, the store can look to further invest other products and variety to improve customer purchases </a:t>
            </a:r>
          </a:p>
          <a:p>
            <a:endParaRPr lang="en-IN" dirty="0"/>
          </a:p>
          <a:p>
            <a:endParaRPr lang="en-IN" dirty="0"/>
          </a:p>
          <a:p>
            <a:endParaRPr lang="en-IN" dirty="0"/>
          </a:p>
        </p:txBody>
      </p:sp>
    </p:spTree>
    <p:extLst>
      <p:ext uri="{BB962C8B-B14F-4D97-AF65-F5344CB8AC3E}">
        <p14:creationId xmlns:p14="http://schemas.microsoft.com/office/powerpoint/2010/main" val="3880109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Cereal Became the Quintessential American Breakf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0024" y="451482"/>
            <a:ext cx="4105656" cy="30778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IN" dirty="0"/>
              <a:t>Recommendations</a:t>
            </a:r>
          </a:p>
        </p:txBody>
      </p:sp>
      <p:sp>
        <p:nvSpPr>
          <p:cNvPr id="3" name="Content Placeholder 2"/>
          <p:cNvSpPr>
            <a:spLocks noGrp="1"/>
          </p:cNvSpPr>
          <p:nvPr>
            <p:ph idx="1"/>
          </p:nvPr>
        </p:nvSpPr>
        <p:spPr/>
        <p:txBody>
          <a:bodyPr>
            <a:normAutofit lnSpcReduction="10000"/>
          </a:bodyPr>
          <a:lstStyle/>
          <a:p>
            <a:r>
              <a:rPr lang="en-IN" dirty="0"/>
              <a:t>The fast moving items within the store are the </a:t>
            </a:r>
            <a:r>
              <a:rPr lang="en-IN" dirty="0">
                <a:solidFill>
                  <a:schemeClr val="bg1"/>
                </a:solidFill>
              </a:rPr>
              <a:t>following</a:t>
            </a:r>
          </a:p>
          <a:p>
            <a:pPr lvl="2"/>
            <a:r>
              <a:rPr lang="en-IN" dirty="0"/>
              <a:t>Poultry</a:t>
            </a:r>
          </a:p>
          <a:p>
            <a:pPr lvl="2"/>
            <a:r>
              <a:rPr lang="en-IN" dirty="0"/>
              <a:t>Soda</a:t>
            </a:r>
          </a:p>
          <a:p>
            <a:pPr lvl="2"/>
            <a:r>
              <a:rPr lang="en-IN" dirty="0"/>
              <a:t>Cereals</a:t>
            </a:r>
          </a:p>
          <a:p>
            <a:pPr lvl="2"/>
            <a:r>
              <a:rPr lang="en-IN" dirty="0"/>
              <a:t>Ice cream</a:t>
            </a:r>
          </a:p>
          <a:p>
            <a:pPr lvl="2"/>
            <a:r>
              <a:rPr lang="en-IN" dirty="0"/>
              <a:t>Cheeses </a:t>
            </a:r>
          </a:p>
          <a:p>
            <a:pPr lvl="2"/>
            <a:r>
              <a:rPr lang="en-IN" dirty="0"/>
              <a:t>Waffles</a:t>
            </a:r>
          </a:p>
          <a:p>
            <a:pPr lvl="1"/>
            <a:r>
              <a:rPr lang="en-IN" dirty="0"/>
              <a:t>They can be paired with offers to help further improve on their sales</a:t>
            </a:r>
          </a:p>
          <a:p>
            <a:pPr lvl="2"/>
            <a:r>
              <a:rPr lang="en-IN" b="1" dirty="0"/>
              <a:t>Poultry</a:t>
            </a:r>
            <a:r>
              <a:rPr lang="en-IN" dirty="0"/>
              <a:t> has a strong relationship to be purchased with laundry detergent, sandwich loaves and shampoo</a:t>
            </a:r>
          </a:p>
          <a:p>
            <a:pPr lvl="2"/>
            <a:r>
              <a:rPr lang="en-IN" b="1" dirty="0"/>
              <a:t>Soda</a:t>
            </a:r>
            <a:r>
              <a:rPr lang="en-IN" dirty="0"/>
              <a:t> can be paired with ice cream, soap or mixers</a:t>
            </a:r>
          </a:p>
          <a:p>
            <a:pPr lvl="2"/>
            <a:r>
              <a:rPr lang="en-IN" b="1" dirty="0"/>
              <a:t>Cereals</a:t>
            </a:r>
            <a:r>
              <a:rPr lang="en-IN" dirty="0"/>
              <a:t> can be paired with lunch meat, yoghurt or bagels</a:t>
            </a:r>
          </a:p>
          <a:p>
            <a:pPr lvl="2"/>
            <a:r>
              <a:rPr lang="en-IN" b="1" dirty="0"/>
              <a:t>Ice creams </a:t>
            </a:r>
            <a:r>
              <a:rPr lang="en-IN" dirty="0"/>
              <a:t>hold a strong relationship with aluminium foil, sandwich loaves and cheeses</a:t>
            </a:r>
          </a:p>
          <a:p>
            <a:pPr lvl="2"/>
            <a:r>
              <a:rPr lang="en-IN" b="1" dirty="0"/>
              <a:t>Cheeses </a:t>
            </a:r>
            <a:r>
              <a:rPr lang="en-IN" dirty="0"/>
              <a:t>can be paired with Ice cream, coffee/tea or even yoghurt</a:t>
            </a:r>
          </a:p>
          <a:p>
            <a:pPr lvl="2"/>
            <a:r>
              <a:rPr lang="en-IN" b="1" dirty="0"/>
              <a:t>Waffles</a:t>
            </a:r>
            <a:r>
              <a:rPr lang="en-IN" dirty="0"/>
              <a:t> can be sold with lunch meat, ketchup or pasta</a:t>
            </a:r>
            <a:endParaRPr lang="en-IN" b="1" dirty="0"/>
          </a:p>
          <a:p>
            <a:pPr lvl="2"/>
            <a:endParaRPr lang="en-IN" dirty="0"/>
          </a:p>
        </p:txBody>
      </p:sp>
    </p:spTree>
    <p:extLst>
      <p:ext uri="{BB962C8B-B14F-4D97-AF65-F5344CB8AC3E}">
        <p14:creationId xmlns:p14="http://schemas.microsoft.com/office/powerpoint/2010/main" val="4167877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Best Hand Soaps 2022 - Best Smelling Popular Hand Soa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9187" y="4880953"/>
            <a:ext cx="1073820" cy="159730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uy Ziploc Sandwich and Snack Bags for On the Go Freshness, Grip 'n Seal  Technology for Easier Grip, Open, and Close, 30 Count, Pack of 3 (90 Total  Bags) Online in India. B01FXMCWY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8659" y="380036"/>
            <a:ext cx="1884825" cy="18886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IN" dirty="0"/>
              <a:t>Recommendations</a:t>
            </a:r>
          </a:p>
        </p:txBody>
      </p:sp>
      <p:sp>
        <p:nvSpPr>
          <p:cNvPr id="3" name="Content Placeholder 2"/>
          <p:cNvSpPr>
            <a:spLocks noGrp="1"/>
          </p:cNvSpPr>
          <p:nvPr>
            <p:ph idx="1"/>
          </p:nvPr>
        </p:nvSpPr>
        <p:spPr/>
        <p:txBody>
          <a:bodyPr>
            <a:normAutofit fontScale="70000" lnSpcReduction="20000"/>
          </a:bodyPr>
          <a:lstStyle/>
          <a:p>
            <a:r>
              <a:rPr lang="en-IN" dirty="0"/>
              <a:t>The combinations recommended work around the multi basket analysis in ensuring that the strong relationship between the items can be utilized to better recommend and bring about optimum sales to the grocery store</a:t>
            </a:r>
          </a:p>
          <a:p>
            <a:r>
              <a:rPr lang="en-IN" dirty="0"/>
              <a:t>The store can look at providing offers that improve sales on poorly selling </a:t>
            </a:r>
            <a:r>
              <a:rPr lang="en-IN" dirty="0" err="1"/>
              <a:t>iterms</a:t>
            </a:r>
            <a:r>
              <a:rPr lang="en-IN" dirty="0"/>
              <a:t> such as </a:t>
            </a:r>
          </a:p>
          <a:p>
            <a:r>
              <a:rPr lang="en-IN" b="1" dirty="0"/>
              <a:t>Sandwich bags </a:t>
            </a:r>
            <a:r>
              <a:rPr lang="en-IN" dirty="0"/>
              <a:t>off the shelf before they expire by pairing them with </a:t>
            </a:r>
          </a:p>
          <a:p>
            <a:pPr lvl="1"/>
            <a:r>
              <a:rPr lang="en-IN" dirty="0"/>
              <a:t>Lunch meat, Soda or Pork.</a:t>
            </a:r>
          </a:p>
          <a:p>
            <a:r>
              <a:rPr lang="en-IN" b="1" dirty="0"/>
              <a:t>Hand soap </a:t>
            </a:r>
            <a:r>
              <a:rPr lang="en-IN" dirty="0"/>
              <a:t>can be paired with </a:t>
            </a:r>
          </a:p>
          <a:p>
            <a:pPr lvl="1"/>
            <a:r>
              <a:rPr lang="en-IN" dirty="0"/>
              <a:t>Lunch meat, ketchup or Pork to further sell the products</a:t>
            </a:r>
          </a:p>
          <a:p>
            <a:r>
              <a:rPr lang="en-IN" b="1" dirty="0"/>
              <a:t>Fruits</a:t>
            </a:r>
            <a:r>
              <a:rPr lang="en-IN" dirty="0"/>
              <a:t> can be paired with </a:t>
            </a:r>
          </a:p>
          <a:p>
            <a:pPr lvl="1"/>
            <a:r>
              <a:rPr lang="en-IN" dirty="0"/>
              <a:t>Beef, Sandwich bags and Port to improve their sales</a:t>
            </a:r>
          </a:p>
          <a:p>
            <a:r>
              <a:rPr lang="en-IN" dirty="0"/>
              <a:t>Furthermore, the customer survey can be undertaken to understand if there is any challenges with the current range of products within these categories in terms of taste, flavour or preference to improve on their sales</a:t>
            </a:r>
          </a:p>
          <a:p>
            <a:r>
              <a:rPr lang="en-IN" dirty="0"/>
              <a:t>Categories can also be paired based on use such as Hand soaps can be promoted along with detergents to improve sales. </a:t>
            </a:r>
          </a:p>
          <a:p>
            <a:pPr marL="0" indent="0">
              <a:buNone/>
            </a:pPr>
            <a:endParaRPr lang="en-IN" dirty="0"/>
          </a:p>
          <a:p>
            <a:pPr lvl="2"/>
            <a:endParaRPr lang="en-IN" dirty="0"/>
          </a:p>
        </p:txBody>
      </p:sp>
      <p:pic>
        <p:nvPicPr>
          <p:cNvPr id="2060" name="Picture 12" descr="Fruit Shop Pictures | Download Free Images on Unsplas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4475" y="2845899"/>
            <a:ext cx="2224697" cy="148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765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Recommendations</a:t>
            </a:r>
          </a:p>
        </p:txBody>
      </p:sp>
      <p:sp>
        <p:nvSpPr>
          <p:cNvPr id="3" name="Content Placeholder 2"/>
          <p:cNvSpPr>
            <a:spLocks noGrp="1"/>
          </p:cNvSpPr>
          <p:nvPr>
            <p:ph idx="1"/>
          </p:nvPr>
        </p:nvSpPr>
        <p:spPr>
          <a:xfrm>
            <a:off x="1261872" y="1828800"/>
            <a:ext cx="3252255" cy="4351337"/>
          </a:xfrm>
        </p:spPr>
        <p:txBody>
          <a:bodyPr>
            <a:noAutofit/>
          </a:bodyPr>
          <a:lstStyle/>
          <a:p>
            <a:r>
              <a:rPr lang="en-IN" sz="1400" dirty="0"/>
              <a:t>Further Study</a:t>
            </a:r>
          </a:p>
          <a:p>
            <a:r>
              <a:rPr lang="en-IN" sz="1400" dirty="0"/>
              <a:t>Sales within Competing Grocery stores and the pricing strategy or promotional items can also be further investigated to replicate and compete with the sales patterns</a:t>
            </a:r>
          </a:p>
          <a:p>
            <a:r>
              <a:rPr lang="en-IN" sz="1400" dirty="0"/>
              <a:t>Offers such as BOGO (Buy One get One Free) or BTGO (Buy Two Get One Free) can be addressed for products that are being sold at a moderate to slow pace</a:t>
            </a:r>
          </a:p>
          <a:p>
            <a:r>
              <a:rPr lang="en-IN" sz="1400" dirty="0"/>
              <a:t>Products with very high lift value can be studied to further understand buyer behaviour and effectively deliver products with association </a:t>
            </a:r>
          </a:p>
          <a:p>
            <a:endParaRPr lang="en-IN" sz="1400" dirty="0"/>
          </a:p>
        </p:txBody>
      </p:sp>
      <p:pic>
        <p:nvPicPr>
          <p:cNvPr id="6" name="Picture 5"/>
          <p:cNvPicPr>
            <a:picLocks noChangeAspect="1"/>
          </p:cNvPicPr>
          <p:nvPr/>
        </p:nvPicPr>
        <p:blipFill>
          <a:blip r:embed="rId2"/>
          <a:stretch>
            <a:fillRect/>
          </a:stretch>
        </p:blipFill>
        <p:spPr>
          <a:xfrm>
            <a:off x="4511040" y="3806643"/>
            <a:ext cx="7505155" cy="2832302"/>
          </a:xfrm>
          <a:prstGeom prst="rect">
            <a:avLst/>
          </a:prstGeom>
        </p:spPr>
      </p:pic>
      <p:pic>
        <p:nvPicPr>
          <p:cNvPr id="3074" name="Picture 2" descr="1,778 Bogo Images, Stock Photos &amp; Vectors | Shutterstock"/>
          <p:cNvPicPr>
            <a:picLocks noChangeAspect="1" noChangeArrowheads="1"/>
          </p:cNvPicPr>
          <p:nvPr/>
        </p:nvPicPr>
        <p:blipFill rotWithShape="1">
          <a:blip r:embed="rId3">
            <a:extLst>
              <a:ext uri="{28A0092B-C50C-407E-A947-70E740481C1C}">
                <a14:useLocalDpi xmlns:a14="http://schemas.microsoft.com/office/drawing/2010/main" val="0"/>
              </a:ext>
            </a:extLst>
          </a:blip>
          <a:srcRect l="12589" t="13690" r="16026" b="18119"/>
          <a:stretch/>
        </p:blipFill>
        <p:spPr bwMode="auto">
          <a:xfrm>
            <a:off x="9743440" y="274320"/>
            <a:ext cx="2153012" cy="22148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rocery Store Brands &amp; Logos | FindThatLogo.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4908" y="375919"/>
            <a:ext cx="2622931" cy="2185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222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71866" y="1025170"/>
            <a:ext cx="7369833" cy="1648582"/>
          </a:xfrm>
        </p:spPr>
        <p:txBody>
          <a:bodyPr/>
          <a:lstStyle/>
          <a:p>
            <a:pPr algn="ctr"/>
            <a:r>
              <a:rPr lang="en-IN" dirty="0"/>
              <a:t>THANK YOU</a:t>
            </a:r>
          </a:p>
        </p:txBody>
      </p:sp>
      <p:pic>
        <p:nvPicPr>
          <p:cNvPr id="3074" name="Picture 2" descr="Happy Shopping Logo Vector Template Design Stock Vector - Illustration of  decoration, concept: 124520161"/>
          <p:cNvPicPr>
            <a:picLocks noChangeAspect="1" noChangeArrowheads="1"/>
          </p:cNvPicPr>
          <p:nvPr/>
        </p:nvPicPr>
        <p:blipFill rotWithShape="1">
          <a:blip r:embed="rId2">
            <a:extLst>
              <a:ext uri="{28A0092B-C50C-407E-A947-70E740481C1C}">
                <a14:useLocalDpi xmlns:a14="http://schemas.microsoft.com/office/drawing/2010/main" val="0"/>
              </a:ext>
            </a:extLst>
          </a:blip>
          <a:srcRect l="11477" t="28253" r="12270" b="27848"/>
          <a:stretch/>
        </p:blipFill>
        <p:spPr bwMode="auto">
          <a:xfrm>
            <a:off x="3044142" y="2928393"/>
            <a:ext cx="5810491" cy="3345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30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p:txBody>
          <a:bodyPr>
            <a:normAutofit/>
          </a:bodyPr>
          <a:lstStyle/>
          <a:p>
            <a:r>
              <a:rPr lang="en-IN" dirty="0"/>
              <a:t>Problem Statement </a:t>
            </a:r>
          </a:p>
          <a:p>
            <a:pPr lvl="1"/>
            <a:r>
              <a:rPr lang="en-US" dirty="0"/>
              <a:t>A Grocery Store shared the transactional data with you. Your job is to identify the most popular combos that can be suggested to the Grocery Store chain after a thorough analysis of the most commonly occurring sets of items in the customer orders. The Store doesn’t have any combo offers. Can you suggest the best combos &amp; offers?</a:t>
            </a:r>
          </a:p>
          <a:p>
            <a:r>
              <a:rPr lang="en-US" dirty="0"/>
              <a:t>Actionable Items</a:t>
            </a:r>
          </a:p>
          <a:p>
            <a:pPr lvl="1"/>
            <a:r>
              <a:rPr lang="en-US" dirty="0"/>
              <a:t>EDA Dataset</a:t>
            </a:r>
          </a:p>
          <a:p>
            <a:pPr lvl="1"/>
            <a:r>
              <a:rPr lang="en-US" dirty="0"/>
              <a:t>Develop Basket Analysis</a:t>
            </a:r>
          </a:p>
          <a:p>
            <a:pPr lvl="1"/>
            <a:r>
              <a:rPr lang="en-US" dirty="0"/>
              <a:t>KNIME Workflow</a:t>
            </a:r>
          </a:p>
          <a:p>
            <a:pPr lvl="1"/>
            <a:r>
              <a:rPr lang="en-US" dirty="0"/>
              <a:t>Insight</a:t>
            </a:r>
          </a:p>
          <a:p>
            <a:pPr lvl="1"/>
            <a:r>
              <a:rPr lang="en-US" dirty="0"/>
              <a:t>Recommendation</a:t>
            </a:r>
          </a:p>
          <a:p>
            <a:endParaRPr lang="en-IN" dirty="0"/>
          </a:p>
        </p:txBody>
      </p:sp>
    </p:spTree>
    <p:extLst>
      <p:ext uri="{BB962C8B-B14F-4D97-AF65-F5344CB8AC3E}">
        <p14:creationId xmlns:p14="http://schemas.microsoft.com/office/powerpoint/2010/main" val="220892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Grocery store Dataset</a:t>
            </a:r>
          </a:p>
        </p:txBody>
      </p:sp>
      <p:sp>
        <p:nvSpPr>
          <p:cNvPr id="3" name="Content Placeholder 2"/>
          <p:cNvSpPr>
            <a:spLocks noGrp="1"/>
          </p:cNvSpPr>
          <p:nvPr>
            <p:ph idx="1"/>
          </p:nvPr>
        </p:nvSpPr>
        <p:spPr>
          <a:xfrm>
            <a:off x="685801" y="2142067"/>
            <a:ext cx="6601967" cy="4103285"/>
          </a:xfrm>
        </p:spPr>
        <p:txBody>
          <a:bodyPr>
            <a:noAutofit/>
          </a:bodyPr>
          <a:lstStyle/>
          <a:p>
            <a:pPr algn="just">
              <a:buFont typeface="Arial" panose="020B0604020202020204" pitchFamily="34" charset="0"/>
              <a:buChar char="•"/>
            </a:pPr>
            <a:r>
              <a:rPr lang="en-US" sz="1400" dirty="0"/>
              <a:t>The data is about an Grocery store with Order Entry, Date of Transaction and Products. </a:t>
            </a:r>
          </a:p>
          <a:p>
            <a:pPr algn="just">
              <a:buFont typeface="Arial" panose="020B0604020202020204" pitchFamily="34" charset="0"/>
              <a:buChar char="•"/>
            </a:pPr>
            <a:r>
              <a:rPr lang="en-US" sz="1400" dirty="0"/>
              <a:t>They have provided the data collected of  transactions between 1-1-2018 and 26-2-2020.</a:t>
            </a:r>
          </a:p>
          <a:p>
            <a:pPr>
              <a:buFont typeface="Arial" panose="020B0604020202020204" pitchFamily="34" charset="0"/>
              <a:buChar char="•"/>
            </a:pPr>
            <a:r>
              <a:rPr lang="en-US" sz="1400" dirty="0"/>
              <a:t>The data has 20641 entries rows and 3 columns</a:t>
            </a:r>
          </a:p>
          <a:p>
            <a:pPr>
              <a:buFont typeface="Arial" panose="020B0604020202020204" pitchFamily="34" charset="0"/>
              <a:buChar char="•"/>
            </a:pPr>
            <a:r>
              <a:rPr lang="en-US" sz="1400" dirty="0"/>
              <a:t>This can be further understood as 2 object data type (Date and Product) and 1 integer data type (Order ID).</a:t>
            </a:r>
          </a:p>
        </p:txBody>
      </p:sp>
      <p:pic>
        <p:nvPicPr>
          <p:cNvPr id="4" name="Picture 3"/>
          <p:cNvPicPr>
            <a:picLocks noChangeAspect="1"/>
          </p:cNvPicPr>
          <p:nvPr/>
        </p:nvPicPr>
        <p:blipFill>
          <a:blip r:embed="rId2"/>
          <a:stretch>
            <a:fillRect/>
          </a:stretch>
        </p:blipFill>
        <p:spPr>
          <a:xfrm>
            <a:off x="7877365" y="285178"/>
            <a:ext cx="3057525" cy="1971675"/>
          </a:xfrm>
          <a:prstGeom prst="rect">
            <a:avLst/>
          </a:prstGeom>
        </p:spPr>
      </p:pic>
      <p:pic>
        <p:nvPicPr>
          <p:cNvPr id="5" name="Picture 4"/>
          <p:cNvPicPr>
            <a:picLocks noChangeAspect="1"/>
          </p:cNvPicPr>
          <p:nvPr/>
        </p:nvPicPr>
        <p:blipFill>
          <a:blip r:embed="rId3"/>
          <a:stretch>
            <a:fillRect/>
          </a:stretch>
        </p:blipFill>
        <p:spPr>
          <a:xfrm>
            <a:off x="5342763" y="5297424"/>
            <a:ext cx="1520190" cy="426720"/>
          </a:xfrm>
          <a:prstGeom prst="rect">
            <a:avLst/>
          </a:prstGeom>
        </p:spPr>
      </p:pic>
      <p:pic>
        <p:nvPicPr>
          <p:cNvPr id="6" name="Picture 5"/>
          <p:cNvPicPr>
            <a:picLocks noChangeAspect="1"/>
          </p:cNvPicPr>
          <p:nvPr/>
        </p:nvPicPr>
        <p:blipFill>
          <a:blip r:embed="rId4"/>
          <a:stretch>
            <a:fillRect/>
          </a:stretch>
        </p:blipFill>
        <p:spPr>
          <a:xfrm>
            <a:off x="885063" y="4473321"/>
            <a:ext cx="3600450" cy="2190750"/>
          </a:xfrm>
          <a:prstGeom prst="rect">
            <a:avLst/>
          </a:prstGeom>
        </p:spPr>
      </p:pic>
      <p:pic>
        <p:nvPicPr>
          <p:cNvPr id="7" name="Picture 6"/>
          <p:cNvPicPr>
            <a:picLocks noChangeAspect="1"/>
          </p:cNvPicPr>
          <p:nvPr/>
        </p:nvPicPr>
        <p:blipFill>
          <a:blip r:embed="rId5"/>
          <a:stretch>
            <a:fillRect/>
          </a:stretch>
        </p:blipFill>
        <p:spPr>
          <a:xfrm>
            <a:off x="7922438" y="2350008"/>
            <a:ext cx="3323348" cy="1882330"/>
          </a:xfrm>
          <a:prstGeom prst="rect">
            <a:avLst/>
          </a:prstGeom>
        </p:spPr>
      </p:pic>
    </p:spTree>
    <p:extLst>
      <p:ext uri="{BB962C8B-B14F-4D97-AF65-F5344CB8AC3E}">
        <p14:creationId xmlns:p14="http://schemas.microsoft.com/office/powerpoint/2010/main" val="605047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Grocery store Dataset</a:t>
            </a:r>
          </a:p>
        </p:txBody>
      </p:sp>
      <p:sp>
        <p:nvSpPr>
          <p:cNvPr id="3" name="Content Placeholder 2"/>
          <p:cNvSpPr>
            <a:spLocks noGrp="1"/>
          </p:cNvSpPr>
          <p:nvPr>
            <p:ph idx="1"/>
          </p:nvPr>
        </p:nvSpPr>
        <p:spPr>
          <a:xfrm>
            <a:off x="685801" y="2142067"/>
            <a:ext cx="6601967" cy="4103285"/>
          </a:xfrm>
        </p:spPr>
        <p:txBody>
          <a:bodyPr>
            <a:noAutofit/>
          </a:bodyPr>
          <a:lstStyle/>
          <a:p>
            <a:pPr algn="just">
              <a:buFont typeface="Arial" panose="020B0604020202020204" pitchFamily="34" charset="0"/>
              <a:buChar char="•"/>
            </a:pPr>
            <a:r>
              <a:rPr lang="en-US" sz="1400" dirty="0"/>
              <a:t>The data set does not have any Null entries in any of its columns. </a:t>
            </a:r>
          </a:p>
          <a:p>
            <a:pPr algn="just">
              <a:buFont typeface="Arial" panose="020B0604020202020204" pitchFamily="34" charset="0"/>
              <a:buChar char="•"/>
            </a:pPr>
            <a:endParaRPr lang="en-US" sz="1400" dirty="0"/>
          </a:p>
          <a:p>
            <a:pPr algn="just">
              <a:buFont typeface="Arial" panose="020B0604020202020204" pitchFamily="34" charset="0"/>
              <a:buChar char="•"/>
            </a:pPr>
            <a:r>
              <a:rPr lang="en-US" sz="1400" dirty="0"/>
              <a:t>The Number of Unique Entries per columns is as follows</a:t>
            </a:r>
          </a:p>
          <a:p>
            <a:pPr lvl="1" algn="just">
              <a:buFont typeface="Arial" panose="020B0604020202020204" pitchFamily="34" charset="0"/>
              <a:buChar char="•"/>
            </a:pPr>
            <a:r>
              <a:rPr lang="en-US" sz="1200" dirty="0"/>
              <a:t>Date – 603</a:t>
            </a:r>
          </a:p>
          <a:p>
            <a:pPr lvl="1" algn="just">
              <a:buFont typeface="Arial" panose="020B0604020202020204" pitchFamily="34" charset="0"/>
              <a:buChar char="•"/>
            </a:pPr>
            <a:r>
              <a:rPr lang="en-US" sz="1200" dirty="0"/>
              <a:t>Order ID – 1139</a:t>
            </a:r>
          </a:p>
          <a:p>
            <a:pPr lvl="1" algn="just">
              <a:buFont typeface="Arial" panose="020B0604020202020204" pitchFamily="34" charset="0"/>
              <a:buChar char="•"/>
            </a:pPr>
            <a:r>
              <a:rPr lang="en-US" sz="1200" dirty="0"/>
              <a:t>Product - 37</a:t>
            </a:r>
          </a:p>
          <a:p>
            <a:pPr>
              <a:buFont typeface="Arial" panose="020B0604020202020204" pitchFamily="34" charset="0"/>
              <a:buChar char="•"/>
            </a:pPr>
            <a:r>
              <a:rPr lang="en-US" sz="1400" dirty="0"/>
              <a:t>The data has 4730 duplicate entries within the dataset, however these can be considered as multiple purchases made by different individuals choosing the same products. </a:t>
            </a:r>
          </a:p>
        </p:txBody>
      </p:sp>
      <p:pic>
        <p:nvPicPr>
          <p:cNvPr id="8" name="Picture 7"/>
          <p:cNvPicPr>
            <a:picLocks noChangeAspect="1"/>
          </p:cNvPicPr>
          <p:nvPr/>
        </p:nvPicPr>
        <p:blipFill>
          <a:blip r:embed="rId2"/>
          <a:stretch>
            <a:fillRect/>
          </a:stretch>
        </p:blipFill>
        <p:spPr>
          <a:xfrm>
            <a:off x="8639365" y="1028509"/>
            <a:ext cx="1533525" cy="923925"/>
          </a:xfrm>
          <a:prstGeom prst="rect">
            <a:avLst/>
          </a:prstGeom>
        </p:spPr>
      </p:pic>
      <p:pic>
        <p:nvPicPr>
          <p:cNvPr id="9" name="Picture 8"/>
          <p:cNvPicPr>
            <a:picLocks noChangeAspect="1"/>
          </p:cNvPicPr>
          <p:nvPr/>
        </p:nvPicPr>
        <p:blipFill>
          <a:blip r:embed="rId3"/>
          <a:stretch>
            <a:fillRect/>
          </a:stretch>
        </p:blipFill>
        <p:spPr>
          <a:xfrm>
            <a:off x="8590597" y="2820352"/>
            <a:ext cx="1685925" cy="942975"/>
          </a:xfrm>
          <a:prstGeom prst="rect">
            <a:avLst/>
          </a:prstGeom>
        </p:spPr>
      </p:pic>
    </p:spTree>
    <p:extLst>
      <p:ext uri="{BB962C8B-B14F-4D97-AF65-F5344CB8AC3E}">
        <p14:creationId xmlns:p14="http://schemas.microsoft.com/office/powerpoint/2010/main" val="861226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Grocery store Dataset</a:t>
            </a:r>
          </a:p>
        </p:txBody>
      </p:sp>
      <p:sp>
        <p:nvSpPr>
          <p:cNvPr id="3" name="Content Placeholder 2"/>
          <p:cNvSpPr>
            <a:spLocks noGrp="1"/>
          </p:cNvSpPr>
          <p:nvPr>
            <p:ph idx="1"/>
          </p:nvPr>
        </p:nvSpPr>
        <p:spPr>
          <a:xfrm>
            <a:off x="685801" y="2142067"/>
            <a:ext cx="4151375" cy="4103285"/>
          </a:xfrm>
        </p:spPr>
        <p:txBody>
          <a:bodyPr>
            <a:noAutofit/>
          </a:bodyPr>
          <a:lstStyle/>
          <a:p>
            <a:pPr algn="just">
              <a:buFont typeface="Arial" panose="020B0604020202020204" pitchFamily="34" charset="0"/>
              <a:buChar char="•"/>
            </a:pPr>
            <a:r>
              <a:rPr lang="en-US" sz="1400" dirty="0"/>
              <a:t>The Dataset has maximum entries seen in 2018 and 2019 followed by 2020.</a:t>
            </a:r>
          </a:p>
          <a:p>
            <a:pPr algn="just">
              <a:buFont typeface="Arial" panose="020B0604020202020204" pitchFamily="34" charset="0"/>
              <a:buChar char="•"/>
            </a:pPr>
            <a:r>
              <a:rPr lang="en-US" sz="1400" dirty="0"/>
              <a:t>The Data in 2020 is however seen only till the month of February</a:t>
            </a:r>
          </a:p>
          <a:p>
            <a:pPr algn="just">
              <a:buFont typeface="Arial" panose="020B0604020202020204" pitchFamily="34" charset="0"/>
              <a:buChar char="•"/>
            </a:pPr>
            <a:r>
              <a:rPr lang="en-US" sz="1400" dirty="0"/>
              <a:t>The most purchased items in the Grocery list include</a:t>
            </a:r>
          </a:p>
          <a:p>
            <a:pPr lvl="1" algn="just">
              <a:buFont typeface="Arial" panose="020B0604020202020204" pitchFamily="34" charset="0"/>
              <a:buChar char="•"/>
            </a:pPr>
            <a:r>
              <a:rPr lang="en-US" sz="1200" dirty="0"/>
              <a:t>Poultry – 640</a:t>
            </a:r>
          </a:p>
          <a:p>
            <a:pPr lvl="1" algn="just">
              <a:buFont typeface="Arial" panose="020B0604020202020204" pitchFamily="34" charset="0"/>
              <a:buChar char="•"/>
            </a:pPr>
            <a:r>
              <a:rPr lang="en-US" sz="1200" dirty="0"/>
              <a:t>Soda – 597</a:t>
            </a:r>
          </a:p>
          <a:p>
            <a:pPr lvl="1" algn="just">
              <a:buFont typeface="Arial" panose="020B0604020202020204" pitchFamily="34" charset="0"/>
              <a:buChar char="•"/>
            </a:pPr>
            <a:r>
              <a:rPr lang="en-US" sz="1200" dirty="0"/>
              <a:t>Cereal – 591</a:t>
            </a:r>
          </a:p>
          <a:p>
            <a:pPr lvl="1" algn="just">
              <a:buFont typeface="Arial" panose="020B0604020202020204" pitchFamily="34" charset="0"/>
              <a:buChar char="•"/>
            </a:pPr>
            <a:r>
              <a:rPr lang="en-US" sz="1200" dirty="0"/>
              <a:t>Ice Cream – 579 </a:t>
            </a:r>
          </a:p>
          <a:p>
            <a:pPr lvl="1" algn="just">
              <a:buFont typeface="Arial" panose="020B0604020202020204" pitchFamily="34" charset="0"/>
              <a:buChar char="•"/>
            </a:pPr>
            <a:r>
              <a:rPr lang="en-US" sz="1200" dirty="0"/>
              <a:t>Cheeses – 578 </a:t>
            </a:r>
          </a:p>
          <a:p>
            <a:pPr>
              <a:buFont typeface="Arial" panose="020B0604020202020204" pitchFamily="34" charset="0"/>
              <a:buChar char="•"/>
            </a:pPr>
            <a:endParaRPr lang="en-US" sz="1400" dirty="0"/>
          </a:p>
        </p:txBody>
      </p:sp>
      <p:pic>
        <p:nvPicPr>
          <p:cNvPr id="4" name="Picture 3"/>
          <p:cNvPicPr>
            <a:picLocks noChangeAspect="1"/>
          </p:cNvPicPr>
          <p:nvPr/>
        </p:nvPicPr>
        <p:blipFill>
          <a:blip r:embed="rId2"/>
          <a:stretch>
            <a:fillRect/>
          </a:stretch>
        </p:blipFill>
        <p:spPr>
          <a:xfrm>
            <a:off x="5084064" y="1606306"/>
            <a:ext cx="6163056" cy="5050525"/>
          </a:xfrm>
          <a:prstGeom prst="rect">
            <a:avLst/>
          </a:prstGeom>
        </p:spPr>
      </p:pic>
    </p:spTree>
    <p:extLst>
      <p:ext uri="{BB962C8B-B14F-4D97-AF65-F5344CB8AC3E}">
        <p14:creationId xmlns:p14="http://schemas.microsoft.com/office/powerpoint/2010/main" val="786823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Grocery Dataset</a:t>
            </a:r>
          </a:p>
        </p:txBody>
      </p:sp>
      <p:sp>
        <p:nvSpPr>
          <p:cNvPr id="3" name="Content Placeholder 2"/>
          <p:cNvSpPr>
            <a:spLocks noGrp="1"/>
          </p:cNvSpPr>
          <p:nvPr>
            <p:ph idx="1"/>
          </p:nvPr>
        </p:nvSpPr>
        <p:spPr>
          <a:xfrm>
            <a:off x="685801" y="2142067"/>
            <a:ext cx="4151375" cy="4103285"/>
          </a:xfrm>
        </p:spPr>
        <p:txBody>
          <a:bodyPr>
            <a:noAutofit/>
          </a:bodyPr>
          <a:lstStyle/>
          <a:p>
            <a:pPr algn="just">
              <a:buFont typeface="Arial" panose="020B0604020202020204" pitchFamily="34" charset="0"/>
              <a:buChar char="•"/>
            </a:pPr>
            <a:r>
              <a:rPr lang="en-US" sz="1200" dirty="0"/>
              <a:t>It is difficult to understand an overall seasonality or trend in the purchases, however all purchases seem to lay under a value of oddly 50 units through the dataset. </a:t>
            </a:r>
          </a:p>
          <a:p>
            <a:pPr algn="just">
              <a:buFont typeface="Arial" panose="020B0604020202020204" pitchFamily="34" charset="0"/>
              <a:buChar char="•"/>
            </a:pPr>
            <a:r>
              <a:rPr lang="en-US" sz="1200" dirty="0"/>
              <a:t>Closer examination can allow us to understand that there may be similar purchasing patterns between products of a particular category </a:t>
            </a:r>
          </a:p>
          <a:p>
            <a:pPr algn="just">
              <a:buFont typeface="Arial" panose="020B0604020202020204" pitchFamily="34" charset="0"/>
              <a:buChar char="•"/>
            </a:pPr>
            <a:r>
              <a:rPr lang="en-US" sz="1200" dirty="0" err="1"/>
              <a:t>Eg</a:t>
            </a:r>
            <a:r>
              <a:rPr lang="en-US" sz="1200" dirty="0"/>
              <a:t>. Soap and Shampoo show similar close purchasing patterns</a:t>
            </a:r>
          </a:p>
          <a:p>
            <a:pPr>
              <a:buFont typeface="Arial" panose="020B0604020202020204" pitchFamily="34" charset="0"/>
              <a:buChar char="•"/>
            </a:pPr>
            <a:endParaRPr lang="en-US" sz="1400" dirty="0"/>
          </a:p>
        </p:txBody>
      </p:sp>
      <p:pic>
        <p:nvPicPr>
          <p:cNvPr id="5" name="Picture 4"/>
          <p:cNvPicPr>
            <a:picLocks noChangeAspect="1"/>
          </p:cNvPicPr>
          <p:nvPr/>
        </p:nvPicPr>
        <p:blipFill>
          <a:blip r:embed="rId2"/>
          <a:stretch>
            <a:fillRect/>
          </a:stretch>
        </p:blipFill>
        <p:spPr>
          <a:xfrm>
            <a:off x="6108192" y="233345"/>
            <a:ext cx="5908013" cy="4016596"/>
          </a:xfrm>
          <a:prstGeom prst="rect">
            <a:avLst/>
          </a:prstGeom>
        </p:spPr>
      </p:pic>
      <p:pic>
        <p:nvPicPr>
          <p:cNvPr id="7" name="Picture 6"/>
          <p:cNvPicPr>
            <a:picLocks noChangeAspect="1"/>
          </p:cNvPicPr>
          <p:nvPr/>
        </p:nvPicPr>
        <p:blipFill>
          <a:blip r:embed="rId3"/>
          <a:stretch>
            <a:fillRect/>
          </a:stretch>
        </p:blipFill>
        <p:spPr>
          <a:xfrm>
            <a:off x="490657" y="4333875"/>
            <a:ext cx="11534775" cy="2524125"/>
          </a:xfrm>
          <a:prstGeom prst="rect">
            <a:avLst/>
          </a:prstGeom>
        </p:spPr>
      </p:pic>
    </p:spTree>
    <p:extLst>
      <p:ext uri="{BB962C8B-B14F-4D97-AF65-F5344CB8AC3E}">
        <p14:creationId xmlns:p14="http://schemas.microsoft.com/office/powerpoint/2010/main" val="2557915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Exploring </a:t>
            </a:r>
            <a:br>
              <a:rPr lang="en-IN" dirty="0"/>
            </a:br>
            <a:r>
              <a:rPr lang="en-IN" dirty="0"/>
              <a:t>Trends</a:t>
            </a:r>
          </a:p>
        </p:txBody>
      </p:sp>
      <p:sp>
        <p:nvSpPr>
          <p:cNvPr id="3" name="Content Placeholder 2"/>
          <p:cNvSpPr>
            <a:spLocks noGrp="1"/>
          </p:cNvSpPr>
          <p:nvPr>
            <p:ph idx="1"/>
          </p:nvPr>
        </p:nvSpPr>
        <p:spPr>
          <a:xfrm>
            <a:off x="1261872" y="1828800"/>
            <a:ext cx="3298553" cy="4351337"/>
          </a:xfrm>
        </p:spPr>
        <p:txBody>
          <a:bodyPr>
            <a:normAutofit/>
          </a:bodyPr>
          <a:lstStyle/>
          <a:p>
            <a:r>
              <a:rPr lang="en-IN" sz="1400" dirty="0"/>
              <a:t>We can see a downward trend in the overall number of sales in the given Dataset</a:t>
            </a:r>
          </a:p>
          <a:p>
            <a:r>
              <a:rPr lang="en-IN" sz="1400" dirty="0"/>
              <a:t>We can see that Quarter 3 of 2018 had the highest number of orders </a:t>
            </a:r>
          </a:p>
          <a:p>
            <a:r>
              <a:rPr lang="en-IN" sz="1400" dirty="0"/>
              <a:t>This was followed by Quarter 1 of 2019 and further it showed a decline in sales</a:t>
            </a:r>
          </a:p>
          <a:p>
            <a:r>
              <a:rPr lang="en-IN" sz="1400" dirty="0"/>
              <a:t>Quarter 3 of 2019 has shown very low sales over the period of 2018 and 2019. </a:t>
            </a:r>
          </a:p>
          <a:p>
            <a:r>
              <a:rPr lang="en-IN" sz="1400" dirty="0"/>
              <a:t>Quarter 4 of every year does not seem to show any sales figures</a:t>
            </a:r>
          </a:p>
          <a:p>
            <a:r>
              <a:rPr lang="en-US" sz="1400" dirty="0"/>
              <a:t>A seasonal trend is difficult to observe in the given case</a:t>
            </a:r>
            <a:endParaRPr lang="en-IN" sz="1400" dirty="0"/>
          </a:p>
          <a:p>
            <a:endParaRPr lang="en-IN" sz="1400" dirty="0"/>
          </a:p>
        </p:txBody>
      </p:sp>
      <p:pic>
        <p:nvPicPr>
          <p:cNvPr id="6" name="Picture 5"/>
          <p:cNvPicPr>
            <a:picLocks noChangeAspect="1"/>
          </p:cNvPicPr>
          <p:nvPr/>
        </p:nvPicPr>
        <p:blipFill>
          <a:blip r:embed="rId2"/>
          <a:stretch>
            <a:fillRect/>
          </a:stretch>
        </p:blipFill>
        <p:spPr>
          <a:xfrm>
            <a:off x="4498999" y="438912"/>
            <a:ext cx="7583273" cy="6117336"/>
          </a:xfrm>
          <a:prstGeom prst="rect">
            <a:avLst/>
          </a:prstGeom>
        </p:spPr>
      </p:pic>
    </p:spTree>
    <p:extLst>
      <p:ext uri="{BB962C8B-B14F-4D97-AF65-F5344CB8AC3E}">
        <p14:creationId xmlns:p14="http://schemas.microsoft.com/office/powerpoint/2010/main" val="2536505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Basket Analysis</a:t>
            </a:r>
            <a:endParaRPr lang="en-IN" dirty="0"/>
          </a:p>
        </p:txBody>
      </p:sp>
      <p:sp>
        <p:nvSpPr>
          <p:cNvPr id="3" name="Content Placeholder 2"/>
          <p:cNvSpPr>
            <a:spLocks noGrp="1"/>
          </p:cNvSpPr>
          <p:nvPr>
            <p:ph idx="1"/>
          </p:nvPr>
        </p:nvSpPr>
        <p:spPr>
          <a:xfrm>
            <a:off x="1261872" y="1828800"/>
            <a:ext cx="9848088" cy="4351337"/>
          </a:xfrm>
        </p:spPr>
        <p:txBody>
          <a:bodyPr/>
          <a:lstStyle/>
          <a:p>
            <a:r>
              <a:rPr lang="en-US" dirty="0"/>
              <a:t>Market basket analysis is a data mining technique used by retailers to increase sales by better understanding customer purchasing patterns. It involves analyzing large data sets, such as purchase history, to reveal product groupings and products that are likely to be purchased together.</a:t>
            </a:r>
          </a:p>
          <a:p>
            <a:r>
              <a:rPr lang="en-US" dirty="0"/>
              <a:t>The adoption of market basket analysis was aided by the advent of electronic point-of-sale (POS) systems</a:t>
            </a:r>
            <a:endParaRPr lang="en-IN" dirty="0"/>
          </a:p>
        </p:txBody>
      </p:sp>
      <p:sp>
        <p:nvSpPr>
          <p:cNvPr id="6" name="Content Placeholder 2"/>
          <p:cNvSpPr txBox="1">
            <a:spLocks/>
          </p:cNvSpPr>
          <p:nvPr/>
        </p:nvSpPr>
        <p:spPr>
          <a:xfrm>
            <a:off x="5407152" y="6164559"/>
            <a:ext cx="2147845" cy="693441"/>
          </a:xfrm>
          <a:prstGeom prst="rect">
            <a:avLst/>
          </a:prstGeom>
        </p:spPr>
        <p:txBody>
          <a:bodyPr vert="horz" lIns="91440" tIns="45720" rIns="91440" bIns="45720" rtlCol="0">
            <a:normAutofit fontScale="25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a:t>Market basket analysis is a data mining technique used by retailers to increase sales by better understanding customer purchasing patterns. It involves analyzing large data sets, such as purchase history, to reveal product groupings and products that are likely to be purchased together.</a:t>
            </a:r>
            <a:endParaRPr lang="en-IN" dirty="0"/>
          </a:p>
        </p:txBody>
      </p:sp>
      <p:pic>
        <p:nvPicPr>
          <p:cNvPr id="7" name="Picture 2" descr="Market Basket Analysis: A Tutorial - KDnugg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3923818"/>
            <a:ext cx="6854825" cy="2743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303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Association Mining</a:t>
            </a:r>
          </a:p>
        </p:txBody>
      </p:sp>
      <p:sp>
        <p:nvSpPr>
          <p:cNvPr id="3" name="Content Placeholder 2"/>
          <p:cNvSpPr>
            <a:spLocks noGrp="1"/>
          </p:cNvSpPr>
          <p:nvPr>
            <p:ph type="body" idx="1"/>
          </p:nvPr>
        </p:nvSpPr>
        <p:spPr/>
        <p:txBody>
          <a:bodyPr>
            <a:normAutofit/>
          </a:bodyPr>
          <a:lstStyle/>
          <a:p>
            <a:pPr algn="just"/>
            <a:endParaRPr lang="en-IN" dirty="0">
              <a:solidFill>
                <a:schemeClr val="tx1"/>
              </a:solidFill>
            </a:endParaRPr>
          </a:p>
        </p:txBody>
      </p:sp>
      <p:sp>
        <p:nvSpPr>
          <p:cNvPr id="4" name="Content Placeholder 3"/>
          <p:cNvSpPr>
            <a:spLocks noGrp="1"/>
          </p:cNvSpPr>
          <p:nvPr>
            <p:ph sz="half" idx="2"/>
          </p:nvPr>
        </p:nvSpPr>
        <p:spPr/>
        <p:txBody>
          <a:bodyPr>
            <a:normAutofit lnSpcReduction="10000"/>
          </a:bodyPr>
          <a:lstStyle/>
          <a:p>
            <a:pPr algn="just"/>
            <a:r>
              <a:rPr lang="en-US" dirty="0">
                <a:solidFill>
                  <a:schemeClr val="tx1"/>
                </a:solidFill>
              </a:rPr>
              <a:t>In data science, association rules are used to find correlations and co-occurrences between data sets. They are ideally used to explain patterns in data from seemingly independent information repositories, such as relational databases and transactional databases. The act of using association rules is sometimes referred to as "association rule mining" or "mining associations.“</a:t>
            </a:r>
          </a:p>
          <a:p>
            <a:pPr algn="just"/>
            <a:r>
              <a:rPr lang="en-IN" dirty="0">
                <a:solidFill>
                  <a:schemeClr val="tx1"/>
                </a:solidFill>
                <a:cs typeface="Times New Roman" panose="02020603050405020304" pitchFamily="18" charset="0"/>
              </a:rPr>
              <a:t>Support, confidence level, and lift are the three measures that help us compute the same</a:t>
            </a:r>
          </a:p>
          <a:p>
            <a:pPr algn="just"/>
            <a:endParaRPr lang="en-IN" dirty="0">
              <a:solidFill>
                <a:schemeClr val="tx1"/>
              </a:solidFill>
            </a:endParaRPr>
          </a:p>
          <a:p>
            <a:endParaRPr lang="en-IN" dirty="0"/>
          </a:p>
        </p:txBody>
      </p:sp>
      <p:sp>
        <p:nvSpPr>
          <p:cNvPr id="5" name="Text Placeholder 4"/>
          <p:cNvSpPr>
            <a:spLocks noGrp="1"/>
          </p:cNvSpPr>
          <p:nvPr>
            <p:ph type="body" sz="quarter" idx="3"/>
          </p:nvPr>
        </p:nvSpPr>
        <p:spPr/>
        <p:txBody>
          <a:bodyPr/>
          <a:lstStyle/>
          <a:p>
            <a:endParaRPr lang="en-IN"/>
          </a:p>
        </p:txBody>
      </p:sp>
      <p:sp>
        <p:nvSpPr>
          <p:cNvPr id="6" name="Content Placeholder 5"/>
          <p:cNvSpPr>
            <a:spLocks noGrp="1"/>
          </p:cNvSpPr>
          <p:nvPr>
            <p:ph sz="quarter" idx="4"/>
          </p:nvPr>
        </p:nvSpPr>
        <p:spPr/>
        <p:txBody>
          <a:bodyPr>
            <a:normAutofit fontScale="92500" lnSpcReduction="10000"/>
          </a:bodyPr>
          <a:lstStyle/>
          <a:p>
            <a:pPr marL="285750" indent="-285750"/>
            <a:r>
              <a:rPr lang="en-IN" dirty="0">
                <a:solidFill>
                  <a:schemeClr val="tx1"/>
                </a:solidFill>
                <a:cs typeface="Times New Roman" panose="02020603050405020304" pitchFamily="18" charset="0"/>
              </a:rPr>
              <a:t>High-support rules describe that an action is likely to repeat as a pattern with the consumer</a:t>
            </a:r>
          </a:p>
          <a:p>
            <a:pPr marL="285750" indent="-285750"/>
            <a:r>
              <a:rPr lang="en-IN" dirty="0">
                <a:solidFill>
                  <a:schemeClr val="tx1"/>
                </a:solidFill>
                <a:cs typeface="Times New Roman" panose="02020603050405020304" pitchFamily="18" charset="0"/>
              </a:rPr>
              <a:t>Confidence allows the organization to improve their return rates.</a:t>
            </a:r>
          </a:p>
          <a:p>
            <a:pPr marL="285750" indent="-285750"/>
            <a:r>
              <a:rPr lang="en-IN" dirty="0">
                <a:solidFill>
                  <a:schemeClr val="tx1"/>
                </a:solidFill>
                <a:cs typeface="Times New Roman" panose="02020603050405020304" pitchFamily="18" charset="0"/>
              </a:rPr>
              <a:t>The strength of the relationship between the products on the antecedents and consequents columns of the association is summarised by lift.</a:t>
            </a:r>
          </a:p>
          <a:p>
            <a:pPr marL="285750" indent="-285750"/>
            <a:r>
              <a:rPr lang="en-IN" dirty="0">
                <a:solidFill>
                  <a:schemeClr val="tx1"/>
                </a:solidFill>
                <a:cs typeface="Times New Roman" panose="02020603050405020304" pitchFamily="18" charset="0"/>
              </a:rPr>
              <a:t>If the lift is larger the lift, there would be a stronger relationship between the products.</a:t>
            </a:r>
          </a:p>
          <a:p>
            <a:endParaRPr lang="en-IN" dirty="0">
              <a:solidFill>
                <a:schemeClr val="tx1"/>
              </a:solidFill>
            </a:endParaRPr>
          </a:p>
        </p:txBody>
      </p:sp>
    </p:spTree>
    <p:extLst>
      <p:ext uri="{BB962C8B-B14F-4D97-AF65-F5344CB8AC3E}">
        <p14:creationId xmlns:p14="http://schemas.microsoft.com/office/powerpoint/2010/main" val="2529786593"/>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TM03457515[[fn=View]]</Template>
  <TotalTime>298</TotalTime>
  <Words>1385</Words>
  <Application>Microsoft Office PowerPoint</Application>
  <PresentationFormat>Widescreen</PresentationFormat>
  <Paragraphs>119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Schoolbook</vt:lpstr>
      <vt:lpstr>Wingdings 2</vt:lpstr>
      <vt:lpstr>View</vt:lpstr>
      <vt:lpstr>Marketing &amp; Retail Analysis Milestone 2</vt:lpstr>
      <vt:lpstr>Agenda</vt:lpstr>
      <vt:lpstr>Grocery store Dataset</vt:lpstr>
      <vt:lpstr>Grocery store Dataset</vt:lpstr>
      <vt:lpstr>Grocery store Dataset</vt:lpstr>
      <vt:lpstr>Grocery Dataset</vt:lpstr>
      <vt:lpstr>Exploring  Trends</vt:lpstr>
      <vt:lpstr>Market Basket Analysis</vt:lpstr>
      <vt:lpstr>Association Mining</vt:lpstr>
      <vt:lpstr>Lift Value – Support - Confidence</vt:lpstr>
      <vt:lpstr>KNIME Workflow</vt:lpstr>
      <vt:lpstr>Multi Basket Analysis</vt:lpstr>
      <vt:lpstr>Multi Basket Analysis</vt:lpstr>
      <vt:lpstr>Multi Basket Analysis</vt:lpstr>
      <vt:lpstr>Insights</vt:lpstr>
      <vt:lpstr>Recommendations</vt:lpstr>
      <vt:lpstr>Recommendations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&amp; Retail Analysis Milestone 2</dc:title>
  <dc:creator>Renju George</dc:creator>
  <cp:lastModifiedBy>Deepak Manola</cp:lastModifiedBy>
  <cp:revision>38</cp:revision>
  <dcterms:created xsi:type="dcterms:W3CDTF">2022-07-10T01:30:37Z</dcterms:created>
  <dcterms:modified xsi:type="dcterms:W3CDTF">2023-06-25T16:18:33Z</dcterms:modified>
</cp:coreProperties>
</file>