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25"/>
  </p:notesMasterIdLst>
  <p:handoutMasterIdLst>
    <p:handoutMasterId r:id="rId26"/>
  </p:handoutMasterIdLst>
  <p:sldIdLst>
    <p:sldId id="257" r:id="rId6"/>
    <p:sldId id="258" r:id="rId7"/>
    <p:sldId id="325" r:id="rId8"/>
    <p:sldId id="278" r:id="rId9"/>
    <p:sldId id="326" r:id="rId10"/>
    <p:sldId id="279" r:id="rId11"/>
    <p:sldId id="327" r:id="rId12"/>
    <p:sldId id="280" r:id="rId13"/>
    <p:sldId id="328" r:id="rId14"/>
    <p:sldId id="281" r:id="rId15"/>
    <p:sldId id="329" r:id="rId16"/>
    <p:sldId id="283" r:id="rId17"/>
    <p:sldId id="330" r:id="rId18"/>
    <p:sldId id="282" r:id="rId19"/>
    <p:sldId id="331" r:id="rId20"/>
    <p:sldId id="311" r:id="rId21"/>
    <p:sldId id="287" r:id="rId22"/>
    <p:sldId id="324" r:id="rId23"/>
    <p:sldId id="272" r:id="rId24"/>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40" userDrawn="1">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40" autoAdjust="0"/>
    <p:restoredTop sz="96220" autoAdjust="0"/>
  </p:normalViewPr>
  <p:slideViewPr>
    <p:cSldViewPr snapToGrid="0">
      <p:cViewPr varScale="1">
        <p:scale>
          <a:sx n="128" d="100"/>
          <a:sy n="128" d="100"/>
        </p:scale>
        <p:origin x="1496" y="176"/>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7" d="100"/>
          <a:sy n="77" d="100"/>
        </p:scale>
        <p:origin x="2022" y="96"/>
      </p:cViewPr>
      <p:guideLst>
        <p:guide orient="horz" pos="264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806: Foundations of Neural Networks and Deep Learning</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2</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2-</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806: Foundations of Neural Networks and Deep Learning</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a:extLst>
              <a:ext uri="{FF2B5EF4-FFF2-40B4-BE49-F238E27FC236}">
                <a16:creationId xmlns:a16="http://schemas.microsoft.com/office/drawing/2014/main" id="{D6A40CFC-82EC-4389-B3C5-48F207F4C06B}"/>
              </a:ext>
            </a:extLst>
          </p:cNvPr>
          <p:cNvSpPr>
            <a:spLocks noGrp="1" noRot="1" noChangeAspect="1"/>
          </p:cNvSpPr>
          <p:nvPr>
            <p:ph type="sldImg"/>
          </p:nvPr>
        </p:nvSpPr>
        <p:spPr>
          <a:xfrm>
            <a:off x="1189038" y="701675"/>
            <a:ext cx="4676775" cy="3508375"/>
          </a:xfrm>
        </p:spPr>
      </p:sp>
      <p:sp>
        <p:nvSpPr>
          <p:cNvPr id="11" name="Notes Placeholder 10">
            <a:extLst>
              <a:ext uri="{FF2B5EF4-FFF2-40B4-BE49-F238E27FC236}">
                <a16:creationId xmlns:a16="http://schemas.microsoft.com/office/drawing/2014/main" id="{AB332CF0-79AF-4744-B0B9-21000542F99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Sometimes all that is required for output is a discrete value</a:t>
            </a:r>
          </a:p>
          <a:p>
            <a:r>
              <a:rPr lang="en-US" dirty="0"/>
              <a:t>Classification is a better technique for such problems</a:t>
            </a:r>
          </a:p>
          <a:p>
            <a:endParaRPr lang="en-US" dirty="0"/>
          </a:p>
        </p:txBody>
      </p:sp>
      <p:sp>
        <p:nvSpPr>
          <p:cNvPr id="5" name="Slide Image Placeholder 4">
            <a:extLst>
              <a:ext uri="{FF2B5EF4-FFF2-40B4-BE49-F238E27FC236}">
                <a16:creationId xmlns:a16="http://schemas.microsoft.com/office/drawing/2014/main" id="{0B189351-64BC-4C30-B885-C0DB6B4B5258}"/>
              </a:ext>
            </a:extLst>
          </p:cNvPr>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114888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a16="http://schemas.microsoft.com/office/drawing/2014/main" id="{E1CBABC6-AEED-4349-8E81-4BEADA6EED09}"/>
              </a:ext>
            </a:extLst>
          </p:cNvPr>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151040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EA2AD1F9-E7AE-4463-9ACB-F245248A36B4}"/>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2D3E809A-FCB6-489C-89E8-BF3CCE7F340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07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a16="http://schemas.microsoft.com/office/drawing/2014/main" id="{E1CBABC6-AEED-4349-8E81-4BEADA6EED09}"/>
              </a:ext>
            </a:extLst>
          </p:cNvPr>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946390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C3DD78A-0E52-4506-B1B2-F0D24B27477E}"/>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66B636FE-E8B7-4529-9ABF-4284826E30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6413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a16="http://schemas.microsoft.com/office/drawing/2014/main" id="{E1CBABC6-AEED-4349-8E81-4BEADA6EED09}"/>
              </a:ext>
            </a:extLst>
          </p:cNvPr>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277991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E4B2406-806D-4643-BCFC-B8F74D83F14D}"/>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6003DBE1-9518-4B65-9DFE-83161DA28E1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8475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details of TensorFlow will come later </a:t>
            </a:r>
            <a:r>
              <a:rPr lang="mr-IN"/>
              <a:t>–</a:t>
            </a:r>
            <a:r>
              <a:rPr lang="en-US" dirty="0"/>
              <a:t> here just mention it</a:t>
            </a:r>
            <a:r>
              <a:rPr lang="mr-IN"/>
              <a:t>’</a:t>
            </a:r>
            <a:r>
              <a:rPr lang="en-US" dirty="0"/>
              <a:t>s a very high level view and we will show how it works later</a:t>
            </a:r>
          </a:p>
        </p:txBody>
      </p:sp>
      <p:sp>
        <p:nvSpPr>
          <p:cNvPr id="5" name="Slide Image Placeholder 4">
            <a:extLst>
              <a:ext uri="{FF2B5EF4-FFF2-40B4-BE49-F238E27FC236}">
                <a16:creationId xmlns:a16="http://schemas.microsoft.com/office/drawing/2014/main" id="{262CA145-CDC4-479C-80DF-FE1EF05FC9A9}"/>
              </a:ext>
            </a:extLst>
          </p:cNvPr>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632506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64968B-604E-4F6C-8408-70BAB373F5A1}"/>
              </a:ext>
            </a:extLst>
          </p:cNvPr>
          <p:cNvSpPr>
            <a:spLocks noGrp="1" noRot="1" noChangeAspect="1"/>
          </p:cNvSpPr>
          <p:nvPr>
            <p:ph type="sldImg"/>
          </p:nvPr>
        </p:nvSpPr>
        <p:spPr>
          <a:xfrm>
            <a:off x="1189038" y="701675"/>
            <a:ext cx="4676775" cy="3508375"/>
          </a:xfrm>
        </p:spPr>
      </p:sp>
      <p:sp>
        <p:nvSpPr>
          <p:cNvPr id="3" name="Notes Placeholder 2">
            <a:extLst>
              <a:ext uri="{FF2B5EF4-FFF2-40B4-BE49-F238E27FC236}">
                <a16:creationId xmlns:a16="http://schemas.microsoft.com/office/drawing/2014/main" id="{8740FC18-2EE9-4D76-B451-2731BFF4B3E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E381DC48-0413-4067-AEA2-2C796CDABBA2}"/>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ED6DB194-70F2-4963-9C99-8057B61E1DF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a16="http://schemas.microsoft.com/office/drawing/2014/main" id="{E1CBABC6-AEED-4349-8E81-4BEADA6EED09}"/>
              </a:ext>
            </a:extLst>
          </p:cNvPr>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71002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E92B9CE0-E183-4838-A8CB-BAA6C7D7F2F7}"/>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00BF18B6-83AD-48F9-96C7-1AB12F672F9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5603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a16="http://schemas.microsoft.com/office/drawing/2014/main" id="{E1CBABC6-AEED-4349-8E81-4BEADA6EED09}"/>
              </a:ext>
            </a:extLst>
          </p:cNvPr>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447311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D1E2DF18-0F6F-416A-A3E6-24D04D70D6C1}"/>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97B979CE-0E89-41CC-B9B1-CCD3C26F45B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528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a16="http://schemas.microsoft.com/office/drawing/2014/main" id="{E1CBABC6-AEED-4349-8E81-4BEADA6EED09}"/>
              </a:ext>
            </a:extLst>
          </p:cNvPr>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028789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4234F3A5-256D-4829-835B-5200933AE53A}"/>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8503D799-23C3-4272-8828-9FC6424C624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4395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a16="http://schemas.microsoft.com/office/drawing/2014/main" id="{E1CBABC6-AEED-4349-8E81-4BEADA6EED09}"/>
              </a:ext>
            </a:extLst>
          </p:cNvPr>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73764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Footer Placeholder 3">
            <a:extLst>
              <a:ext uri="{FF2B5EF4-FFF2-40B4-BE49-F238E27FC236}">
                <a16:creationId xmlns:a16="http://schemas.microsoft.com/office/drawing/2014/main" id="{6FCB43DF-B9E0-524D-8DE9-DF20335F29B5}"/>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GB"/>
              <a:t>Click to edit Master text styles</a:t>
            </a:r>
          </a:p>
          <a:p>
            <a:pPr lvl="1"/>
            <a:r>
              <a:rPr lang="en-GB"/>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GB"/>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Master title style</a:t>
            </a:r>
            <a:endParaRPr lang="en-US" dirty="0"/>
          </a:p>
        </p:txBody>
      </p:sp>
      <p:sp>
        <p:nvSpPr>
          <p:cNvPr id="12" name="TextBox 11"/>
          <p:cNvSpPr txBox="1"/>
          <p:nvPr/>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5895: Using Python for Quantitative Analysis</a:t>
            </a:r>
          </a:p>
        </p:txBody>
      </p:sp>
      <p:sp>
        <p:nvSpPr>
          <p:cNvPr id="13" name="Text Box 50"/>
          <p:cNvSpPr txBox="1">
            <a:spLocks noChangeArrowheads="1"/>
          </p:cNvSpPr>
          <p:nvPr/>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2-</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2" name="Footer Placeholder 1">
            <a:extLst>
              <a:ext uri="{FF2B5EF4-FFF2-40B4-BE49-F238E27FC236}">
                <a16:creationId xmlns:a16="http://schemas.microsoft.com/office/drawing/2014/main" id="{F4ADF3D7-D35E-B44A-80B1-9D3219409D1A}"/>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beautifulsoup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medium.freecodecamp.org/better-web-scraping-in-python-with-selenium-beautiful-soup-and-pandas-d6390592e251" TargetMode="External"/><Relationship Id="rId4" Type="http://schemas.openxmlformats.org/officeDocument/2006/relationships/hyperlink" Target="https://automatetheboringstuff.com/chapter13/"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automatetheboringstuff.com/chapter1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twilio.com/docs/libraries/python" TargetMode="External"/><Relationship Id="rId4" Type="http://schemas.openxmlformats.org/officeDocument/2006/relationships/hyperlink" Target="https://www.fullstackpython.com/blog/send-sms-text-messages-python.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learndatasci.com/tutorials/python-finance-part-3-moving-average-trading-strateg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chrisalbon.com/python/data_wrangling/pandas_moving_averag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enterprisetimes.co.uk/2018/10/10/jpmorgan-wants-its-financial-analysts-to-be-able-to-cod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stxnext.com/blog/2018/09/13/why-python-should-be-technology-choice-your-fintech/" TargetMode="External"/><Relationship Id="rId5" Type="http://schemas.openxmlformats.org/officeDocument/2006/relationships/hyperlink" Target="https://news.efinancialcareers.com/se-en/327770/python-for-finance" TargetMode="External"/><Relationship Id="rId4" Type="http://schemas.openxmlformats.org/officeDocument/2006/relationships/hyperlink" Target="https://www.quora.com/Which-program-is-better-for-the-finance-world-R-or-Pyth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xkcd.com/353"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37419" y="4406900"/>
            <a:ext cx="8041692" cy="1362075"/>
          </a:xfrm>
        </p:spPr>
        <p:txBody>
          <a:bodyPr/>
          <a:lstStyle/>
          <a:p>
            <a:r>
              <a:rPr lang="en-US" dirty="0"/>
              <a:t>What can be done with Python</a:t>
            </a:r>
            <a:endParaRPr lang="en-US" sz="3600" dirty="0">
              <a:effectLst/>
            </a:endParaRPr>
          </a:p>
        </p:txBody>
      </p:sp>
      <p:sp>
        <p:nvSpPr>
          <p:cNvPr id="3" name="Text Placeholder 2"/>
          <p:cNvSpPr>
            <a:spLocks noGrp="1"/>
          </p:cNvSpPr>
          <p:nvPr>
            <p:ph type="body" idx="1"/>
          </p:nvPr>
        </p:nvSpPr>
        <p:spPr/>
        <p:txBody>
          <a:bodyPr/>
          <a:lstStyle/>
          <a:p>
            <a:r>
              <a:rPr lang="en-US" dirty="0"/>
              <a:t>Using Python for Quantitative Analysis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a separate course, we show students how to scrape financial data or prices from web pages.</a:t>
            </a:r>
            <a:endParaRPr lang="en-US" baseline="30000" dirty="0"/>
          </a:p>
          <a:p>
            <a:r>
              <a:rPr lang="en-US" dirty="0"/>
              <a:t>A Python package called </a:t>
            </a:r>
            <a:r>
              <a:rPr lang="en-US" dirty="0" err="1"/>
              <a:t>beautifulsoup</a:t>
            </a:r>
            <a:r>
              <a:rPr lang="en-US" dirty="0"/>
              <a:t> can be used to turn the html of a webpage into values Python can extract and put into files analysts can use. </a:t>
            </a:r>
            <a:r>
              <a:rPr lang="en-US" dirty="0">
                <a:hlinkClick r:id="rId3"/>
              </a:rPr>
              <a:t>https://pypi.org/project/beautifulsoup4/</a:t>
            </a:r>
            <a:r>
              <a:rPr lang="en-US" dirty="0"/>
              <a:t> </a:t>
            </a:r>
          </a:p>
          <a:p>
            <a:r>
              <a:rPr lang="en-US" dirty="0"/>
              <a:t>By looping though a list of URLs dozens or hundreds of similar web pages containing financial data can be scraped at once, including looking through footnotes.</a:t>
            </a:r>
          </a:p>
          <a:p>
            <a:r>
              <a:rPr lang="en-US" dirty="0"/>
              <a:t>PDF files and Microsoft Word documents can be scraped with Python packages including PyPDF2 and Python-</a:t>
            </a:r>
            <a:r>
              <a:rPr lang="en-US" dirty="0" err="1"/>
              <a:t>Docx</a:t>
            </a:r>
            <a:r>
              <a:rPr lang="en-US" dirty="0"/>
              <a:t> </a:t>
            </a:r>
            <a:r>
              <a:rPr lang="en-US" dirty="0">
                <a:hlinkClick r:id="rId4"/>
              </a:rPr>
              <a:t>https://automatetheboringstuff.com/chapter13/</a:t>
            </a:r>
            <a:endParaRPr lang="en-US" dirty="0"/>
          </a:p>
          <a:p>
            <a:r>
              <a:rPr lang="en-US" dirty="0"/>
              <a:t>Repetitive work like clicking a link and downloading, then clicking another link and downloading data again, and again, can by automated with Python using Selenium. </a:t>
            </a:r>
            <a:r>
              <a:rPr lang="en-US" dirty="0">
                <a:hlinkClick r:id="rId5"/>
              </a:rPr>
              <a:t>https://medium.freecodecamp.org/better-web-scraping-in-python-with-selenium-beautiful-soup-and-pandas-d6390592e251</a:t>
            </a:r>
            <a:endParaRPr lang="en-US" dirty="0"/>
          </a:p>
          <a:p>
            <a:endParaRPr lang="en-US" dirty="0"/>
          </a:p>
          <a:p>
            <a:endParaRPr lang="en-US" dirty="0"/>
          </a:p>
          <a:p>
            <a:endParaRPr lang="en-US" dirty="0"/>
          </a:p>
        </p:txBody>
      </p:sp>
      <p:sp>
        <p:nvSpPr>
          <p:cNvPr id="3" name="Title 2"/>
          <p:cNvSpPr>
            <a:spLocks noGrp="1"/>
          </p:cNvSpPr>
          <p:nvPr>
            <p:ph type="title"/>
          </p:nvPr>
        </p:nvSpPr>
        <p:spPr>
          <a:xfrm>
            <a:off x="581025" y="290495"/>
            <a:ext cx="7827479" cy="627062"/>
          </a:xfrm>
        </p:spPr>
        <p:txBody>
          <a:bodyPr/>
          <a:lstStyle/>
          <a:p>
            <a:r>
              <a:rPr lang="en-US" dirty="0"/>
              <a:t>Python Web Scraping (separate course)</a:t>
            </a:r>
          </a:p>
        </p:txBody>
      </p:sp>
    </p:spTree>
    <p:extLst>
      <p:ext uri="{BB962C8B-B14F-4D97-AF65-F5344CB8AC3E}">
        <p14:creationId xmlns:p14="http://schemas.microsoft.com/office/powerpoint/2010/main" val="290722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360071" y="1045779"/>
            <a:ext cx="5725663" cy="5155323"/>
          </a:xfrm>
        </p:spPr>
        <p:txBody>
          <a:bodyPr>
            <a:noAutofit/>
          </a:bodyPr>
          <a:lstStyle/>
          <a:p>
            <a:r>
              <a:rPr lang="en-US" dirty="0"/>
              <a:t>Industry wide move to Python</a:t>
            </a:r>
          </a:p>
          <a:p>
            <a:r>
              <a:rPr lang="en-US" dirty="0"/>
              <a:t>What can Python do</a:t>
            </a:r>
          </a:p>
          <a:p>
            <a:pPr lvl="1"/>
            <a:r>
              <a:rPr lang="en-US" dirty="0"/>
              <a:t>Moving many data files into Excel at once</a:t>
            </a:r>
          </a:p>
          <a:p>
            <a:pPr lvl="1"/>
            <a:r>
              <a:rPr lang="en-US" dirty="0"/>
              <a:t>Python Web Scraping (separate course)</a:t>
            </a:r>
          </a:p>
          <a:p>
            <a:pPr lvl="1"/>
            <a:r>
              <a:rPr lang="en-US" b="1" dirty="0"/>
              <a:t>Python to monitor prices</a:t>
            </a:r>
          </a:p>
          <a:p>
            <a:pPr lvl="1"/>
            <a:r>
              <a:rPr lang="en-US" dirty="0"/>
              <a:t>Email or text alerts from Python</a:t>
            </a:r>
          </a:p>
          <a:p>
            <a:pPr lvl="1"/>
            <a:r>
              <a:rPr lang="en-US" dirty="0"/>
              <a:t>Five year rolling averages</a:t>
            </a:r>
          </a:p>
          <a:p>
            <a:pPr lvl="1"/>
            <a:r>
              <a:rPr lang="en-US" dirty="0"/>
              <a:t>Chapter Summary</a:t>
            </a:r>
          </a:p>
        </p:txBody>
      </p:sp>
      <p:sp>
        <p:nvSpPr>
          <p:cNvPr id="2" name="Title 1"/>
          <p:cNvSpPr>
            <a:spLocks noGrp="1"/>
          </p:cNvSpPr>
          <p:nvPr>
            <p:ph type="title"/>
          </p:nvPr>
        </p:nvSpPr>
        <p:spPr/>
        <p:txBody>
          <a:bodyPr/>
          <a:lstStyle/>
          <a:p>
            <a:r>
              <a:rPr lang="en-US" dirty="0"/>
              <a:t>Chapter Concepts</a:t>
            </a:r>
          </a:p>
        </p:txBody>
      </p:sp>
      <p:grpSp>
        <p:nvGrpSpPr>
          <p:cNvPr id="13" name="Group 12"/>
          <p:cNvGrpSpPr/>
          <p:nvPr/>
        </p:nvGrpSpPr>
        <p:grpSpPr>
          <a:xfrm>
            <a:off x="2949749" y="3623440"/>
            <a:ext cx="410322" cy="377482"/>
            <a:chOff x="1766887" y="1515010"/>
            <a:chExt cx="741316" cy="700622"/>
          </a:xfrm>
          <a:solidFill>
            <a:schemeClr val="accent4"/>
          </a:solidFill>
          <a:scene3d>
            <a:camera prst="orthographicFront">
              <a:rot lat="0" lon="0" rev="0"/>
            </a:camera>
            <a:lightRig rig="balanced" dir="t">
              <a:rot lat="0" lon="0" rev="8700000"/>
            </a:lightRig>
          </a:scene3d>
        </p:grpSpPr>
        <p:sp>
          <p:nvSpPr>
            <p:cNvPr id="16" name="AutoShape 10"/>
            <p:cNvSpPr>
              <a:spLocks noChangeArrowheads="1"/>
            </p:cNvSpPr>
            <p:nvPr/>
          </p:nvSpPr>
          <p:spPr bwMode="black">
            <a:xfrm rot="5400000">
              <a:off x="1787234" y="1494663"/>
              <a:ext cx="700622" cy="741316"/>
            </a:xfrm>
            <a:custGeom>
              <a:avLst/>
              <a:gdLst>
                <a:gd name="connsiteX0" fmla="*/ 0 w 264955"/>
                <a:gd name="connsiteY0" fmla="*/ 311498 h 311498"/>
                <a:gd name="connsiteX1" fmla="*/ 132478 w 264955"/>
                <a:gd name="connsiteY1" fmla="*/ 0 h 311498"/>
                <a:gd name="connsiteX2" fmla="*/ 264955 w 264955"/>
                <a:gd name="connsiteY2" fmla="*/ 311498 h 311498"/>
                <a:gd name="connsiteX3" fmla="*/ 0 w 264955"/>
                <a:gd name="connsiteY3" fmla="*/ 311498 h 311498"/>
                <a:gd name="connsiteX0" fmla="*/ 0 w 264955"/>
                <a:gd name="connsiteY0" fmla="*/ 311498 h 312908"/>
                <a:gd name="connsiteX1" fmla="*/ 132478 w 264955"/>
                <a:gd name="connsiteY1" fmla="*/ 0 h 312908"/>
                <a:gd name="connsiteX2" fmla="*/ 264955 w 264955"/>
                <a:gd name="connsiteY2" fmla="*/ 311498 h 312908"/>
                <a:gd name="connsiteX3" fmla="*/ 124553 w 264955"/>
                <a:gd name="connsiteY3" fmla="*/ 312908 h 312908"/>
                <a:gd name="connsiteX4" fmla="*/ 0 w 264955"/>
                <a:gd name="connsiteY4" fmla="*/ 311498 h 312908"/>
                <a:gd name="connsiteX0" fmla="*/ 0 w 264955"/>
                <a:gd name="connsiteY0" fmla="*/ 311498 h 311498"/>
                <a:gd name="connsiteX1" fmla="*/ 132478 w 264955"/>
                <a:gd name="connsiteY1" fmla="*/ 0 h 311498"/>
                <a:gd name="connsiteX2" fmla="*/ 264955 w 264955"/>
                <a:gd name="connsiteY2" fmla="*/ 311498 h 311498"/>
                <a:gd name="connsiteX3" fmla="*/ 138844 w 264955"/>
                <a:gd name="connsiteY3" fmla="*/ 253377 h 311498"/>
                <a:gd name="connsiteX4" fmla="*/ 0 w 264955"/>
                <a:gd name="connsiteY4" fmla="*/ 311498 h 31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55" h="311498">
                  <a:moveTo>
                    <a:pt x="0" y="311498"/>
                  </a:moveTo>
                  <a:lnTo>
                    <a:pt x="132478" y="0"/>
                  </a:lnTo>
                  <a:lnTo>
                    <a:pt x="264955" y="311498"/>
                  </a:lnTo>
                  <a:lnTo>
                    <a:pt x="138844" y="253377"/>
                  </a:lnTo>
                  <a:lnTo>
                    <a:pt x="0" y="311498"/>
                  </a:lnTo>
                  <a:close/>
                </a:path>
              </a:pathLst>
            </a:custGeom>
            <a:grpFill/>
            <a:ln w="19050">
              <a:noFill/>
              <a:miter lim="800000"/>
              <a:headEnd/>
              <a:tailEnd/>
            </a:ln>
            <a:effectLst>
              <a:outerShdw blurRad="44450" dist="27940" dir="5400000" algn="ctr">
                <a:srgbClr val="000000">
                  <a:alpha val="32000"/>
                </a:srgbClr>
              </a:outerShdw>
            </a:effectLst>
            <a:sp3d>
              <a:bevelT w="190500" h="38100"/>
            </a:sp3d>
          </p:spPr>
          <p:txBody>
            <a:bodyPr rot="10800000" vert="eaVert" wrap="none" anchor="ctr"/>
            <a:lstStyle/>
            <a:p>
              <a:endParaRPr lang="en-GB" dirty="0">
                <a:solidFill>
                  <a:schemeClr val="accent6"/>
                </a:solidFill>
              </a:endParaRPr>
            </a:p>
          </p:txBody>
        </p:sp>
        <p:sp>
          <p:nvSpPr>
            <p:cNvPr id="17" name="Freeform 11"/>
            <p:cNvSpPr>
              <a:spLocks/>
            </p:cNvSpPr>
            <p:nvPr/>
          </p:nvSpPr>
          <p:spPr bwMode="hidden">
            <a:xfrm>
              <a:off x="1802606" y="1545430"/>
              <a:ext cx="701117" cy="344477"/>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sp>
          <p:nvSpPr>
            <p:cNvPr id="18" name="Freeform 12"/>
            <p:cNvSpPr>
              <a:spLocks/>
            </p:cNvSpPr>
            <p:nvPr/>
          </p:nvSpPr>
          <p:spPr bwMode="hidden">
            <a:xfrm>
              <a:off x="1797843" y="1840589"/>
              <a:ext cx="710079" cy="357304"/>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grpSp>
    </p:spTree>
    <p:extLst>
      <p:ext uri="{BB962C8B-B14F-4D97-AF65-F5344CB8AC3E}">
        <p14:creationId xmlns:p14="http://schemas.microsoft.com/office/powerpoint/2010/main" val="36378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analyst might want to know the retail price of goods to see if margins are being maintained.  </a:t>
            </a:r>
          </a:p>
          <a:p>
            <a:r>
              <a:rPr lang="en-US" dirty="0"/>
              <a:t>While this could be done manually each day, week, or quarter, creating a Python script could save an analyst a great deal of time.  </a:t>
            </a:r>
          </a:p>
          <a:p>
            <a:r>
              <a:rPr lang="en-US" dirty="0"/>
              <a:t>A fixed income analyst might look over the same web sites over and over looking for changes.  The same techniques that are used to monitor prices could be used to follow changes.</a:t>
            </a:r>
          </a:p>
          <a:p>
            <a:pPr marL="0" indent="0">
              <a:buNone/>
            </a:pPr>
            <a:endParaRPr lang="en-US" dirty="0"/>
          </a:p>
        </p:txBody>
      </p:sp>
      <p:sp>
        <p:nvSpPr>
          <p:cNvPr id="3" name="Title 2"/>
          <p:cNvSpPr>
            <a:spLocks noGrp="1"/>
          </p:cNvSpPr>
          <p:nvPr>
            <p:ph type="title"/>
          </p:nvPr>
        </p:nvSpPr>
        <p:spPr/>
        <p:txBody>
          <a:bodyPr/>
          <a:lstStyle/>
          <a:p>
            <a:r>
              <a:rPr lang="en-US" dirty="0"/>
              <a:t>Python to monitor prices</a:t>
            </a:r>
          </a:p>
        </p:txBody>
      </p:sp>
    </p:spTree>
    <p:extLst>
      <p:ext uri="{BB962C8B-B14F-4D97-AF65-F5344CB8AC3E}">
        <p14:creationId xmlns:p14="http://schemas.microsoft.com/office/powerpoint/2010/main" val="42809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360071" y="1045779"/>
            <a:ext cx="5725663" cy="5155323"/>
          </a:xfrm>
        </p:spPr>
        <p:txBody>
          <a:bodyPr>
            <a:noAutofit/>
          </a:bodyPr>
          <a:lstStyle/>
          <a:p>
            <a:r>
              <a:rPr lang="en-US" dirty="0"/>
              <a:t>Industry wide move to Python</a:t>
            </a:r>
          </a:p>
          <a:p>
            <a:r>
              <a:rPr lang="en-US" dirty="0"/>
              <a:t>What can Python do</a:t>
            </a:r>
          </a:p>
          <a:p>
            <a:pPr lvl="1"/>
            <a:r>
              <a:rPr lang="en-US" dirty="0"/>
              <a:t>Moving many data files into Excel at once</a:t>
            </a:r>
          </a:p>
          <a:p>
            <a:pPr lvl="1"/>
            <a:r>
              <a:rPr lang="en-US" dirty="0"/>
              <a:t>Python Web Scraping (separate course)</a:t>
            </a:r>
          </a:p>
          <a:p>
            <a:pPr lvl="1"/>
            <a:r>
              <a:rPr lang="en-US" dirty="0"/>
              <a:t>Python to monitor prices</a:t>
            </a:r>
          </a:p>
          <a:p>
            <a:pPr lvl="1"/>
            <a:r>
              <a:rPr lang="en-US" b="1" dirty="0"/>
              <a:t>Email or text alerts from Python</a:t>
            </a:r>
          </a:p>
          <a:p>
            <a:pPr lvl="1"/>
            <a:r>
              <a:rPr lang="en-US" dirty="0"/>
              <a:t>Five year rolling averages</a:t>
            </a:r>
          </a:p>
          <a:p>
            <a:pPr lvl="1"/>
            <a:r>
              <a:rPr lang="en-US" dirty="0"/>
              <a:t>Chapter Summary</a:t>
            </a:r>
          </a:p>
        </p:txBody>
      </p:sp>
      <p:sp>
        <p:nvSpPr>
          <p:cNvPr id="2" name="Title 1"/>
          <p:cNvSpPr>
            <a:spLocks noGrp="1"/>
          </p:cNvSpPr>
          <p:nvPr>
            <p:ph type="title"/>
          </p:nvPr>
        </p:nvSpPr>
        <p:spPr/>
        <p:txBody>
          <a:bodyPr/>
          <a:lstStyle/>
          <a:p>
            <a:r>
              <a:rPr lang="en-US" dirty="0"/>
              <a:t>Chapter Concepts</a:t>
            </a:r>
          </a:p>
        </p:txBody>
      </p:sp>
      <p:grpSp>
        <p:nvGrpSpPr>
          <p:cNvPr id="13" name="Group 12"/>
          <p:cNvGrpSpPr/>
          <p:nvPr/>
        </p:nvGrpSpPr>
        <p:grpSpPr>
          <a:xfrm>
            <a:off x="2949749" y="4210033"/>
            <a:ext cx="410322" cy="377482"/>
            <a:chOff x="1766887" y="1515010"/>
            <a:chExt cx="741316" cy="700622"/>
          </a:xfrm>
          <a:solidFill>
            <a:schemeClr val="accent4"/>
          </a:solidFill>
          <a:scene3d>
            <a:camera prst="orthographicFront">
              <a:rot lat="0" lon="0" rev="0"/>
            </a:camera>
            <a:lightRig rig="balanced" dir="t">
              <a:rot lat="0" lon="0" rev="8700000"/>
            </a:lightRig>
          </a:scene3d>
        </p:grpSpPr>
        <p:sp>
          <p:nvSpPr>
            <p:cNvPr id="16" name="AutoShape 10"/>
            <p:cNvSpPr>
              <a:spLocks noChangeArrowheads="1"/>
            </p:cNvSpPr>
            <p:nvPr/>
          </p:nvSpPr>
          <p:spPr bwMode="black">
            <a:xfrm rot="5400000">
              <a:off x="1787234" y="1494663"/>
              <a:ext cx="700622" cy="741316"/>
            </a:xfrm>
            <a:custGeom>
              <a:avLst/>
              <a:gdLst>
                <a:gd name="connsiteX0" fmla="*/ 0 w 264955"/>
                <a:gd name="connsiteY0" fmla="*/ 311498 h 311498"/>
                <a:gd name="connsiteX1" fmla="*/ 132478 w 264955"/>
                <a:gd name="connsiteY1" fmla="*/ 0 h 311498"/>
                <a:gd name="connsiteX2" fmla="*/ 264955 w 264955"/>
                <a:gd name="connsiteY2" fmla="*/ 311498 h 311498"/>
                <a:gd name="connsiteX3" fmla="*/ 0 w 264955"/>
                <a:gd name="connsiteY3" fmla="*/ 311498 h 311498"/>
                <a:gd name="connsiteX0" fmla="*/ 0 w 264955"/>
                <a:gd name="connsiteY0" fmla="*/ 311498 h 312908"/>
                <a:gd name="connsiteX1" fmla="*/ 132478 w 264955"/>
                <a:gd name="connsiteY1" fmla="*/ 0 h 312908"/>
                <a:gd name="connsiteX2" fmla="*/ 264955 w 264955"/>
                <a:gd name="connsiteY2" fmla="*/ 311498 h 312908"/>
                <a:gd name="connsiteX3" fmla="*/ 124553 w 264955"/>
                <a:gd name="connsiteY3" fmla="*/ 312908 h 312908"/>
                <a:gd name="connsiteX4" fmla="*/ 0 w 264955"/>
                <a:gd name="connsiteY4" fmla="*/ 311498 h 312908"/>
                <a:gd name="connsiteX0" fmla="*/ 0 w 264955"/>
                <a:gd name="connsiteY0" fmla="*/ 311498 h 311498"/>
                <a:gd name="connsiteX1" fmla="*/ 132478 w 264955"/>
                <a:gd name="connsiteY1" fmla="*/ 0 h 311498"/>
                <a:gd name="connsiteX2" fmla="*/ 264955 w 264955"/>
                <a:gd name="connsiteY2" fmla="*/ 311498 h 311498"/>
                <a:gd name="connsiteX3" fmla="*/ 138844 w 264955"/>
                <a:gd name="connsiteY3" fmla="*/ 253377 h 311498"/>
                <a:gd name="connsiteX4" fmla="*/ 0 w 264955"/>
                <a:gd name="connsiteY4" fmla="*/ 311498 h 31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55" h="311498">
                  <a:moveTo>
                    <a:pt x="0" y="311498"/>
                  </a:moveTo>
                  <a:lnTo>
                    <a:pt x="132478" y="0"/>
                  </a:lnTo>
                  <a:lnTo>
                    <a:pt x="264955" y="311498"/>
                  </a:lnTo>
                  <a:lnTo>
                    <a:pt x="138844" y="253377"/>
                  </a:lnTo>
                  <a:lnTo>
                    <a:pt x="0" y="311498"/>
                  </a:lnTo>
                  <a:close/>
                </a:path>
              </a:pathLst>
            </a:custGeom>
            <a:grpFill/>
            <a:ln w="19050">
              <a:noFill/>
              <a:miter lim="800000"/>
              <a:headEnd/>
              <a:tailEnd/>
            </a:ln>
            <a:effectLst>
              <a:outerShdw blurRad="44450" dist="27940" dir="5400000" algn="ctr">
                <a:srgbClr val="000000">
                  <a:alpha val="32000"/>
                </a:srgbClr>
              </a:outerShdw>
            </a:effectLst>
            <a:sp3d>
              <a:bevelT w="190500" h="38100"/>
            </a:sp3d>
          </p:spPr>
          <p:txBody>
            <a:bodyPr rot="10800000" vert="eaVert" wrap="none" anchor="ctr"/>
            <a:lstStyle/>
            <a:p>
              <a:endParaRPr lang="en-GB" dirty="0">
                <a:solidFill>
                  <a:schemeClr val="accent6"/>
                </a:solidFill>
              </a:endParaRPr>
            </a:p>
          </p:txBody>
        </p:sp>
        <p:sp>
          <p:nvSpPr>
            <p:cNvPr id="17" name="Freeform 11"/>
            <p:cNvSpPr>
              <a:spLocks/>
            </p:cNvSpPr>
            <p:nvPr/>
          </p:nvSpPr>
          <p:spPr bwMode="hidden">
            <a:xfrm>
              <a:off x="1802606" y="1545430"/>
              <a:ext cx="701117" cy="344477"/>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sp>
          <p:nvSpPr>
            <p:cNvPr id="18" name="Freeform 12"/>
            <p:cNvSpPr>
              <a:spLocks/>
            </p:cNvSpPr>
            <p:nvPr/>
          </p:nvSpPr>
          <p:spPr bwMode="hidden">
            <a:xfrm>
              <a:off x="1797843" y="1840589"/>
              <a:ext cx="710079" cy="357304"/>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grpSp>
    </p:spTree>
    <p:extLst>
      <p:ext uri="{BB962C8B-B14F-4D97-AF65-F5344CB8AC3E}">
        <p14:creationId xmlns:p14="http://schemas.microsoft.com/office/powerpoint/2010/main" val="1464740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1024" y="1155614"/>
            <a:ext cx="8250937" cy="5072616"/>
          </a:xfrm>
        </p:spPr>
        <p:txBody>
          <a:bodyPr/>
          <a:lstStyle/>
          <a:p>
            <a:r>
              <a:rPr lang="en-US" dirty="0"/>
              <a:t>When a file is put in a directory, a condition is met, or for any reason Python can send out an email or text message.</a:t>
            </a:r>
          </a:p>
          <a:p>
            <a:r>
              <a:rPr lang="en-US" dirty="0"/>
              <a:t>Be sure to use this feature sparingly to not overwhelm inboxes.</a:t>
            </a:r>
          </a:p>
          <a:p>
            <a:r>
              <a:rPr lang="en-US" dirty="0"/>
              <a:t>Example cases and code are available at:</a:t>
            </a:r>
          </a:p>
          <a:p>
            <a:pPr lvl="1"/>
            <a:r>
              <a:rPr lang="en-US" dirty="0">
                <a:hlinkClick r:id="rId3"/>
              </a:rPr>
              <a:t>https://automatetheboringstuff.com/chapter16/</a:t>
            </a:r>
            <a:endParaRPr lang="en-US" dirty="0"/>
          </a:p>
          <a:p>
            <a:pPr lvl="1"/>
            <a:r>
              <a:rPr lang="en-US" dirty="0">
                <a:hlinkClick r:id="rId4"/>
              </a:rPr>
              <a:t>https://www.fullstackpython.com/blog/send-sms-text-messages-python.html</a:t>
            </a:r>
            <a:endParaRPr lang="en-US" dirty="0"/>
          </a:p>
          <a:p>
            <a:pPr lvl="1"/>
            <a:r>
              <a:rPr lang="en-US" dirty="0">
                <a:hlinkClick r:id="rId5"/>
              </a:rPr>
              <a:t>https://www.twilio.com/docs/libraries/python</a:t>
            </a:r>
            <a:endParaRPr lang="en-US" dirty="0"/>
          </a:p>
          <a:p>
            <a:pPr lvl="1"/>
            <a:endParaRPr lang="en-US" dirty="0"/>
          </a:p>
        </p:txBody>
      </p:sp>
      <p:sp>
        <p:nvSpPr>
          <p:cNvPr id="3" name="Title 2"/>
          <p:cNvSpPr>
            <a:spLocks noGrp="1"/>
          </p:cNvSpPr>
          <p:nvPr>
            <p:ph type="title"/>
          </p:nvPr>
        </p:nvSpPr>
        <p:spPr/>
        <p:txBody>
          <a:bodyPr/>
          <a:lstStyle/>
          <a:p>
            <a:r>
              <a:rPr lang="en-US" dirty="0"/>
              <a:t>Send an email or text with Python</a:t>
            </a:r>
          </a:p>
        </p:txBody>
      </p:sp>
    </p:spTree>
    <p:extLst>
      <p:ext uri="{BB962C8B-B14F-4D97-AF65-F5344CB8AC3E}">
        <p14:creationId xmlns:p14="http://schemas.microsoft.com/office/powerpoint/2010/main" val="2618593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360071" y="1045779"/>
            <a:ext cx="5725663" cy="5155323"/>
          </a:xfrm>
        </p:spPr>
        <p:txBody>
          <a:bodyPr>
            <a:noAutofit/>
          </a:bodyPr>
          <a:lstStyle/>
          <a:p>
            <a:r>
              <a:rPr lang="en-US" dirty="0"/>
              <a:t>Industry wide move to Python</a:t>
            </a:r>
          </a:p>
          <a:p>
            <a:r>
              <a:rPr lang="en-US" dirty="0"/>
              <a:t>What can Python do</a:t>
            </a:r>
          </a:p>
          <a:p>
            <a:pPr lvl="1"/>
            <a:r>
              <a:rPr lang="en-US" dirty="0"/>
              <a:t>Moving many data files into Excel at once</a:t>
            </a:r>
          </a:p>
          <a:p>
            <a:pPr lvl="1"/>
            <a:r>
              <a:rPr lang="en-US" dirty="0"/>
              <a:t>Python Web Scraping (separate course)</a:t>
            </a:r>
          </a:p>
          <a:p>
            <a:pPr lvl="1"/>
            <a:r>
              <a:rPr lang="en-US" dirty="0"/>
              <a:t>Python to monitor prices</a:t>
            </a:r>
          </a:p>
          <a:p>
            <a:pPr lvl="1"/>
            <a:r>
              <a:rPr lang="en-US" dirty="0"/>
              <a:t>Email or text alerts from Python</a:t>
            </a:r>
          </a:p>
          <a:p>
            <a:pPr lvl="1"/>
            <a:r>
              <a:rPr lang="en-US" b="1" dirty="0"/>
              <a:t>Five year rolling averages</a:t>
            </a:r>
          </a:p>
          <a:p>
            <a:pPr lvl="1"/>
            <a:r>
              <a:rPr lang="en-US" dirty="0"/>
              <a:t>Chapter Summary</a:t>
            </a:r>
          </a:p>
        </p:txBody>
      </p:sp>
      <p:sp>
        <p:nvSpPr>
          <p:cNvPr id="2" name="Title 1"/>
          <p:cNvSpPr>
            <a:spLocks noGrp="1"/>
          </p:cNvSpPr>
          <p:nvPr>
            <p:ph type="title"/>
          </p:nvPr>
        </p:nvSpPr>
        <p:spPr/>
        <p:txBody>
          <a:bodyPr/>
          <a:lstStyle/>
          <a:p>
            <a:r>
              <a:rPr lang="en-US" dirty="0"/>
              <a:t>Chapter Concepts</a:t>
            </a:r>
          </a:p>
        </p:txBody>
      </p:sp>
      <p:grpSp>
        <p:nvGrpSpPr>
          <p:cNvPr id="13" name="Group 12"/>
          <p:cNvGrpSpPr/>
          <p:nvPr/>
        </p:nvGrpSpPr>
        <p:grpSpPr>
          <a:xfrm>
            <a:off x="2949749" y="4830142"/>
            <a:ext cx="410322" cy="377482"/>
            <a:chOff x="1766887" y="1515010"/>
            <a:chExt cx="741316" cy="700622"/>
          </a:xfrm>
          <a:solidFill>
            <a:schemeClr val="accent4"/>
          </a:solidFill>
          <a:scene3d>
            <a:camera prst="orthographicFront">
              <a:rot lat="0" lon="0" rev="0"/>
            </a:camera>
            <a:lightRig rig="balanced" dir="t">
              <a:rot lat="0" lon="0" rev="8700000"/>
            </a:lightRig>
          </a:scene3d>
        </p:grpSpPr>
        <p:sp>
          <p:nvSpPr>
            <p:cNvPr id="16" name="AutoShape 10"/>
            <p:cNvSpPr>
              <a:spLocks noChangeArrowheads="1"/>
            </p:cNvSpPr>
            <p:nvPr/>
          </p:nvSpPr>
          <p:spPr bwMode="black">
            <a:xfrm rot="5400000">
              <a:off x="1787234" y="1494663"/>
              <a:ext cx="700622" cy="741316"/>
            </a:xfrm>
            <a:custGeom>
              <a:avLst/>
              <a:gdLst>
                <a:gd name="connsiteX0" fmla="*/ 0 w 264955"/>
                <a:gd name="connsiteY0" fmla="*/ 311498 h 311498"/>
                <a:gd name="connsiteX1" fmla="*/ 132478 w 264955"/>
                <a:gd name="connsiteY1" fmla="*/ 0 h 311498"/>
                <a:gd name="connsiteX2" fmla="*/ 264955 w 264955"/>
                <a:gd name="connsiteY2" fmla="*/ 311498 h 311498"/>
                <a:gd name="connsiteX3" fmla="*/ 0 w 264955"/>
                <a:gd name="connsiteY3" fmla="*/ 311498 h 311498"/>
                <a:gd name="connsiteX0" fmla="*/ 0 w 264955"/>
                <a:gd name="connsiteY0" fmla="*/ 311498 h 312908"/>
                <a:gd name="connsiteX1" fmla="*/ 132478 w 264955"/>
                <a:gd name="connsiteY1" fmla="*/ 0 h 312908"/>
                <a:gd name="connsiteX2" fmla="*/ 264955 w 264955"/>
                <a:gd name="connsiteY2" fmla="*/ 311498 h 312908"/>
                <a:gd name="connsiteX3" fmla="*/ 124553 w 264955"/>
                <a:gd name="connsiteY3" fmla="*/ 312908 h 312908"/>
                <a:gd name="connsiteX4" fmla="*/ 0 w 264955"/>
                <a:gd name="connsiteY4" fmla="*/ 311498 h 312908"/>
                <a:gd name="connsiteX0" fmla="*/ 0 w 264955"/>
                <a:gd name="connsiteY0" fmla="*/ 311498 h 311498"/>
                <a:gd name="connsiteX1" fmla="*/ 132478 w 264955"/>
                <a:gd name="connsiteY1" fmla="*/ 0 h 311498"/>
                <a:gd name="connsiteX2" fmla="*/ 264955 w 264955"/>
                <a:gd name="connsiteY2" fmla="*/ 311498 h 311498"/>
                <a:gd name="connsiteX3" fmla="*/ 138844 w 264955"/>
                <a:gd name="connsiteY3" fmla="*/ 253377 h 311498"/>
                <a:gd name="connsiteX4" fmla="*/ 0 w 264955"/>
                <a:gd name="connsiteY4" fmla="*/ 311498 h 31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55" h="311498">
                  <a:moveTo>
                    <a:pt x="0" y="311498"/>
                  </a:moveTo>
                  <a:lnTo>
                    <a:pt x="132478" y="0"/>
                  </a:lnTo>
                  <a:lnTo>
                    <a:pt x="264955" y="311498"/>
                  </a:lnTo>
                  <a:lnTo>
                    <a:pt x="138844" y="253377"/>
                  </a:lnTo>
                  <a:lnTo>
                    <a:pt x="0" y="311498"/>
                  </a:lnTo>
                  <a:close/>
                </a:path>
              </a:pathLst>
            </a:custGeom>
            <a:grpFill/>
            <a:ln w="19050">
              <a:noFill/>
              <a:miter lim="800000"/>
              <a:headEnd/>
              <a:tailEnd/>
            </a:ln>
            <a:effectLst>
              <a:outerShdw blurRad="44450" dist="27940" dir="5400000" algn="ctr">
                <a:srgbClr val="000000">
                  <a:alpha val="32000"/>
                </a:srgbClr>
              </a:outerShdw>
            </a:effectLst>
            <a:sp3d>
              <a:bevelT w="190500" h="38100"/>
            </a:sp3d>
          </p:spPr>
          <p:txBody>
            <a:bodyPr rot="10800000" vert="eaVert" wrap="none" anchor="ctr"/>
            <a:lstStyle/>
            <a:p>
              <a:endParaRPr lang="en-GB" dirty="0">
                <a:solidFill>
                  <a:schemeClr val="accent6"/>
                </a:solidFill>
              </a:endParaRPr>
            </a:p>
          </p:txBody>
        </p:sp>
        <p:sp>
          <p:nvSpPr>
            <p:cNvPr id="17" name="Freeform 11"/>
            <p:cNvSpPr>
              <a:spLocks/>
            </p:cNvSpPr>
            <p:nvPr/>
          </p:nvSpPr>
          <p:spPr bwMode="hidden">
            <a:xfrm>
              <a:off x="1802606" y="1545430"/>
              <a:ext cx="701117" cy="344477"/>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sp>
          <p:nvSpPr>
            <p:cNvPr id="18" name="Freeform 12"/>
            <p:cNvSpPr>
              <a:spLocks/>
            </p:cNvSpPr>
            <p:nvPr/>
          </p:nvSpPr>
          <p:spPr bwMode="hidden">
            <a:xfrm>
              <a:off x="1797843" y="1840589"/>
              <a:ext cx="710079" cy="357304"/>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grpSp>
    </p:spTree>
    <p:extLst>
      <p:ext uri="{BB962C8B-B14F-4D97-AF65-F5344CB8AC3E}">
        <p14:creationId xmlns:p14="http://schemas.microsoft.com/office/powerpoint/2010/main" val="1100538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1025" y="1155614"/>
            <a:ext cx="8219026" cy="5072616"/>
          </a:xfrm>
        </p:spPr>
        <p:txBody>
          <a:bodyPr/>
          <a:lstStyle/>
          <a:p>
            <a:r>
              <a:rPr lang="en-US" dirty="0"/>
              <a:t>Looking at returns in different time frames can be tedious to set up</a:t>
            </a:r>
          </a:p>
          <a:p>
            <a:r>
              <a:rPr lang="en-US" dirty="0"/>
              <a:t>Python can be used to do those time-consuming steps to look at returns over rolling intervals</a:t>
            </a:r>
          </a:p>
          <a:p>
            <a:r>
              <a:rPr lang="en-US" dirty="0"/>
              <a:t>While some might use this as a “trading strategy” the same ideas and similar code can be used for analysis  </a:t>
            </a:r>
          </a:p>
          <a:p>
            <a:pPr lvl="1"/>
            <a:r>
              <a:rPr lang="en-US" dirty="0">
                <a:hlinkClick r:id="rId3"/>
              </a:rPr>
              <a:t>https://www.learndatasci.com/tutorials/python-finance-part-3-moving-average-trading-strategy/</a:t>
            </a:r>
            <a:endParaRPr lang="en-US" dirty="0"/>
          </a:p>
          <a:p>
            <a:r>
              <a:rPr lang="en-US" dirty="0"/>
              <a:t>Python pandas can be particularly helpful in this area.</a:t>
            </a:r>
          </a:p>
          <a:p>
            <a:pPr lvl="1"/>
            <a:r>
              <a:rPr lang="en-US" dirty="0">
                <a:hlinkClick r:id="rId4"/>
              </a:rPr>
              <a:t>https://chrisalbon.com/python/data_wrangling/pandas_moving_average/</a:t>
            </a:r>
            <a:endParaRPr lang="en-US" dirty="0"/>
          </a:p>
          <a:p>
            <a:pPr lvl="1"/>
            <a:endParaRPr lang="en-US" dirty="0"/>
          </a:p>
        </p:txBody>
      </p:sp>
      <p:sp>
        <p:nvSpPr>
          <p:cNvPr id="3" name="Title 2"/>
          <p:cNvSpPr>
            <a:spLocks noGrp="1"/>
          </p:cNvSpPr>
          <p:nvPr>
            <p:ph type="title"/>
          </p:nvPr>
        </p:nvSpPr>
        <p:spPr/>
        <p:txBody>
          <a:bodyPr/>
          <a:lstStyle/>
          <a:p>
            <a:r>
              <a:rPr lang="en-US" dirty="0"/>
              <a:t>Five year rolling average of returns</a:t>
            </a:r>
          </a:p>
        </p:txBody>
      </p:sp>
    </p:spTree>
    <p:extLst>
      <p:ext uri="{BB962C8B-B14F-4D97-AF65-F5344CB8AC3E}">
        <p14:creationId xmlns:p14="http://schemas.microsoft.com/office/powerpoint/2010/main" val="335587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Let’s get back to that detailed coding examples we discussed earlier automating tasks with files and Excel using Python.</a:t>
            </a:r>
          </a:p>
          <a:p>
            <a:r>
              <a:rPr lang="en-US" dirty="0"/>
              <a:t>Python </a:t>
            </a:r>
            <a:r>
              <a:rPr lang="en-US" dirty="0" err="1"/>
              <a:t>Jupyter</a:t>
            </a:r>
            <a:r>
              <a:rPr lang="en-US" dirty="0"/>
              <a:t> Notebooks will be used and made available to students to show working Python that can help automate the tasks of an analyst.</a:t>
            </a:r>
          </a:p>
          <a:p>
            <a:endParaRPr lang="en-US" dirty="0"/>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Instructor Demo and Code - Excel</a:t>
            </a:r>
          </a:p>
        </p:txBody>
      </p:sp>
    </p:spTree>
    <p:extLst>
      <p:ext uri="{BB962C8B-B14F-4D97-AF65-F5344CB8AC3E}">
        <p14:creationId xmlns:p14="http://schemas.microsoft.com/office/powerpoint/2010/main" val="1036975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F0B77E-4103-0E4F-8235-D28634A2F60B}"/>
              </a:ext>
            </a:extLst>
          </p:cNvPr>
          <p:cNvSpPr>
            <a:spLocks noGrp="1"/>
          </p:cNvSpPr>
          <p:nvPr>
            <p:ph idx="1"/>
          </p:nvPr>
        </p:nvSpPr>
        <p:spPr/>
        <p:txBody>
          <a:bodyPr/>
          <a:lstStyle/>
          <a:p>
            <a:r>
              <a:rPr lang="en-US" dirty="0"/>
              <a:t>Now that we have discussed what Python, can do let’s make a list of what we might want Python to do.</a:t>
            </a:r>
          </a:p>
          <a:p>
            <a:pPr lvl="1"/>
            <a:r>
              <a:rPr lang="en-US" b="1" dirty="0"/>
              <a:t>Do It Now</a:t>
            </a:r>
          </a:p>
          <a:p>
            <a:pPr marL="228600" lvl="1" indent="0">
              <a:buNone/>
            </a:pPr>
            <a:endParaRPr lang="en-US" dirty="0"/>
          </a:p>
        </p:txBody>
      </p:sp>
      <p:sp>
        <p:nvSpPr>
          <p:cNvPr id="3" name="Title 2">
            <a:extLst>
              <a:ext uri="{FF2B5EF4-FFF2-40B4-BE49-F238E27FC236}">
                <a16:creationId xmlns:a16="http://schemas.microsoft.com/office/drawing/2014/main" id="{2DD18037-5E0F-904A-BC9E-2897D8C93083}"/>
              </a:ext>
            </a:extLst>
          </p:cNvPr>
          <p:cNvSpPr>
            <a:spLocks noGrp="1"/>
          </p:cNvSpPr>
          <p:nvPr>
            <p:ph type="title"/>
          </p:nvPr>
        </p:nvSpPr>
        <p:spPr>
          <a:xfrm>
            <a:off x="581025" y="290495"/>
            <a:ext cx="8020050" cy="627062"/>
          </a:xfrm>
        </p:spPr>
        <p:txBody>
          <a:bodyPr/>
          <a:lstStyle/>
          <a:p>
            <a:r>
              <a:rPr lang="en-US" dirty="0"/>
              <a:t>What might you use Python to Automate?</a:t>
            </a:r>
          </a:p>
        </p:txBody>
      </p:sp>
    </p:spTree>
    <p:extLst>
      <p:ext uri="{BB962C8B-B14F-4D97-AF65-F5344CB8AC3E}">
        <p14:creationId xmlns:p14="http://schemas.microsoft.com/office/powerpoint/2010/main" val="469473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have: </a:t>
            </a:r>
          </a:p>
          <a:p>
            <a:r>
              <a:rPr lang="en-US" dirty="0"/>
              <a:t>Examined the industry move to Python</a:t>
            </a:r>
          </a:p>
          <a:p>
            <a:r>
              <a:rPr lang="en-US" dirty="0"/>
              <a:t>Introduced automating file tasks in Excel</a:t>
            </a:r>
          </a:p>
          <a:p>
            <a:r>
              <a:rPr lang="en-US" dirty="0"/>
              <a:t>Discussed Web Scraping (separate course)</a:t>
            </a:r>
          </a:p>
          <a:p>
            <a:r>
              <a:rPr lang="en-US" dirty="0"/>
              <a:t>Looked at having Python send automated emails or texts</a:t>
            </a:r>
          </a:p>
          <a:p>
            <a:r>
              <a:rPr lang="en-US" dirty="0"/>
              <a:t>Considered issues involved in rolling average analysis</a:t>
            </a:r>
          </a:p>
          <a:p>
            <a:pPr marL="0" indent="0">
              <a:buNone/>
            </a:pPr>
            <a:endParaRPr lang="en-US" dirty="0"/>
          </a:p>
        </p:txBody>
      </p:sp>
      <p:sp>
        <p:nvSpPr>
          <p:cNvPr id="4" name="Title 3"/>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393540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 </a:t>
            </a:r>
          </a:p>
          <a:p>
            <a:r>
              <a:rPr lang="en-US" dirty="0"/>
              <a:t>Examine why Python is used in Quantitative Financial Analysis</a:t>
            </a:r>
          </a:p>
          <a:p>
            <a:r>
              <a:rPr lang="en-US" dirty="0"/>
              <a:t>Discuss when Python can be used to help the Quantitative Analyst</a:t>
            </a:r>
          </a:p>
          <a:p>
            <a:r>
              <a:rPr lang="en-US" dirty="0"/>
              <a:t>Introduce useful Python packages</a:t>
            </a:r>
          </a:p>
          <a:p>
            <a:r>
              <a:rPr lang="en-US" dirty="0"/>
              <a:t>Build tools to get many CSV files or Excel spreadsheets into one</a:t>
            </a:r>
          </a:p>
          <a:p>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168548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360071" y="1045779"/>
            <a:ext cx="5725663" cy="5155323"/>
          </a:xfrm>
        </p:spPr>
        <p:txBody>
          <a:bodyPr>
            <a:noAutofit/>
          </a:bodyPr>
          <a:lstStyle/>
          <a:p>
            <a:r>
              <a:rPr lang="en-US" b="1" dirty="0"/>
              <a:t>Industry wide move to Python</a:t>
            </a:r>
          </a:p>
          <a:p>
            <a:r>
              <a:rPr lang="en-US" dirty="0"/>
              <a:t>What can Python do</a:t>
            </a:r>
          </a:p>
          <a:p>
            <a:pPr lvl="1"/>
            <a:r>
              <a:rPr lang="en-US" dirty="0"/>
              <a:t>Moving many data files into Excel at once</a:t>
            </a:r>
          </a:p>
          <a:p>
            <a:pPr lvl="1"/>
            <a:r>
              <a:rPr lang="en-US" dirty="0"/>
              <a:t>Python Web Scraping (separate course)</a:t>
            </a:r>
          </a:p>
          <a:p>
            <a:pPr lvl="1"/>
            <a:r>
              <a:rPr lang="en-US" dirty="0"/>
              <a:t>Python to monitor prices</a:t>
            </a:r>
          </a:p>
          <a:p>
            <a:pPr lvl="1"/>
            <a:r>
              <a:rPr lang="en-US" dirty="0"/>
              <a:t>Email or text alerts from Python</a:t>
            </a:r>
          </a:p>
          <a:p>
            <a:pPr lvl="1"/>
            <a:r>
              <a:rPr lang="en-US" dirty="0"/>
              <a:t>Five year rolling averages</a:t>
            </a:r>
          </a:p>
          <a:p>
            <a:pPr lvl="1"/>
            <a:r>
              <a:rPr lang="en-US" dirty="0"/>
              <a:t>Chapter Summary</a:t>
            </a:r>
          </a:p>
        </p:txBody>
      </p:sp>
      <p:sp>
        <p:nvSpPr>
          <p:cNvPr id="2" name="Title 1"/>
          <p:cNvSpPr>
            <a:spLocks noGrp="1"/>
          </p:cNvSpPr>
          <p:nvPr>
            <p:ph type="title"/>
          </p:nvPr>
        </p:nvSpPr>
        <p:spPr/>
        <p:txBody>
          <a:bodyPr/>
          <a:lstStyle/>
          <a:p>
            <a:r>
              <a:rPr lang="en-US" dirty="0"/>
              <a:t>Chapter Concepts</a:t>
            </a:r>
          </a:p>
        </p:txBody>
      </p:sp>
      <p:grpSp>
        <p:nvGrpSpPr>
          <p:cNvPr id="13" name="Group 12"/>
          <p:cNvGrpSpPr/>
          <p:nvPr/>
        </p:nvGrpSpPr>
        <p:grpSpPr>
          <a:xfrm>
            <a:off x="2949749" y="1204074"/>
            <a:ext cx="410322" cy="377482"/>
            <a:chOff x="1766887" y="1515010"/>
            <a:chExt cx="741316" cy="700622"/>
          </a:xfrm>
          <a:solidFill>
            <a:schemeClr val="accent4"/>
          </a:solidFill>
          <a:scene3d>
            <a:camera prst="orthographicFront">
              <a:rot lat="0" lon="0" rev="0"/>
            </a:camera>
            <a:lightRig rig="balanced" dir="t">
              <a:rot lat="0" lon="0" rev="8700000"/>
            </a:lightRig>
          </a:scene3d>
        </p:grpSpPr>
        <p:sp>
          <p:nvSpPr>
            <p:cNvPr id="16" name="AutoShape 10"/>
            <p:cNvSpPr>
              <a:spLocks noChangeArrowheads="1"/>
            </p:cNvSpPr>
            <p:nvPr/>
          </p:nvSpPr>
          <p:spPr bwMode="black">
            <a:xfrm rot="5400000">
              <a:off x="1787234" y="1494663"/>
              <a:ext cx="700622" cy="741316"/>
            </a:xfrm>
            <a:custGeom>
              <a:avLst/>
              <a:gdLst>
                <a:gd name="connsiteX0" fmla="*/ 0 w 264955"/>
                <a:gd name="connsiteY0" fmla="*/ 311498 h 311498"/>
                <a:gd name="connsiteX1" fmla="*/ 132478 w 264955"/>
                <a:gd name="connsiteY1" fmla="*/ 0 h 311498"/>
                <a:gd name="connsiteX2" fmla="*/ 264955 w 264955"/>
                <a:gd name="connsiteY2" fmla="*/ 311498 h 311498"/>
                <a:gd name="connsiteX3" fmla="*/ 0 w 264955"/>
                <a:gd name="connsiteY3" fmla="*/ 311498 h 311498"/>
                <a:gd name="connsiteX0" fmla="*/ 0 w 264955"/>
                <a:gd name="connsiteY0" fmla="*/ 311498 h 312908"/>
                <a:gd name="connsiteX1" fmla="*/ 132478 w 264955"/>
                <a:gd name="connsiteY1" fmla="*/ 0 h 312908"/>
                <a:gd name="connsiteX2" fmla="*/ 264955 w 264955"/>
                <a:gd name="connsiteY2" fmla="*/ 311498 h 312908"/>
                <a:gd name="connsiteX3" fmla="*/ 124553 w 264955"/>
                <a:gd name="connsiteY3" fmla="*/ 312908 h 312908"/>
                <a:gd name="connsiteX4" fmla="*/ 0 w 264955"/>
                <a:gd name="connsiteY4" fmla="*/ 311498 h 312908"/>
                <a:gd name="connsiteX0" fmla="*/ 0 w 264955"/>
                <a:gd name="connsiteY0" fmla="*/ 311498 h 311498"/>
                <a:gd name="connsiteX1" fmla="*/ 132478 w 264955"/>
                <a:gd name="connsiteY1" fmla="*/ 0 h 311498"/>
                <a:gd name="connsiteX2" fmla="*/ 264955 w 264955"/>
                <a:gd name="connsiteY2" fmla="*/ 311498 h 311498"/>
                <a:gd name="connsiteX3" fmla="*/ 138844 w 264955"/>
                <a:gd name="connsiteY3" fmla="*/ 253377 h 311498"/>
                <a:gd name="connsiteX4" fmla="*/ 0 w 264955"/>
                <a:gd name="connsiteY4" fmla="*/ 311498 h 31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55" h="311498">
                  <a:moveTo>
                    <a:pt x="0" y="311498"/>
                  </a:moveTo>
                  <a:lnTo>
                    <a:pt x="132478" y="0"/>
                  </a:lnTo>
                  <a:lnTo>
                    <a:pt x="264955" y="311498"/>
                  </a:lnTo>
                  <a:lnTo>
                    <a:pt x="138844" y="253377"/>
                  </a:lnTo>
                  <a:lnTo>
                    <a:pt x="0" y="311498"/>
                  </a:lnTo>
                  <a:close/>
                </a:path>
              </a:pathLst>
            </a:custGeom>
            <a:grpFill/>
            <a:ln w="19050">
              <a:noFill/>
              <a:miter lim="800000"/>
              <a:headEnd/>
              <a:tailEnd/>
            </a:ln>
            <a:effectLst>
              <a:outerShdw blurRad="44450" dist="27940" dir="5400000" algn="ctr">
                <a:srgbClr val="000000">
                  <a:alpha val="32000"/>
                </a:srgbClr>
              </a:outerShdw>
            </a:effectLst>
            <a:sp3d>
              <a:bevelT w="190500" h="38100"/>
            </a:sp3d>
          </p:spPr>
          <p:txBody>
            <a:bodyPr rot="10800000" vert="eaVert" wrap="none" anchor="ctr"/>
            <a:lstStyle/>
            <a:p>
              <a:endParaRPr lang="en-GB" dirty="0">
                <a:solidFill>
                  <a:schemeClr val="accent6"/>
                </a:solidFill>
              </a:endParaRPr>
            </a:p>
          </p:txBody>
        </p:sp>
        <p:sp>
          <p:nvSpPr>
            <p:cNvPr id="17" name="Freeform 11"/>
            <p:cNvSpPr>
              <a:spLocks/>
            </p:cNvSpPr>
            <p:nvPr/>
          </p:nvSpPr>
          <p:spPr bwMode="hidden">
            <a:xfrm>
              <a:off x="1802606" y="1545430"/>
              <a:ext cx="701117" cy="344477"/>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sp>
          <p:nvSpPr>
            <p:cNvPr id="18" name="Freeform 12"/>
            <p:cNvSpPr>
              <a:spLocks/>
            </p:cNvSpPr>
            <p:nvPr/>
          </p:nvSpPr>
          <p:spPr bwMode="hidden">
            <a:xfrm>
              <a:off x="1797843" y="1840589"/>
              <a:ext cx="710079" cy="357304"/>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grpSp>
    </p:spTree>
    <p:extLst>
      <p:ext uri="{BB962C8B-B14F-4D97-AF65-F5344CB8AC3E}">
        <p14:creationId xmlns:p14="http://schemas.microsoft.com/office/powerpoint/2010/main" val="301489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Many Wall Street organizations are asking their analysts to be able to code in Python </a:t>
            </a:r>
            <a:r>
              <a:rPr lang="en-US" dirty="0">
                <a:hlinkClick r:id="rId3"/>
              </a:rPr>
              <a:t>https://www.enterprisetimes.co.uk/2018/10/10/jpmorgan-wants-its-financial-analysts-to-be-able-to-code/</a:t>
            </a:r>
            <a:endParaRPr lang="en-US" dirty="0"/>
          </a:p>
          <a:p>
            <a:r>
              <a:rPr lang="en-US" dirty="0"/>
              <a:t>Because of its wide support and availability of powerful modules and packages Python has become a language of choice in finance. </a:t>
            </a:r>
            <a:r>
              <a:rPr lang="en-US" dirty="0">
                <a:hlinkClick r:id="rId4"/>
              </a:rPr>
              <a:t>https://www.quora.com/Which-program-is-better-for-the-finance-world-R-or-Python</a:t>
            </a:r>
            <a:endParaRPr lang="en-US" dirty="0"/>
          </a:p>
          <a:p>
            <a:r>
              <a:rPr lang="en-US" dirty="0"/>
              <a:t>Python is relatively easy to learn, even when doing complex tasks because there are so many proven and tested packages. </a:t>
            </a:r>
            <a:r>
              <a:rPr lang="en-US" dirty="0">
                <a:hlinkClick r:id="rId5"/>
              </a:rPr>
              <a:t>https://news.efinancialcareers.com/se-en/327770/python-for-finance</a:t>
            </a:r>
            <a:endParaRPr lang="en-US" dirty="0"/>
          </a:p>
          <a:p>
            <a:r>
              <a:rPr lang="en-US" dirty="0"/>
              <a:t>Python is popular in fintech and financial analyst task automation </a:t>
            </a:r>
            <a:r>
              <a:rPr lang="en-US" dirty="0">
                <a:hlinkClick r:id="rId6"/>
              </a:rPr>
              <a:t>https://stxnext.com/blog/2018/09/13/why-python-should-be-technology-choice-your-fintech/</a:t>
            </a:r>
            <a:endParaRPr lang="en-US" dirty="0"/>
          </a:p>
        </p:txBody>
      </p:sp>
      <p:sp>
        <p:nvSpPr>
          <p:cNvPr id="3" name="Title 2"/>
          <p:cNvSpPr>
            <a:spLocks noGrp="1"/>
          </p:cNvSpPr>
          <p:nvPr>
            <p:ph type="title"/>
          </p:nvPr>
        </p:nvSpPr>
        <p:spPr/>
        <p:txBody>
          <a:bodyPr/>
          <a:lstStyle/>
          <a:p>
            <a:r>
              <a:rPr lang="en-US" dirty="0"/>
              <a:t>Industry wide move to python</a:t>
            </a:r>
          </a:p>
        </p:txBody>
      </p:sp>
    </p:spTree>
    <p:extLst>
      <p:ext uri="{BB962C8B-B14F-4D97-AF65-F5344CB8AC3E}">
        <p14:creationId xmlns:p14="http://schemas.microsoft.com/office/powerpoint/2010/main" val="251113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360071" y="1045779"/>
            <a:ext cx="5725663" cy="5155323"/>
          </a:xfrm>
        </p:spPr>
        <p:txBody>
          <a:bodyPr>
            <a:noAutofit/>
          </a:bodyPr>
          <a:lstStyle/>
          <a:p>
            <a:r>
              <a:rPr lang="en-US" dirty="0"/>
              <a:t>Industry wide move to Python</a:t>
            </a:r>
          </a:p>
          <a:p>
            <a:r>
              <a:rPr lang="en-US" b="1" dirty="0"/>
              <a:t>What can Python do</a:t>
            </a:r>
          </a:p>
          <a:p>
            <a:pPr lvl="1"/>
            <a:r>
              <a:rPr lang="en-US" dirty="0"/>
              <a:t>Moving many data files into Excel at once</a:t>
            </a:r>
          </a:p>
          <a:p>
            <a:pPr lvl="1"/>
            <a:r>
              <a:rPr lang="en-US" dirty="0"/>
              <a:t>Python Web Scraping (separate course)</a:t>
            </a:r>
          </a:p>
          <a:p>
            <a:pPr lvl="1"/>
            <a:r>
              <a:rPr lang="en-US" dirty="0"/>
              <a:t>Python to monitor prices</a:t>
            </a:r>
          </a:p>
          <a:p>
            <a:pPr lvl="1"/>
            <a:r>
              <a:rPr lang="en-US" dirty="0"/>
              <a:t>Email or text alerts from Python</a:t>
            </a:r>
          </a:p>
          <a:p>
            <a:pPr lvl="1"/>
            <a:r>
              <a:rPr lang="en-US" dirty="0"/>
              <a:t>Five year rolling averages</a:t>
            </a:r>
          </a:p>
          <a:p>
            <a:pPr lvl="1"/>
            <a:r>
              <a:rPr lang="en-US" dirty="0"/>
              <a:t>Chapter Summary</a:t>
            </a:r>
          </a:p>
        </p:txBody>
      </p:sp>
      <p:sp>
        <p:nvSpPr>
          <p:cNvPr id="2" name="Title 1"/>
          <p:cNvSpPr>
            <a:spLocks noGrp="1"/>
          </p:cNvSpPr>
          <p:nvPr>
            <p:ph type="title"/>
          </p:nvPr>
        </p:nvSpPr>
        <p:spPr/>
        <p:txBody>
          <a:bodyPr/>
          <a:lstStyle/>
          <a:p>
            <a:r>
              <a:rPr lang="en-US" dirty="0"/>
              <a:t>Chapter Concepts</a:t>
            </a:r>
          </a:p>
        </p:txBody>
      </p:sp>
      <p:grpSp>
        <p:nvGrpSpPr>
          <p:cNvPr id="13" name="Group 12"/>
          <p:cNvGrpSpPr/>
          <p:nvPr/>
        </p:nvGrpSpPr>
        <p:grpSpPr>
          <a:xfrm>
            <a:off x="2949749" y="1766378"/>
            <a:ext cx="410322" cy="377482"/>
            <a:chOff x="1766887" y="1515010"/>
            <a:chExt cx="741316" cy="700622"/>
          </a:xfrm>
          <a:solidFill>
            <a:schemeClr val="accent4"/>
          </a:solidFill>
          <a:scene3d>
            <a:camera prst="orthographicFront">
              <a:rot lat="0" lon="0" rev="0"/>
            </a:camera>
            <a:lightRig rig="balanced" dir="t">
              <a:rot lat="0" lon="0" rev="8700000"/>
            </a:lightRig>
          </a:scene3d>
        </p:grpSpPr>
        <p:sp>
          <p:nvSpPr>
            <p:cNvPr id="16" name="AutoShape 10"/>
            <p:cNvSpPr>
              <a:spLocks noChangeArrowheads="1"/>
            </p:cNvSpPr>
            <p:nvPr/>
          </p:nvSpPr>
          <p:spPr bwMode="black">
            <a:xfrm rot="5400000">
              <a:off x="1787234" y="1494663"/>
              <a:ext cx="700622" cy="741316"/>
            </a:xfrm>
            <a:custGeom>
              <a:avLst/>
              <a:gdLst>
                <a:gd name="connsiteX0" fmla="*/ 0 w 264955"/>
                <a:gd name="connsiteY0" fmla="*/ 311498 h 311498"/>
                <a:gd name="connsiteX1" fmla="*/ 132478 w 264955"/>
                <a:gd name="connsiteY1" fmla="*/ 0 h 311498"/>
                <a:gd name="connsiteX2" fmla="*/ 264955 w 264955"/>
                <a:gd name="connsiteY2" fmla="*/ 311498 h 311498"/>
                <a:gd name="connsiteX3" fmla="*/ 0 w 264955"/>
                <a:gd name="connsiteY3" fmla="*/ 311498 h 311498"/>
                <a:gd name="connsiteX0" fmla="*/ 0 w 264955"/>
                <a:gd name="connsiteY0" fmla="*/ 311498 h 312908"/>
                <a:gd name="connsiteX1" fmla="*/ 132478 w 264955"/>
                <a:gd name="connsiteY1" fmla="*/ 0 h 312908"/>
                <a:gd name="connsiteX2" fmla="*/ 264955 w 264955"/>
                <a:gd name="connsiteY2" fmla="*/ 311498 h 312908"/>
                <a:gd name="connsiteX3" fmla="*/ 124553 w 264955"/>
                <a:gd name="connsiteY3" fmla="*/ 312908 h 312908"/>
                <a:gd name="connsiteX4" fmla="*/ 0 w 264955"/>
                <a:gd name="connsiteY4" fmla="*/ 311498 h 312908"/>
                <a:gd name="connsiteX0" fmla="*/ 0 w 264955"/>
                <a:gd name="connsiteY0" fmla="*/ 311498 h 311498"/>
                <a:gd name="connsiteX1" fmla="*/ 132478 w 264955"/>
                <a:gd name="connsiteY1" fmla="*/ 0 h 311498"/>
                <a:gd name="connsiteX2" fmla="*/ 264955 w 264955"/>
                <a:gd name="connsiteY2" fmla="*/ 311498 h 311498"/>
                <a:gd name="connsiteX3" fmla="*/ 138844 w 264955"/>
                <a:gd name="connsiteY3" fmla="*/ 253377 h 311498"/>
                <a:gd name="connsiteX4" fmla="*/ 0 w 264955"/>
                <a:gd name="connsiteY4" fmla="*/ 311498 h 31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55" h="311498">
                  <a:moveTo>
                    <a:pt x="0" y="311498"/>
                  </a:moveTo>
                  <a:lnTo>
                    <a:pt x="132478" y="0"/>
                  </a:lnTo>
                  <a:lnTo>
                    <a:pt x="264955" y="311498"/>
                  </a:lnTo>
                  <a:lnTo>
                    <a:pt x="138844" y="253377"/>
                  </a:lnTo>
                  <a:lnTo>
                    <a:pt x="0" y="311498"/>
                  </a:lnTo>
                  <a:close/>
                </a:path>
              </a:pathLst>
            </a:custGeom>
            <a:grpFill/>
            <a:ln w="19050">
              <a:noFill/>
              <a:miter lim="800000"/>
              <a:headEnd/>
              <a:tailEnd/>
            </a:ln>
            <a:effectLst>
              <a:outerShdw blurRad="44450" dist="27940" dir="5400000" algn="ctr">
                <a:srgbClr val="000000">
                  <a:alpha val="32000"/>
                </a:srgbClr>
              </a:outerShdw>
            </a:effectLst>
            <a:sp3d>
              <a:bevelT w="190500" h="38100"/>
            </a:sp3d>
          </p:spPr>
          <p:txBody>
            <a:bodyPr rot="10800000" vert="eaVert" wrap="none" anchor="ctr"/>
            <a:lstStyle/>
            <a:p>
              <a:endParaRPr lang="en-GB" dirty="0">
                <a:solidFill>
                  <a:schemeClr val="accent6"/>
                </a:solidFill>
              </a:endParaRPr>
            </a:p>
          </p:txBody>
        </p:sp>
        <p:sp>
          <p:nvSpPr>
            <p:cNvPr id="17" name="Freeform 11"/>
            <p:cNvSpPr>
              <a:spLocks/>
            </p:cNvSpPr>
            <p:nvPr/>
          </p:nvSpPr>
          <p:spPr bwMode="hidden">
            <a:xfrm>
              <a:off x="1802606" y="1545430"/>
              <a:ext cx="701117" cy="344477"/>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sp>
          <p:nvSpPr>
            <p:cNvPr id="18" name="Freeform 12"/>
            <p:cNvSpPr>
              <a:spLocks/>
            </p:cNvSpPr>
            <p:nvPr/>
          </p:nvSpPr>
          <p:spPr bwMode="hidden">
            <a:xfrm>
              <a:off x="1797843" y="1840589"/>
              <a:ext cx="710079" cy="357304"/>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grpSp>
    </p:spTree>
    <p:extLst>
      <p:ext uri="{BB962C8B-B14F-4D97-AF65-F5344CB8AC3E}">
        <p14:creationId xmlns:p14="http://schemas.microsoft.com/office/powerpoint/2010/main" val="38111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lose up of text on a white background&#10;&#10;Description automatically generated">
            <a:extLst>
              <a:ext uri="{FF2B5EF4-FFF2-40B4-BE49-F238E27FC236}">
                <a16:creationId xmlns:a16="http://schemas.microsoft.com/office/drawing/2014/main" id="{019E26FA-0D62-AF4F-95CC-921493B066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0282" y="1892300"/>
            <a:ext cx="3819336" cy="4335463"/>
          </a:xfrm>
        </p:spPr>
      </p:pic>
      <p:sp>
        <p:nvSpPr>
          <p:cNvPr id="3" name="Title 2"/>
          <p:cNvSpPr>
            <a:spLocks noGrp="1"/>
          </p:cNvSpPr>
          <p:nvPr>
            <p:ph type="title"/>
          </p:nvPr>
        </p:nvSpPr>
        <p:spPr/>
        <p:txBody>
          <a:bodyPr/>
          <a:lstStyle/>
          <a:p>
            <a:r>
              <a:rPr lang="en-US" dirty="0"/>
              <a:t>What Can Python Do?</a:t>
            </a:r>
          </a:p>
        </p:txBody>
      </p:sp>
      <p:sp>
        <p:nvSpPr>
          <p:cNvPr id="4" name="TextBox 3"/>
          <p:cNvSpPr txBox="1"/>
          <p:nvPr/>
        </p:nvSpPr>
        <p:spPr>
          <a:xfrm>
            <a:off x="562063" y="1317221"/>
            <a:ext cx="8019875" cy="369332"/>
          </a:xfrm>
          <a:prstGeom prst="rect">
            <a:avLst/>
          </a:prstGeom>
          <a:solidFill>
            <a:schemeClr val="accent5"/>
          </a:solidFill>
          <a:ln w="28575" algn="ctr">
            <a:no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pPr algn="ctr"/>
            <a:r>
              <a:rPr lang="en-US" sz="1800" dirty="0">
                <a:latin typeface="+mn-lt"/>
              </a:rPr>
              <a:t>Python can do just about anything</a:t>
            </a:r>
          </a:p>
        </p:txBody>
      </p:sp>
      <p:sp>
        <p:nvSpPr>
          <p:cNvPr id="8" name="TextBox 7">
            <a:extLst>
              <a:ext uri="{FF2B5EF4-FFF2-40B4-BE49-F238E27FC236}">
                <a16:creationId xmlns:a16="http://schemas.microsoft.com/office/drawing/2014/main" id="{BBB866C2-4731-2648-AFC7-8F2AC44157E3}"/>
              </a:ext>
            </a:extLst>
          </p:cNvPr>
          <p:cNvSpPr txBox="1"/>
          <p:nvPr/>
        </p:nvSpPr>
        <p:spPr>
          <a:xfrm>
            <a:off x="562063" y="3829198"/>
            <a:ext cx="1826141" cy="677108"/>
          </a:xfrm>
          <a:prstGeom prst="rect">
            <a:avLst/>
          </a:prstGeom>
          <a:noFill/>
          <a:ln w="28575" algn="ctr">
            <a:solidFill>
              <a:schemeClr val="accent2">
                <a:lumMod val="20000"/>
                <a:lumOff val="80000"/>
              </a:schemeClr>
            </a:solidFill>
            <a:miter lim="800000"/>
            <a:headEnd/>
            <a:tailEnd/>
          </a:ln>
          <a:effectLst/>
        </p:spPr>
        <p:txBody>
          <a:bodyPr wrap="none" rtlCol="0">
            <a:spAutoFit/>
          </a:bodyPr>
          <a:lstStyle/>
          <a:p>
            <a:r>
              <a:rPr lang="en-US" sz="1400" dirty="0">
                <a:solidFill>
                  <a:schemeClr val="tx1"/>
                </a:solidFill>
                <a:hlinkClick r:id="rId4"/>
              </a:rPr>
              <a:t>https://xkcd.com/353</a:t>
            </a:r>
            <a:endParaRPr lang="en-US" sz="1400" dirty="0">
              <a:solidFill>
                <a:schemeClr val="tx1"/>
              </a:solidFill>
            </a:endParaRPr>
          </a:p>
          <a:p>
            <a:endParaRPr lang="en-US" dirty="0"/>
          </a:p>
        </p:txBody>
      </p:sp>
      <p:sp>
        <p:nvSpPr>
          <p:cNvPr id="9" name="TextBox 8">
            <a:extLst>
              <a:ext uri="{FF2B5EF4-FFF2-40B4-BE49-F238E27FC236}">
                <a16:creationId xmlns:a16="http://schemas.microsoft.com/office/drawing/2014/main" id="{BFE42D81-7EFA-BC45-BD54-25C19EE823CE}"/>
              </a:ext>
            </a:extLst>
          </p:cNvPr>
          <p:cNvSpPr txBox="1"/>
          <p:nvPr/>
        </p:nvSpPr>
        <p:spPr>
          <a:xfrm>
            <a:off x="1242391" y="-735496"/>
            <a:ext cx="184731" cy="461665"/>
          </a:xfrm>
          <a:prstGeom prst="rect">
            <a:avLst/>
          </a:prstGeom>
          <a:noFill/>
          <a:ln w="28575" algn="ctr">
            <a:solidFill>
              <a:schemeClr val="accent2">
                <a:lumMod val="20000"/>
                <a:lumOff val="80000"/>
              </a:schemeClr>
            </a:solidFill>
            <a:miter lim="800000"/>
            <a:headEnd/>
            <a:tailEnd/>
          </a:ln>
          <a:effectLst/>
        </p:spPr>
        <p:txBody>
          <a:bodyPr wrap="none" rtlCol="0">
            <a:spAutoFit/>
          </a:bodyPr>
          <a:lstStyle/>
          <a:p>
            <a:endParaRPr lang="en-US" dirty="0"/>
          </a:p>
        </p:txBody>
      </p:sp>
      <p:sp>
        <p:nvSpPr>
          <p:cNvPr id="10" name="TextBox 9">
            <a:extLst>
              <a:ext uri="{FF2B5EF4-FFF2-40B4-BE49-F238E27FC236}">
                <a16:creationId xmlns:a16="http://schemas.microsoft.com/office/drawing/2014/main" id="{7AC17E26-A7AB-134F-8D91-46B0448DC887}"/>
              </a:ext>
            </a:extLst>
          </p:cNvPr>
          <p:cNvSpPr txBox="1"/>
          <p:nvPr/>
        </p:nvSpPr>
        <p:spPr>
          <a:xfrm>
            <a:off x="566530" y="5267739"/>
            <a:ext cx="1520416" cy="461665"/>
          </a:xfrm>
          <a:prstGeom prst="rect">
            <a:avLst/>
          </a:prstGeom>
          <a:noFill/>
          <a:ln w="28575" algn="ctr">
            <a:solidFill>
              <a:schemeClr val="accent2">
                <a:lumMod val="20000"/>
                <a:lumOff val="80000"/>
              </a:schemeClr>
            </a:solidFill>
            <a:miter lim="800000"/>
            <a:headEnd/>
            <a:tailEnd/>
          </a:ln>
          <a:effectLst/>
        </p:spPr>
        <p:txBody>
          <a:bodyPr wrap="none" rtlCol="0">
            <a:spAutoFit/>
          </a:bodyPr>
          <a:lstStyle/>
          <a:p>
            <a:r>
              <a:rPr lang="en-US" sz="1200" dirty="0">
                <a:solidFill>
                  <a:schemeClr val="tx1"/>
                </a:solidFill>
              </a:rPr>
              <a:t>print(“Hello World!”)</a:t>
            </a:r>
          </a:p>
          <a:p>
            <a:r>
              <a:rPr lang="en-US" sz="1200" dirty="0">
                <a:solidFill>
                  <a:schemeClr val="tx1"/>
                </a:solidFill>
              </a:rPr>
              <a:t>In Python3</a:t>
            </a:r>
          </a:p>
        </p:txBody>
      </p:sp>
    </p:spTree>
    <p:extLst>
      <p:ext uri="{BB962C8B-B14F-4D97-AF65-F5344CB8AC3E}">
        <p14:creationId xmlns:p14="http://schemas.microsoft.com/office/powerpoint/2010/main" val="102139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360071" y="1045779"/>
            <a:ext cx="5725663" cy="5155323"/>
          </a:xfrm>
        </p:spPr>
        <p:txBody>
          <a:bodyPr>
            <a:noAutofit/>
          </a:bodyPr>
          <a:lstStyle/>
          <a:p>
            <a:r>
              <a:rPr lang="en-US" dirty="0"/>
              <a:t>Industry wide move to Python</a:t>
            </a:r>
          </a:p>
          <a:p>
            <a:r>
              <a:rPr lang="en-US" dirty="0"/>
              <a:t>What can Python do</a:t>
            </a:r>
          </a:p>
          <a:p>
            <a:pPr lvl="1"/>
            <a:r>
              <a:rPr lang="en-US" b="1" dirty="0"/>
              <a:t>Moving many data files into Excel at once</a:t>
            </a:r>
          </a:p>
          <a:p>
            <a:pPr lvl="1"/>
            <a:r>
              <a:rPr lang="en-US" dirty="0"/>
              <a:t>Python Web Scraping (separate course)</a:t>
            </a:r>
          </a:p>
          <a:p>
            <a:pPr lvl="1"/>
            <a:r>
              <a:rPr lang="en-US" dirty="0"/>
              <a:t>Python to monitor prices</a:t>
            </a:r>
          </a:p>
          <a:p>
            <a:pPr lvl="1"/>
            <a:r>
              <a:rPr lang="en-US" dirty="0"/>
              <a:t>Email or text alerts from Python</a:t>
            </a:r>
          </a:p>
          <a:p>
            <a:pPr lvl="1"/>
            <a:r>
              <a:rPr lang="en-US" dirty="0"/>
              <a:t>Five year rolling averages</a:t>
            </a:r>
          </a:p>
          <a:p>
            <a:pPr lvl="1"/>
            <a:r>
              <a:rPr lang="en-US" dirty="0"/>
              <a:t>Chapter Summary</a:t>
            </a:r>
          </a:p>
        </p:txBody>
      </p:sp>
      <p:sp>
        <p:nvSpPr>
          <p:cNvPr id="2" name="Title 1"/>
          <p:cNvSpPr>
            <a:spLocks noGrp="1"/>
          </p:cNvSpPr>
          <p:nvPr>
            <p:ph type="title"/>
          </p:nvPr>
        </p:nvSpPr>
        <p:spPr/>
        <p:txBody>
          <a:bodyPr/>
          <a:lstStyle/>
          <a:p>
            <a:r>
              <a:rPr lang="en-US" dirty="0"/>
              <a:t>Chapter Concepts</a:t>
            </a:r>
          </a:p>
        </p:txBody>
      </p:sp>
      <p:grpSp>
        <p:nvGrpSpPr>
          <p:cNvPr id="13" name="Group 12"/>
          <p:cNvGrpSpPr/>
          <p:nvPr/>
        </p:nvGrpSpPr>
        <p:grpSpPr>
          <a:xfrm>
            <a:off x="2949749" y="2407508"/>
            <a:ext cx="410322" cy="377482"/>
            <a:chOff x="1766887" y="1515010"/>
            <a:chExt cx="741316" cy="700622"/>
          </a:xfrm>
          <a:solidFill>
            <a:schemeClr val="accent4"/>
          </a:solidFill>
          <a:scene3d>
            <a:camera prst="orthographicFront">
              <a:rot lat="0" lon="0" rev="0"/>
            </a:camera>
            <a:lightRig rig="balanced" dir="t">
              <a:rot lat="0" lon="0" rev="8700000"/>
            </a:lightRig>
          </a:scene3d>
        </p:grpSpPr>
        <p:sp>
          <p:nvSpPr>
            <p:cNvPr id="16" name="AutoShape 10"/>
            <p:cNvSpPr>
              <a:spLocks noChangeArrowheads="1"/>
            </p:cNvSpPr>
            <p:nvPr/>
          </p:nvSpPr>
          <p:spPr bwMode="black">
            <a:xfrm rot="5400000">
              <a:off x="1787234" y="1494663"/>
              <a:ext cx="700622" cy="741316"/>
            </a:xfrm>
            <a:custGeom>
              <a:avLst/>
              <a:gdLst>
                <a:gd name="connsiteX0" fmla="*/ 0 w 264955"/>
                <a:gd name="connsiteY0" fmla="*/ 311498 h 311498"/>
                <a:gd name="connsiteX1" fmla="*/ 132478 w 264955"/>
                <a:gd name="connsiteY1" fmla="*/ 0 h 311498"/>
                <a:gd name="connsiteX2" fmla="*/ 264955 w 264955"/>
                <a:gd name="connsiteY2" fmla="*/ 311498 h 311498"/>
                <a:gd name="connsiteX3" fmla="*/ 0 w 264955"/>
                <a:gd name="connsiteY3" fmla="*/ 311498 h 311498"/>
                <a:gd name="connsiteX0" fmla="*/ 0 w 264955"/>
                <a:gd name="connsiteY0" fmla="*/ 311498 h 312908"/>
                <a:gd name="connsiteX1" fmla="*/ 132478 w 264955"/>
                <a:gd name="connsiteY1" fmla="*/ 0 h 312908"/>
                <a:gd name="connsiteX2" fmla="*/ 264955 w 264955"/>
                <a:gd name="connsiteY2" fmla="*/ 311498 h 312908"/>
                <a:gd name="connsiteX3" fmla="*/ 124553 w 264955"/>
                <a:gd name="connsiteY3" fmla="*/ 312908 h 312908"/>
                <a:gd name="connsiteX4" fmla="*/ 0 w 264955"/>
                <a:gd name="connsiteY4" fmla="*/ 311498 h 312908"/>
                <a:gd name="connsiteX0" fmla="*/ 0 w 264955"/>
                <a:gd name="connsiteY0" fmla="*/ 311498 h 311498"/>
                <a:gd name="connsiteX1" fmla="*/ 132478 w 264955"/>
                <a:gd name="connsiteY1" fmla="*/ 0 h 311498"/>
                <a:gd name="connsiteX2" fmla="*/ 264955 w 264955"/>
                <a:gd name="connsiteY2" fmla="*/ 311498 h 311498"/>
                <a:gd name="connsiteX3" fmla="*/ 138844 w 264955"/>
                <a:gd name="connsiteY3" fmla="*/ 253377 h 311498"/>
                <a:gd name="connsiteX4" fmla="*/ 0 w 264955"/>
                <a:gd name="connsiteY4" fmla="*/ 311498 h 31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55" h="311498">
                  <a:moveTo>
                    <a:pt x="0" y="311498"/>
                  </a:moveTo>
                  <a:lnTo>
                    <a:pt x="132478" y="0"/>
                  </a:lnTo>
                  <a:lnTo>
                    <a:pt x="264955" y="311498"/>
                  </a:lnTo>
                  <a:lnTo>
                    <a:pt x="138844" y="253377"/>
                  </a:lnTo>
                  <a:lnTo>
                    <a:pt x="0" y="311498"/>
                  </a:lnTo>
                  <a:close/>
                </a:path>
              </a:pathLst>
            </a:custGeom>
            <a:grpFill/>
            <a:ln w="19050">
              <a:noFill/>
              <a:miter lim="800000"/>
              <a:headEnd/>
              <a:tailEnd/>
            </a:ln>
            <a:effectLst>
              <a:outerShdw blurRad="44450" dist="27940" dir="5400000" algn="ctr">
                <a:srgbClr val="000000">
                  <a:alpha val="32000"/>
                </a:srgbClr>
              </a:outerShdw>
            </a:effectLst>
            <a:sp3d>
              <a:bevelT w="190500" h="38100"/>
            </a:sp3d>
          </p:spPr>
          <p:txBody>
            <a:bodyPr rot="10800000" vert="eaVert" wrap="none" anchor="ctr"/>
            <a:lstStyle/>
            <a:p>
              <a:endParaRPr lang="en-GB" dirty="0">
                <a:solidFill>
                  <a:schemeClr val="accent6"/>
                </a:solidFill>
              </a:endParaRPr>
            </a:p>
          </p:txBody>
        </p:sp>
        <p:sp>
          <p:nvSpPr>
            <p:cNvPr id="17" name="Freeform 11"/>
            <p:cNvSpPr>
              <a:spLocks/>
            </p:cNvSpPr>
            <p:nvPr/>
          </p:nvSpPr>
          <p:spPr bwMode="hidden">
            <a:xfrm>
              <a:off x="1802606" y="1545430"/>
              <a:ext cx="701117" cy="344477"/>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sp>
          <p:nvSpPr>
            <p:cNvPr id="18" name="Freeform 12"/>
            <p:cNvSpPr>
              <a:spLocks/>
            </p:cNvSpPr>
            <p:nvPr/>
          </p:nvSpPr>
          <p:spPr bwMode="hidden">
            <a:xfrm>
              <a:off x="1797843" y="1840589"/>
              <a:ext cx="710079" cy="357304"/>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grpSp>
    </p:spTree>
    <p:extLst>
      <p:ext uri="{BB962C8B-B14F-4D97-AF65-F5344CB8AC3E}">
        <p14:creationId xmlns:p14="http://schemas.microsoft.com/office/powerpoint/2010/main" val="1265048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an upcoming section of the course, students will work with code that bring Commas Separated Values (CSV) files into an Excel sheet.</a:t>
            </a:r>
          </a:p>
          <a:p>
            <a:r>
              <a:rPr lang="en-US" dirty="0"/>
              <a:t>Python can combine many CSV or other Excel files into one Excel sheet with one simple action.</a:t>
            </a:r>
          </a:p>
          <a:p>
            <a:r>
              <a:rPr lang="en-US" dirty="0"/>
              <a:t>Python can combine many CSV or Excel files into multiple Excel sheets within the same workbook.</a:t>
            </a:r>
          </a:p>
          <a:p>
            <a:r>
              <a:rPr lang="en-US" dirty="0"/>
              <a:t>Each sheet can be programmatically named as they are added to an Excel workbook.</a:t>
            </a:r>
          </a:p>
          <a:p>
            <a:r>
              <a:rPr lang="en-US" dirty="0"/>
              <a:t>Formatting and formulas can be added to a worksheet or multiple worksheets within an Excel workbook.</a:t>
            </a:r>
          </a:p>
          <a:p>
            <a:r>
              <a:rPr lang="en-US" dirty="0"/>
              <a:t>The work we will do with Excel is representative of what can be done in Python and you will receive that code.   In the next couple slides, let’s explore other possibilities. What else can be done with Python to help the quantitative analyst?</a:t>
            </a:r>
          </a:p>
          <a:p>
            <a:endParaRPr lang="en-US" dirty="0"/>
          </a:p>
          <a:p>
            <a:pPr marL="0" indent="0">
              <a:buNone/>
            </a:pPr>
            <a:endParaRPr lang="en-US" dirty="0"/>
          </a:p>
          <a:p>
            <a:pPr marL="0" indent="0">
              <a:buNone/>
            </a:pPr>
            <a:endParaRPr lang="en-US" dirty="0"/>
          </a:p>
          <a:p>
            <a:endParaRPr lang="en-US" dirty="0"/>
          </a:p>
        </p:txBody>
      </p:sp>
      <p:sp>
        <p:nvSpPr>
          <p:cNvPr id="3" name="Title 2"/>
          <p:cNvSpPr>
            <a:spLocks noGrp="1"/>
          </p:cNvSpPr>
          <p:nvPr>
            <p:ph type="title"/>
          </p:nvPr>
        </p:nvSpPr>
        <p:spPr/>
        <p:txBody>
          <a:bodyPr/>
          <a:lstStyle/>
          <a:p>
            <a:r>
              <a:rPr lang="en-US" dirty="0"/>
              <a:t>Python can move many data files into Excel at once</a:t>
            </a:r>
          </a:p>
        </p:txBody>
      </p:sp>
    </p:spTree>
    <p:extLst>
      <p:ext uri="{BB962C8B-B14F-4D97-AF65-F5344CB8AC3E}">
        <p14:creationId xmlns:p14="http://schemas.microsoft.com/office/powerpoint/2010/main" val="396065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360071" y="1045779"/>
            <a:ext cx="5725663" cy="5155323"/>
          </a:xfrm>
        </p:spPr>
        <p:txBody>
          <a:bodyPr>
            <a:noAutofit/>
          </a:bodyPr>
          <a:lstStyle/>
          <a:p>
            <a:r>
              <a:rPr lang="en-US" dirty="0"/>
              <a:t>Industry wide move to Python</a:t>
            </a:r>
          </a:p>
          <a:p>
            <a:r>
              <a:rPr lang="en-US" dirty="0"/>
              <a:t>What can Python do</a:t>
            </a:r>
          </a:p>
          <a:p>
            <a:pPr lvl="1"/>
            <a:r>
              <a:rPr lang="en-US" dirty="0"/>
              <a:t>Moving many data files into Excel at once</a:t>
            </a:r>
          </a:p>
          <a:p>
            <a:pPr lvl="1"/>
            <a:r>
              <a:rPr lang="en-US" b="1" dirty="0"/>
              <a:t>Python Web Scraping (separate course)</a:t>
            </a:r>
          </a:p>
          <a:p>
            <a:pPr lvl="1"/>
            <a:r>
              <a:rPr lang="en-US" dirty="0"/>
              <a:t>Python to monitor prices</a:t>
            </a:r>
          </a:p>
          <a:p>
            <a:pPr lvl="1"/>
            <a:r>
              <a:rPr lang="en-US" dirty="0"/>
              <a:t>Email or text alerts from Python</a:t>
            </a:r>
          </a:p>
          <a:p>
            <a:pPr lvl="1"/>
            <a:r>
              <a:rPr lang="en-US" dirty="0"/>
              <a:t>Five year rolling averages</a:t>
            </a:r>
          </a:p>
          <a:p>
            <a:pPr lvl="1"/>
            <a:r>
              <a:rPr lang="en-US" dirty="0"/>
              <a:t>Chapter Summary</a:t>
            </a:r>
          </a:p>
        </p:txBody>
      </p:sp>
      <p:sp>
        <p:nvSpPr>
          <p:cNvPr id="2" name="Title 1"/>
          <p:cNvSpPr>
            <a:spLocks noGrp="1"/>
          </p:cNvSpPr>
          <p:nvPr>
            <p:ph type="title"/>
          </p:nvPr>
        </p:nvSpPr>
        <p:spPr/>
        <p:txBody>
          <a:bodyPr/>
          <a:lstStyle/>
          <a:p>
            <a:r>
              <a:rPr lang="en-US" dirty="0"/>
              <a:t>Chapter Concepts</a:t>
            </a:r>
          </a:p>
        </p:txBody>
      </p:sp>
      <p:grpSp>
        <p:nvGrpSpPr>
          <p:cNvPr id="13" name="Group 12"/>
          <p:cNvGrpSpPr/>
          <p:nvPr/>
        </p:nvGrpSpPr>
        <p:grpSpPr>
          <a:xfrm>
            <a:off x="2949749" y="2951647"/>
            <a:ext cx="410322" cy="377482"/>
            <a:chOff x="1766887" y="1515010"/>
            <a:chExt cx="741316" cy="700622"/>
          </a:xfrm>
          <a:solidFill>
            <a:schemeClr val="accent4"/>
          </a:solidFill>
          <a:scene3d>
            <a:camera prst="orthographicFront">
              <a:rot lat="0" lon="0" rev="0"/>
            </a:camera>
            <a:lightRig rig="balanced" dir="t">
              <a:rot lat="0" lon="0" rev="8700000"/>
            </a:lightRig>
          </a:scene3d>
        </p:grpSpPr>
        <p:sp>
          <p:nvSpPr>
            <p:cNvPr id="16" name="AutoShape 10"/>
            <p:cNvSpPr>
              <a:spLocks noChangeArrowheads="1"/>
            </p:cNvSpPr>
            <p:nvPr/>
          </p:nvSpPr>
          <p:spPr bwMode="black">
            <a:xfrm rot="5400000">
              <a:off x="1787234" y="1494663"/>
              <a:ext cx="700622" cy="741316"/>
            </a:xfrm>
            <a:custGeom>
              <a:avLst/>
              <a:gdLst>
                <a:gd name="connsiteX0" fmla="*/ 0 w 264955"/>
                <a:gd name="connsiteY0" fmla="*/ 311498 h 311498"/>
                <a:gd name="connsiteX1" fmla="*/ 132478 w 264955"/>
                <a:gd name="connsiteY1" fmla="*/ 0 h 311498"/>
                <a:gd name="connsiteX2" fmla="*/ 264955 w 264955"/>
                <a:gd name="connsiteY2" fmla="*/ 311498 h 311498"/>
                <a:gd name="connsiteX3" fmla="*/ 0 w 264955"/>
                <a:gd name="connsiteY3" fmla="*/ 311498 h 311498"/>
                <a:gd name="connsiteX0" fmla="*/ 0 w 264955"/>
                <a:gd name="connsiteY0" fmla="*/ 311498 h 312908"/>
                <a:gd name="connsiteX1" fmla="*/ 132478 w 264955"/>
                <a:gd name="connsiteY1" fmla="*/ 0 h 312908"/>
                <a:gd name="connsiteX2" fmla="*/ 264955 w 264955"/>
                <a:gd name="connsiteY2" fmla="*/ 311498 h 312908"/>
                <a:gd name="connsiteX3" fmla="*/ 124553 w 264955"/>
                <a:gd name="connsiteY3" fmla="*/ 312908 h 312908"/>
                <a:gd name="connsiteX4" fmla="*/ 0 w 264955"/>
                <a:gd name="connsiteY4" fmla="*/ 311498 h 312908"/>
                <a:gd name="connsiteX0" fmla="*/ 0 w 264955"/>
                <a:gd name="connsiteY0" fmla="*/ 311498 h 311498"/>
                <a:gd name="connsiteX1" fmla="*/ 132478 w 264955"/>
                <a:gd name="connsiteY1" fmla="*/ 0 h 311498"/>
                <a:gd name="connsiteX2" fmla="*/ 264955 w 264955"/>
                <a:gd name="connsiteY2" fmla="*/ 311498 h 311498"/>
                <a:gd name="connsiteX3" fmla="*/ 138844 w 264955"/>
                <a:gd name="connsiteY3" fmla="*/ 253377 h 311498"/>
                <a:gd name="connsiteX4" fmla="*/ 0 w 264955"/>
                <a:gd name="connsiteY4" fmla="*/ 311498 h 31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55" h="311498">
                  <a:moveTo>
                    <a:pt x="0" y="311498"/>
                  </a:moveTo>
                  <a:lnTo>
                    <a:pt x="132478" y="0"/>
                  </a:lnTo>
                  <a:lnTo>
                    <a:pt x="264955" y="311498"/>
                  </a:lnTo>
                  <a:lnTo>
                    <a:pt x="138844" y="253377"/>
                  </a:lnTo>
                  <a:lnTo>
                    <a:pt x="0" y="311498"/>
                  </a:lnTo>
                  <a:close/>
                </a:path>
              </a:pathLst>
            </a:custGeom>
            <a:grpFill/>
            <a:ln w="19050">
              <a:noFill/>
              <a:miter lim="800000"/>
              <a:headEnd/>
              <a:tailEnd/>
            </a:ln>
            <a:effectLst>
              <a:outerShdw blurRad="44450" dist="27940" dir="5400000" algn="ctr">
                <a:srgbClr val="000000">
                  <a:alpha val="32000"/>
                </a:srgbClr>
              </a:outerShdw>
            </a:effectLst>
            <a:sp3d>
              <a:bevelT w="190500" h="38100"/>
            </a:sp3d>
          </p:spPr>
          <p:txBody>
            <a:bodyPr rot="10800000" vert="eaVert" wrap="none" anchor="ctr"/>
            <a:lstStyle/>
            <a:p>
              <a:endParaRPr lang="en-GB" dirty="0">
                <a:solidFill>
                  <a:schemeClr val="accent6"/>
                </a:solidFill>
              </a:endParaRPr>
            </a:p>
          </p:txBody>
        </p:sp>
        <p:sp>
          <p:nvSpPr>
            <p:cNvPr id="17" name="Freeform 11"/>
            <p:cNvSpPr>
              <a:spLocks/>
            </p:cNvSpPr>
            <p:nvPr/>
          </p:nvSpPr>
          <p:spPr bwMode="hidden">
            <a:xfrm>
              <a:off x="1802606" y="1545430"/>
              <a:ext cx="701117" cy="344477"/>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sp>
          <p:nvSpPr>
            <p:cNvPr id="18" name="Freeform 12"/>
            <p:cNvSpPr>
              <a:spLocks/>
            </p:cNvSpPr>
            <p:nvPr/>
          </p:nvSpPr>
          <p:spPr bwMode="hidden">
            <a:xfrm>
              <a:off x="1797843" y="1840589"/>
              <a:ext cx="710079" cy="357304"/>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grpSp>
    </p:spTree>
    <p:extLst>
      <p:ext uri="{BB962C8B-B14F-4D97-AF65-F5344CB8AC3E}">
        <p14:creationId xmlns:p14="http://schemas.microsoft.com/office/powerpoint/2010/main" val="3983181498"/>
      </p:ext>
    </p:extLst>
  </p:cSld>
  <p:clrMapOvr>
    <a:masterClrMapping/>
  </p:clrMapOvr>
</p:sld>
</file>

<file path=ppt/theme/theme1.xml><?xml version="1.0" encoding="utf-8"?>
<a:theme xmlns:a="http://schemas.openxmlformats.org/drawingml/2006/main" name="ROI_Standard_Template_2018">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EVEA5JW6U4JV-6-9907</_dlc_DocId>
    <_dlc_DocIdUrl xmlns="037063e9-a85e-4c78-8627-f1a9315663e5">
      <Url>https://portal.roitraining.com/Courses/_layouts/DocIdRedir.aspx?ID=EVEA5JW6U4JV-6-9907</Url>
      <Description>EVEA5JW6U4JV-6-9907</Description>
    </_dlc_DocIdUrl>
    <Date_x0020_last_x0020_used xmlns="027ed24f-5970-4294-be5c-0919c5aaa214" xsi:nil="true"/>
    <Customization_x0020_Information xmlns="027ed24f-5970-4294-be5c-0919c5aaa214" xsi:nil="true"/>
  </documentManagement>
</p:properties>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3.xml><?xml version="1.0" encoding="utf-8"?>
<ds:datastoreItem xmlns:ds="http://schemas.openxmlformats.org/officeDocument/2006/customXml" ds:itemID="{ED2FEDA7-098F-4BB7-907E-E1002CA783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docProps/app.xml><?xml version="1.0" encoding="utf-8"?>
<Properties xmlns="http://schemas.openxmlformats.org/officeDocument/2006/extended-properties" xmlns:vt="http://schemas.openxmlformats.org/officeDocument/2006/docPropsVTypes">
  <Template>ROI_Standard_Template_2018.potx</Template>
  <TotalTime>1023</TotalTime>
  <Words>1248</Words>
  <Application>Microsoft Macintosh PowerPoint</Application>
  <PresentationFormat>On-screen Show (4:3)</PresentationFormat>
  <Paragraphs>132</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Tahoma</vt:lpstr>
      <vt:lpstr>Wingdings</vt:lpstr>
      <vt:lpstr>ROI_Standard_Template_2018</vt:lpstr>
      <vt:lpstr>What can be done with Python</vt:lpstr>
      <vt:lpstr>Chapter Objectives</vt:lpstr>
      <vt:lpstr>Chapter Concepts</vt:lpstr>
      <vt:lpstr>Industry wide move to python</vt:lpstr>
      <vt:lpstr>Chapter Concepts</vt:lpstr>
      <vt:lpstr>What Can Python Do?</vt:lpstr>
      <vt:lpstr>Chapter Concepts</vt:lpstr>
      <vt:lpstr>Python can move many data files into Excel at once</vt:lpstr>
      <vt:lpstr>Chapter Concepts</vt:lpstr>
      <vt:lpstr>Python Web Scraping (separate course)</vt:lpstr>
      <vt:lpstr>Chapter Concepts</vt:lpstr>
      <vt:lpstr>Python to monitor prices</vt:lpstr>
      <vt:lpstr>Chapter Concepts</vt:lpstr>
      <vt:lpstr>Send an email or text with Python</vt:lpstr>
      <vt:lpstr>Chapter Concepts</vt:lpstr>
      <vt:lpstr>Five year rolling average of returns</vt:lpstr>
      <vt:lpstr>Instructor Demo and Code - Excel</vt:lpstr>
      <vt:lpstr>What might you use Python to Automate?</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Linda</dc:creator>
  <cp:lastModifiedBy>Microsoft Office User</cp:lastModifiedBy>
  <cp:revision>209</cp:revision>
  <dcterms:created xsi:type="dcterms:W3CDTF">2016-11-08T23:01:10Z</dcterms:created>
  <dcterms:modified xsi:type="dcterms:W3CDTF">2019-03-25T03:12:28Z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2b299181-06e5-4abf-ad35-9ee5708b40d2</vt:lpwstr>
  </property>
</Properties>
</file>